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30" r:id="rId2"/>
    <p:sldId id="443" r:id="rId3"/>
    <p:sldId id="400" r:id="rId4"/>
    <p:sldId id="431" r:id="rId5"/>
    <p:sldId id="351" r:id="rId6"/>
    <p:sldId id="1587" r:id="rId7"/>
    <p:sldId id="388" r:id="rId8"/>
    <p:sldId id="1598" r:id="rId9"/>
    <p:sldId id="626" r:id="rId10"/>
    <p:sldId id="1600" r:id="rId11"/>
    <p:sldId id="1608" r:id="rId12"/>
    <p:sldId id="1601" r:id="rId13"/>
    <p:sldId id="1604" r:id="rId14"/>
    <p:sldId id="380" r:id="rId15"/>
    <p:sldId id="1602" r:id="rId16"/>
    <p:sldId id="1605" r:id="rId17"/>
    <p:sldId id="438" r:id="rId18"/>
    <p:sldId id="1603" r:id="rId19"/>
    <p:sldId id="1626" r:id="rId20"/>
    <p:sldId id="617" r:id="rId21"/>
    <p:sldId id="1588" r:id="rId22"/>
    <p:sldId id="1609" r:id="rId23"/>
    <p:sldId id="1610" r:id="rId24"/>
    <p:sldId id="1611" r:id="rId25"/>
    <p:sldId id="1590" r:id="rId26"/>
    <p:sldId id="840" r:id="rId27"/>
    <p:sldId id="1606" r:id="rId28"/>
    <p:sldId id="841" r:id="rId29"/>
    <p:sldId id="399" r:id="rId30"/>
    <p:sldId id="1620" r:id="rId31"/>
    <p:sldId id="1618" r:id="rId32"/>
    <p:sldId id="1621" r:id="rId33"/>
    <p:sldId id="1619" r:id="rId34"/>
    <p:sldId id="1612" r:id="rId35"/>
    <p:sldId id="1613" r:id="rId36"/>
    <p:sldId id="1614" r:id="rId37"/>
    <p:sldId id="422" r:id="rId38"/>
    <p:sldId id="1615" r:id="rId39"/>
    <p:sldId id="1592" r:id="rId40"/>
    <p:sldId id="1591" r:id="rId41"/>
    <p:sldId id="1623" r:id="rId42"/>
    <p:sldId id="1625" r:id="rId43"/>
    <p:sldId id="1616" r:id="rId44"/>
    <p:sldId id="450" r:id="rId45"/>
    <p:sldId id="1622" r:id="rId46"/>
    <p:sldId id="1593" r:id="rId47"/>
    <p:sldId id="520" r:id="rId48"/>
    <p:sldId id="426" r:id="rId49"/>
    <p:sldId id="427" r:id="rId50"/>
    <p:sldId id="504" r:id="rId51"/>
    <p:sldId id="1627" r:id="rId52"/>
    <p:sldId id="621" r:id="rId53"/>
    <p:sldId id="883" r:id="rId54"/>
    <p:sldId id="345" r:id="rId55"/>
    <p:sldId id="623" r:id="rId56"/>
    <p:sldId id="839" r:id="rId57"/>
    <p:sldId id="622" r:id="rId58"/>
    <p:sldId id="448" r:id="rId59"/>
  </p:sldIdLst>
  <p:sldSz cx="12192000" cy="6858000"/>
  <p:notesSz cx="6858000" cy="9144000"/>
  <p:custDataLst>
    <p:tags r:id="rId62"/>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FFB670E-A38C-7D44-9EF8-18D3C85A25AC}">
          <p14:sldIdLst>
            <p14:sldId id="430"/>
            <p14:sldId id="443"/>
            <p14:sldId id="400"/>
          </p14:sldIdLst>
        </p14:section>
        <p14:section name="Section 1: Architectural need" id="{9CE5FD4D-EF9C-E849-9469-134F319F5213}">
          <p14:sldIdLst>
            <p14:sldId id="431"/>
            <p14:sldId id="351"/>
          </p14:sldIdLst>
        </p14:section>
        <p14:section name="Section 2: Account users and IAM" id="{2320FE14-4860-F644-9789-442662C6C2AE}">
          <p14:sldIdLst>
            <p14:sldId id="1587"/>
            <p14:sldId id="388"/>
            <p14:sldId id="1598"/>
            <p14:sldId id="626"/>
            <p14:sldId id="1600"/>
            <p14:sldId id="1608"/>
            <p14:sldId id="1601"/>
            <p14:sldId id="1604"/>
            <p14:sldId id="380"/>
            <p14:sldId id="1602"/>
            <p14:sldId id="1605"/>
            <p14:sldId id="438"/>
            <p14:sldId id="1603"/>
            <p14:sldId id="1626"/>
            <p14:sldId id="617"/>
          </p14:sldIdLst>
        </p14:section>
        <p14:section name="Section 3: Organizing users" id="{61389A81-AB4A-384B-A3D3-52AB6E19E2FF}">
          <p14:sldIdLst>
            <p14:sldId id="1588"/>
            <p14:sldId id="1609"/>
            <p14:sldId id="1610"/>
            <p14:sldId id="1611"/>
          </p14:sldIdLst>
        </p14:section>
        <p14:section name="Section 4: Federating users" id="{AB3ABC73-CB8F-BE43-B386-5D147E20E6AC}">
          <p14:sldIdLst>
            <p14:sldId id="1590"/>
            <p14:sldId id="840"/>
            <p14:sldId id="1606"/>
            <p14:sldId id="841"/>
            <p14:sldId id="399"/>
            <p14:sldId id="1620"/>
            <p14:sldId id="1618"/>
            <p14:sldId id="1621"/>
            <p14:sldId id="1619"/>
            <p14:sldId id="1612"/>
            <p14:sldId id="1613"/>
            <p14:sldId id="1614"/>
            <p14:sldId id="422"/>
            <p14:sldId id="1615"/>
            <p14:sldId id="1592"/>
          </p14:sldIdLst>
        </p14:section>
        <p14:section name="Section 5: Multiple accounts" id="{A7460D67-EC79-EB40-B9EA-990661672D43}">
          <p14:sldIdLst>
            <p14:sldId id="1591"/>
            <p14:sldId id="1623"/>
            <p14:sldId id="1625"/>
            <p14:sldId id="1616"/>
            <p14:sldId id="450"/>
            <p14:sldId id="1622"/>
            <p14:sldId id="1593"/>
            <p14:sldId id="520"/>
            <p14:sldId id="426"/>
            <p14:sldId id="427"/>
            <p14:sldId id="504"/>
            <p14:sldId id="1627"/>
            <p14:sldId id="621"/>
          </p14:sldIdLst>
        </p14:section>
        <p14:section name="Module wrap-up" id="{363D46E2-426E-1344-8446-05495DD4C565}">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9"/>
    <a:srgbClr val="D6D479"/>
    <a:srgbClr val="2D75E7"/>
    <a:srgbClr val="16966D"/>
    <a:srgbClr val="4E24A7"/>
    <a:srgbClr val="E817E4"/>
    <a:srgbClr val="FE5496"/>
    <a:srgbClr val="B3EB5B"/>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677" autoAdjust="0"/>
    <p:restoredTop sz="79402" autoAdjust="0"/>
  </p:normalViewPr>
  <p:slideViewPr>
    <p:cSldViewPr snapToGrid="0" snapToObjects="1" showGuides="1">
      <p:cViewPr varScale="1">
        <p:scale>
          <a:sx n="54" d="100"/>
          <a:sy n="54" d="100"/>
        </p:scale>
        <p:origin x="1316" y="60"/>
      </p:cViewPr>
      <p:guideLst>
        <p:guide orient="horz" pos="2160"/>
        <p:guide pos="3840"/>
      </p:guideLst>
    </p:cSldViewPr>
  </p:slideViewPr>
  <p:outlineViewPr>
    <p:cViewPr>
      <p:scale>
        <a:sx n="33" d="100"/>
        <a:sy n="33" d="100"/>
      </p:scale>
      <p:origin x="0" y="-33192"/>
    </p:cViewPr>
  </p:outlineViewPr>
  <p:notesTextViewPr>
    <p:cViewPr>
      <p:scale>
        <a:sx n="1" d="1"/>
        <a:sy n="1" d="1"/>
      </p:scale>
      <p:origin x="0" y="0"/>
    </p:cViewPr>
  </p:notesTextViewPr>
  <p:sorterViewPr>
    <p:cViewPr>
      <p:scale>
        <a:sx n="150" d="100"/>
        <a:sy n="15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EFA8D-0164-744C-9AB3-8B1BAFEF1C74}" type="doc">
      <dgm:prSet loTypeId="urn:microsoft.com/office/officeart/2005/8/layout/orgChart1" loCatId="" qsTypeId="urn:microsoft.com/office/officeart/2005/8/quickstyle/simple1" qsCatId="simple" csTypeId="urn:microsoft.com/office/officeart/2005/8/colors/colorful4" csCatId="colorful" phldr="1"/>
      <dgm:spPr/>
      <dgm:t>
        <a:bodyPr rtlCol="0"/>
        <a:lstStyle/>
        <a:p>
          <a:pPr rtl="0"/>
          <a:endParaRPr lang="en-US"/>
        </a:p>
      </dgm:t>
    </dgm:pt>
    <dgm:pt modelId="{5F730A8E-D158-E345-8998-CBEEAF69D4F6}">
      <dgm:prSet phldrT="[Text]" custT="1"/>
      <dgm:spPr>
        <a:solidFill>
          <a:schemeClr val="accent5"/>
        </a:solidFill>
      </dgm:spPr>
      <dgm:t>
        <a:bodyPr rtlCol="0"/>
        <a:lstStyle/>
        <a:p>
          <a:pPr rtl="0"/>
          <a:r>
            <a:rPr lang="pt-BR" sz="1600" dirty="0"/>
            <a:t>Conta da AWS</a:t>
          </a:r>
        </a:p>
      </dgm:t>
    </dgm:pt>
    <dgm:pt modelId="{0A04FE0F-884C-2C47-9240-3ACE882A9404}" type="parTrans" cxnId="{F4AD0428-2242-2841-8277-02DE4C304B43}">
      <dgm:prSet/>
      <dgm:spPr/>
      <dgm:t>
        <a:bodyPr rtlCol="0"/>
        <a:lstStyle/>
        <a:p>
          <a:pPr rtl="0"/>
          <a:endParaRPr lang="en-US" sz="1200"/>
        </a:p>
      </dgm:t>
    </dgm:pt>
    <dgm:pt modelId="{73207331-EEC8-2A4C-B198-CFDDD7273225}" type="sibTrans" cxnId="{F4AD0428-2242-2841-8277-02DE4C304B43}">
      <dgm:prSet/>
      <dgm:spPr/>
      <dgm:t>
        <a:bodyPr rtlCol="0"/>
        <a:lstStyle/>
        <a:p>
          <a:pPr rtl="0"/>
          <a:endParaRPr lang="en-US" sz="1200"/>
        </a:p>
      </dgm:t>
    </dgm:pt>
    <dgm:pt modelId="{BF69B808-014A-D84E-95B0-D8013CBE56D5}">
      <dgm:prSet phldrT="[Text]" custT="1"/>
      <dgm:spPr>
        <a:solidFill>
          <a:srgbClr val="0070C0"/>
        </a:solidFill>
      </dgm:spPr>
      <dgm:t>
        <a:bodyPr rtlCol="0"/>
        <a:lstStyle/>
        <a:p>
          <a:pPr rtl="0"/>
          <a:r>
            <a:rPr lang="pt-BR" sz="1200" dirty="0"/>
            <a:t>Grupo do IAM: Administradores</a:t>
          </a:r>
        </a:p>
      </dgm:t>
    </dgm:pt>
    <dgm:pt modelId="{39AF66BB-4DDC-AB40-8BDC-D327B856E6B6}" type="parTrans" cxnId="{4AC1D843-A8F5-A349-98C9-9C7C193BB8A6}">
      <dgm:prSet/>
      <dgm:spPr/>
      <dgm:t>
        <a:bodyPr rtlCol="0"/>
        <a:lstStyle/>
        <a:p>
          <a:pPr rtl="0"/>
          <a:endParaRPr lang="en-US" sz="1200"/>
        </a:p>
      </dgm:t>
    </dgm:pt>
    <dgm:pt modelId="{991C92E5-3583-1B4E-A78B-AF4FE4D2D72B}" type="sibTrans" cxnId="{4AC1D843-A8F5-A349-98C9-9C7C193BB8A6}">
      <dgm:prSet/>
      <dgm:spPr/>
      <dgm:t>
        <a:bodyPr rtlCol="0"/>
        <a:lstStyle/>
        <a:p>
          <a:pPr rtl="0"/>
          <a:endParaRPr lang="en-US" sz="1200"/>
        </a:p>
      </dgm:t>
    </dgm:pt>
    <dgm:pt modelId="{6CBA8387-0E47-CA43-95B1-65E1BBFE7175}">
      <dgm:prSet phldrT="[Text]" custT="1"/>
      <dgm:spPr>
        <a:solidFill>
          <a:srgbClr val="0070C0"/>
        </a:solidFill>
      </dgm:spPr>
      <dgm:t>
        <a:bodyPr rtlCol="0"/>
        <a:lstStyle/>
        <a:p>
          <a:pPr rtl="0"/>
          <a:r>
            <a:rPr lang="pt-BR" sz="1100" dirty="0"/>
            <a:t>Grupo do IAM: Desenvolvedores</a:t>
          </a:r>
        </a:p>
      </dgm:t>
    </dgm:pt>
    <dgm:pt modelId="{58754BE0-AE8A-BA41-B1CE-84DDBBB5336C}" type="parTrans" cxnId="{4448EFB5-0F05-1C4D-AFF0-A7812D18A714}">
      <dgm:prSet/>
      <dgm:spPr/>
      <dgm:t>
        <a:bodyPr rtlCol="0"/>
        <a:lstStyle/>
        <a:p>
          <a:pPr rtl="0"/>
          <a:endParaRPr lang="en-US" sz="1200"/>
        </a:p>
      </dgm:t>
    </dgm:pt>
    <dgm:pt modelId="{3DDB788A-E886-2247-A11B-7FA6ED594AE8}" type="sibTrans" cxnId="{4448EFB5-0F05-1C4D-AFF0-A7812D18A714}">
      <dgm:prSet/>
      <dgm:spPr/>
      <dgm:t>
        <a:bodyPr rtlCol="0"/>
        <a:lstStyle/>
        <a:p>
          <a:pPr rtl="0"/>
          <a:endParaRPr lang="en-US" sz="1200"/>
        </a:p>
      </dgm:t>
    </dgm:pt>
    <dgm:pt modelId="{BB995248-FD9A-6846-B031-D3B0CEE8087A}">
      <dgm:prSet phldrT="[Text]" custT="1"/>
      <dgm:spPr>
        <a:solidFill>
          <a:srgbClr val="0070C0"/>
        </a:solidFill>
      </dgm:spPr>
      <dgm:t>
        <a:bodyPr rtlCol="0"/>
        <a:lstStyle/>
        <a:p>
          <a:pPr rtl="0"/>
          <a:r>
            <a:rPr lang="pt-BR" sz="1200" dirty="0"/>
            <a:t>Grupo do IAM: Teste</a:t>
          </a:r>
        </a:p>
      </dgm:t>
    </dgm:pt>
    <dgm:pt modelId="{3F3FFCF0-3A82-9E4F-84A5-809751A1C604}" type="parTrans" cxnId="{14DFBE7F-235C-AB4D-B59A-2CBC4B50C670}">
      <dgm:prSet/>
      <dgm:spPr/>
      <dgm:t>
        <a:bodyPr rtlCol="0"/>
        <a:lstStyle/>
        <a:p>
          <a:pPr rtl="0"/>
          <a:endParaRPr lang="en-US" sz="1200"/>
        </a:p>
      </dgm:t>
    </dgm:pt>
    <dgm:pt modelId="{5E0E9473-0D40-CD44-BDAF-4AE70E9D7172}" type="sibTrans" cxnId="{14DFBE7F-235C-AB4D-B59A-2CBC4B50C670}">
      <dgm:prSet/>
      <dgm:spPr/>
      <dgm:t>
        <a:bodyPr rtlCol="0"/>
        <a:lstStyle/>
        <a:p>
          <a:pPr rtl="0"/>
          <a:endParaRPr lang="en-US" sz="1200"/>
        </a:p>
      </dgm:t>
    </dgm:pt>
    <dgm:pt modelId="{6828844C-6E1D-7740-B2D6-38CDCDBF1517}">
      <dgm:prSet phldrT="[Text]" custT="1"/>
      <dgm:spPr>
        <a:solidFill>
          <a:schemeClr val="tx1">
            <a:lumMod val="65000"/>
            <a:lumOff val="35000"/>
          </a:schemeClr>
        </a:solidFill>
      </dgm:spPr>
      <dgm:t>
        <a:bodyPr rtlCol="0"/>
        <a:lstStyle/>
        <a:p>
          <a:pPr rtl="0"/>
          <a:r>
            <a:rPr lang="pt-BR" sz="1600"/>
            <a:t>Li</a:t>
          </a:r>
        </a:p>
      </dgm:t>
    </dgm:pt>
    <dgm:pt modelId="{A9A97EBF-5FE3-544E-AA13-D5F014B5D333}" type="parTrans" cxnId="{485EEB8B-230D-1941-8FB4-4FFB31B93030}">
      <dgm:prSet/>
      <dgm:spPr/>
      <dgm:t>
        <a:bodyPr rtlCol="0"/>
        <a:lstStyle/>
        <a:p>
          <a:pPr rtl="0"/>
          <a:endParaRPr lang="en-US" sz="1200"/>
        </a:p>
      </dgm:t>
    </dgm:pt>
    <dgm:pt modelId="{64352BB1-8C9F-9E41-B3A9-70BD17FCF089}" type="sibTrans" cxnId="{485EEB8B-230D-1941-8FB4-4FFB31B93030}">
      <dgm:prSet/>
      <dgm:spPr/>
      <dgm:t>
        <a:bodyPr rtlCol="0"/>
        <a:lstStyle/>
        <a:p>
          <a:pPr rtl="0"/>
          <a:endParaRPr lang="en-US" sz="1200"/>
        </a:p>
      </dgm:t>
    </dgm:pt>
    <dgm:pt modelId="{3994FBCF-7552-3044-A519-17BD869DF865}">
      <dgm:prSet phldrT="[Text]" custT="1"/>
      <dgm:spPr>
        <a:solidFill>
          <a:schemeClr val="tx1">
            <a:lumMod val="65000"/>
            <a:lumOff val="35000"/>
          </a:schemeClr>
        </a:solidFill>
      </dgm:spPr>
      <dgm:t>
        <a:bodyPr rtlCol="0"/>
        <a:lstStyle/>
        <a:p>
          <a:pPr rtl="0"/>
          <a:r>
            <a:rPr lang="pt-BR" sz="1600"/>
            <a:t>Mateo</a:t>
          </a:r>
        </a:p>
      </dgm:t>
    </dgm:pt>
    <dgm:pt modelId="{BA157CFF-36ED-914B-9420-14E9C4794A2F}" type="parTrans" cxnId="{893241AE-655D-164E-861D-501E35E737C3}">
      <dgm:prSet/>
      <dgm:spPr/>
      <dgm:t>
        <a:bodyPr rtlCol="0"/>
        <a:lstStyle/>
        <a:p>
          <a:pPr rtl="0"/>
          <a:endParaRPr lang="en-US" sz="1200"/>
        </a:p>
      </dgm:t>
    </dgm:pt>
    <dgm:pt modelId="{453C7961-69D7-BB49-82AA-94083CED0712}" type="sibTrans" cxnId="{893241AE-655D-164E-861D-501E35E737C3}">
      <dgm:prSet/>
      <dgm:spPr/>
      <dgm:t>
        <a:bodyPr rtlCol="0"/>
        <a:lstStyle/>
        <a:p>
          <a:pPr rtl="0"/>
          <a:endParaRPr lang="en-US" sz="1200"/>
        </a:p>
      </dgm:t>
    </dgm:pt>
    <dgm:pt modelId="{D9AE5B66-B3FC-C945-96FA-A87ADEAB6D12}">
      <dgm:prSet phldrT="[Text]" custT="1"/>
      <dgm:spPr>
        <a:solidFill>
          <a:schemeClr val="tx1">
            <a:lumMod val="65000"/>
            <a:lumOff val="35000"/>
          </a:schemeClr>
        </a:solidFill>
      </dgm:spPr>
      <dgm:t>
        <a:bodyPr rtlCol="0"/>
        <a:lstStyle/>
        <a:p>
          <a:pPr rtl="0"/>
          <a:r>
            <a:rPr lang="pt-BR" sz="1600"/>
            <a:t>Shirley</a:t>
          </a:r>
        </a:p>
      </dgm:t>
    </dgm:pt>
    <dgm:pt modelId="{B5136AE2-7A8D-D94D-8127-27F93120B716}" type="parTrans" cxnId="{C8C20655-63CA-5E42-85B4-B8A28C108913}">
      <dgm:prSet/>
      <dgm:spPr/>
      <dgm:t>
        <a:bodyPr rtlCol="0"/>
        <a:lstStyle/>
        <a:p>
          <a:pPr rtl="0"/>
          <a:endParaRPr lang="en-US" sz="1200"/>
        </a:p>
      </dgm:t>
    </dgm:pt>
    <dgm:pt modelId="{AD0C0DA7-DA12-3E45-AEE5-EFDEC26E6D67}" type="sibTrans" cxnId="{C8C20655-63CA-5E42-85B4-B8A28C108913}">
      <dgm:prSet/>
      <dgm:spPr/>
      <dgm:t>
        <a:bodyPr rtlCol="0"/>
        <a:lstStyle/>
        <a:p>
          <a:pPr rtl="0"/>
          <a:endParaRPr lang="en-US" sz="1200"/>
        </a:p>
      </dgm:t>
    </dgm:pt>
    <dgm:pt modelId="{6E46C45D-6AA2-6D46-93F2-418BBD129955}">
      <dgm:prSet phldrT="[Text]" custT="1"/>
      <dgm:spPr>
        <a:solidFill>
          <a:schemeClr val="tx1">
            <a:lumMod val="65000"/>
            <a:lumOff val="35000"/>
          </a:schemeClr>
        </a:solidFill>
      </dgm:spPr>
      <dgm:t>
        <a:bodyPr rtlCol="0"/>
        <a:lstStyle/>
        <a:p>
          <a:pPr rtl="0"/>
          <a:r>
            <a:rPr lang="pt-BR" sz="1600"/>
            <a:t>Sofía</a:t>
          </a:r>
          <a:endParaRPr lang="en-US" sz="1600" dirty="0"/>
        </a:p>
      </dgm:t>
    </dgm:pt>
    <dgm:pt modelId="{B6431E30-156C-BB49-A068-D85B2045F8CE}" type="parTrans" cxnId="{99EB5DEA-B79D-384A-992A-2FB9B5709919}">
      <dgm:prSet/>
      <dgm:spPr/>
      <dgm:t>
        <a:bodyPr rtlCol="0"/>
        <a:lstStyle/>
        <a:p>
          <a:pPr rtl="0"/>
          <a:endParaRPr lang="en-US" sz="1200"/>
        </a:p>
      </dgm:t>
    </dgm:pt>
    <dgm:pt modelId="{3EB19B89-3D8B-F040-B510-DEB5569AD268}" type="sibTrans" cxnId="{99EB5DEA-B79D-384A-992A-2FB9B5709919}">
      <dgm:prSet/>
      <dgm:spPr/>
      <dgm:t>
        <a:bodyPr rtlCol="0"/>
        <a:lstStyle/>
        <a:p>
          <a:pPr rtl="0"/>
          <a:endParaRPr lang="en-US" sz="1200"/>
        </a:p>
      </dgm:t>
    </dgm:pt>
    <dgm:pt modelId="{B3655F37-DB34-B340-ADCC-E46F4AA632AB}">
      <dgm:prSet phldrT="[Text]" custT="1"/>
      <dgm:spPr>
        <a:solidFill>
          <a:schemeClr val="tx1">
            <a:lumMod val="65000"/>
            <a:lumOff val="35000"/>
          </a:schemeClr>
        </a:solidFill>
      </dgm:spPr>
      <dgm:t>
        <a:bodyPr rtlCol="0"/>
        <a:lstStyle/>
        <a:p>
          <a:pPr rtl="0"/>
          <a:r>
            <a:rPr lang="pt-BR" sz="1600"/>
            <a:t>Ana</a:t>
          </a:r>
        </a:p>
      </dgm:t>
    </dgm:pt>
    <dgm:pt modelId="{3A3DF3D7-CD9B-A642-AE84-A3E6672BE913}" type="parTrans" cxnId="{BB8B60B1-1CA6-3842-B637-188AE091502D}">
      <dgm:prSet/>
      <dgm:spPr/>
      <dgm:t>
        <a:bodyPr rtlCol="0"/>
        <a:lstStyle/>
        <a:p>
          <a:pPr rtl="0"/>
          <a:endParaRPr lang="en-US" sz="1200"/>
        </a:p>
      </dgm:t>
    </dgm:pt>
    <dgm:pt modelId="{9EEC4CA2-62F7-074C-98EA-88AC28AC88B4}" type="sibTrans" cxnId="{BB8B60B1-1CA6-3842-B637-188AE091502D}">
      <dgm:prSet/>
      <dgm:spPr/>
      <dgm:t>
        <a:bodyPr rtlCol="0"/>
        <a:lstStyle/>
        <a:p>
          <a:pPr rtl="0"/>
          <a:endParaRPr lang="en-US" sz="1200"/>
        </a:p>
      </dgm:t>
    </dgm:pt>
    <dgm:pt modelId="{E860AB3E-4FBF-ED41-BAB1-64F2C226BAF0}">
      <dgm:prSet phldrT="[Text]" custT="1"/>
      <dgm:spPr>
        <a:solidFill>
          <a:schemeClr val="tx1">
            <a:lumMod val="65000"/>
            <a:lumOff val="35000"/>
          </a:schemeClr>
        </a:solidFill>
      </dgm:spPr>
      <dgm:t>
        <a:bodyPr rtlCol="0"/>
        <a:lstStyle/>
        <a:p>
          <a:pPr rtl="0"/>
          <a:r>
            <a:rPr lang="pt-BR" sz="1600"/>
            <a:t>Zhang</a:t>
          </a:r>
        </a:p>
      </dgm:t>
    </dgm:pt>
    <dgm:pt modelId="{C90FBD56-4C83-EE4A-86D9-91B711D70952}" type="parTrans" cxnId="{8B502C5F-3EFD-9F41-8807-99699E228C23}">
      <dgm:prSet/>
      <dgm:spPr/>
      <dgm:t>
        <a:bodyPr rtlCol="0"/>
        <a:lstStyle/>
        <a:p>
          <a:pPr rtl="0"/>
          <a:endParaRPr lang="en-US" sz="1200"/>
        </a:p>
      </dgm:t>
    </dgm:pt>
    <dgm:pt modelId="{91EDF149-DCEA-C242-8C83-3164ED20382B}" type="sibTrans" cxnId="{8B502C5F-3EFD-9F41-8807-99699E228C23}">
      <dgm:prSet/>
      <dgm:spPr/>
      <dgm:t>
        <a:bodyPr rtlCol="0"/>
        <a:lstStyle/>
        <a:p>
          <a:pPr rtl="0"/>
          <a:endParaRPr lang="en-US" sz="1200"/>
        </a:p>
      </dgm:t>
    </dgm:pt>
    <dgm:pt modelId="{180B9464-24CC-FC4C-8A43-5D16641CBEF6}">
      <dgm:prSet phldrT="[Text]" custT="1"/>
      <dgm:spPr>
        <a:solidFill>
          <a:schemeClr val="tx1">
            <a:lumMod val="65000"/>
            <a:lumOff val="35000"/>
          </a:schemeClr>
        </a:solidFill>
      </dgm:spPr>
      <dgm:t>
        <a:bodyPr rtlCol="0"/>
        <a:lstStyle/>
        <a:p>
          <a:pPr rtl="0"/>
          <a:r>
            <a:rPr lang="pt-BR" sz="1600"/>
            <a:t>Jane</a:t>
          </a:r>
        </a:p>
      </dgm:t>
    </dgm:pt>
    <dgm:pt modelId="{9A820A1A-507F-6B41-A5E7-300334C61A15}" type="parTrans" cxnId="{4093D8B7-06BF-2348-B4ED-79B2DB8AA9EE}">
      <dgm:prSet/>
      <dgm:spPr/>
      <dgm:t>
        <a:bodyPr rtlCol="0"/>
        <a:lstStyle/>
        <a:p>
          <a:pPr rtl="0"/>
          <a:endParaRPr lang="en-US" sz="1200"/>
        </a:p>
      </dgm:t>
    </dgm:pt>
    <dgm:pt modelId="{B9E9527A-D647-7B48-8FFA-CA1FF532A420}" type="sibTrans" cxnId="{4093D8B7-06BF-2348-B4ED-79B2DB8AA9EE}">
      <dgm:prSet/>
      <dgm:spPr/>
      <dgm:t>
        <a:bodyPr rtlCol="0"/>
        <a:lstStyle/>
        <a:p>
          <a:pPr rtl="0"/>
          <a:endParaRPr lang="en-US" sz="1200"/>
        </a:p>
      </dgm:t>
    </dgm:pt>
    <dgm:pt modelId="{609B74F0-8459-4F47-B227-71316E2EF11C}">
      <dgm:prSet phldrT="[Text]" custT="1"/>
      <dgm:spPr>
        <a:solidFill>
          <a:schemeClr val="tx1">
            <a:lumMod val="65000"/>
            <a:lumOff val="35000"/>
          </a:schemeClr>
        </a:solidFill>
      </dgm:spPr>
      <dgm:t>
        <a:bodyPr rtlCol="0"/>
        <a:lstStyle/>
        <a:p>
          <a:pPr rtl="0"/>
          <a:r>
            <a:rPr lang="pt-BR" sz="1600"/>
            <a:t>Paulo</a:t>
          </a:r>
        </a:p>
      </dgm:t>
    </dgm:pt>
    <dgm:pt modelId="{BEA4D458-D9DF-C949-A7EE-21175B621311}" type="parTrans" cxnId="{AF23815F-4165-E743-86D9-9F07B36133A7}">
      <dgm:prSet/>
      <dgm:spPr/>
      <dgm:t>
        <a:bodyPr rtlCol="0"/>
        <a:lstStyle/>
        <a:p>
          <a:pPr rtl="0"/>
          <a:endParaRPr lang="en-US" sz="1200"/>
        </a:p>
      </dgm:t>
    </dgm:pt>
    <dgm:pt modelId="{16E7CD3D-09CF-BB41-84AB-8E4091D231A3}" type="sibTrans" cxnId="{AF23815F-4165-E743-86D9-9F07B36133A7}">
      <dgm:prSet/>
      <dgm:spPr/>
      <dgm:t>
        <a:bodyPr rtlCol="0"/>
        <a:lstStyle/>
        <a:p>
          <a:pPr rtl="0"/>
          <a:endParaRPr lang="en-US" sz="1200"/>
        </a:p>
      </dgm:t>
    </dgm:pt>
    <dgm:pt modelId="{5280526A-E98E-CE46-8347-3BE7D2C7040E}" type="pres">
      <dgm:prSet presAssocID="{43DEFA8D-0164-744C-9AB3-8B1BAFEF1C74}" presName="hierChild1" presStyleCnt="0">
        <dgm:presLayoutVars>
          <dgm:orgChart val="1"/>
          <dgm:chPref val="1"/>
          <dgm:dir/>
          <dgm:animOne val="branch"/>
          <dgm:animLvl val="lvl"/>
          <dgm:resizeHandles/>
        </dgm:presLayoutVars>
      </dgm:prSet>
      <dgm:spPr/>
      <dgm:t>
        <a:bodyPr rtlCol="0"/>
        <a:lstStyle/>
        <a:p>
          <a:pPr rtl="0"/>
          <a:endParaRPr lang="en-US"/>
        </a:p>
      </dgm:t>
    </dgm:pt>
    <dgm:pt modelId="{8E9BF312-518E-3446-9C38-2472774979E7}" type="pres">
      <dgm:prSet presAssocID="{5F730A8E-D158-E345-8998-CBEEAF69D4F6}" presName="hierRoot1" presStyleCnt="0">
        <dgm:presLayoutVars>
          <dgm:hierBranch val="init"/>
        </dgm:presLayoutVars>
      </dgm:prSet>
      <dgm:spPr/>
    </dgm:pt>
    <dgm:pt modelId="{AFE6C1B1-E59D-C746-AF67-7B90AD1B4053}" type="pres">
      <dgm:prSet presAssocID="{5F730A8E-D158-E345-8998-CBEEAF69D4F6}" presName="rootComposite1" presStyleCnt="0"/>
      <dgm:spPr/>
    </dgm:pt>
    <dgm:pt modelId="{6C36DE84-FE45-6249-8AD5-3966529A58AA}" type="pres">
      <dgm:prSet presAssocID="{5F730A8E-D158-E345-8998-CBEEAF69D4F6}" presName="rootText1" presStyleLbl="node0" presStyleIdx="0" presStyleCnt="1">
        <dgm:presLayoutVars>
          <dgm:chPref val="3"/>
        </dgm:presLayoutVars>
      </dgm:prSet>
      <dgm:spPr/>
      <dgm:t>
        <a:bodyPr rtlCol="0"/>
        <a:lstStyle/>
        <a:p>
          <a:pPr rtl="0"/>
          <a:endParaRPr lang="en-US"/>
        </a:p>
      </dgm:t>
    </dgm:pt>
    <dgm:pt modelId="{FA1FE978-7F6B-B340-AE49-FD8583010133}" type="pres">
      <dgm:prSet presAssocID="{5F730A8E-D158-E345-8998-CBEEAF69D4F6}" presName="rootConnector1" presStyleLbl="node1" presStyleIdx="0" presStyleCnt="0"/>
      <dgm:spPr/>
      <dgm:t>
        <a:bodyPr rtlCol="0"/>
        <a:lstStyle/>
        <a:p>
          <a:pPr rtl="0"/>
          <a:endParaRPr lang="en-US"/>
        </a:p>
      </dgm:t>
    </dgm:pt>
    <dgm:pt modelId="{2E4CC329-0791-6B43-9AC1-DE6A6F325E82}" type="pres">
      <dgm:prSet presAssocID="{5F730A8E-D158-E345-8998-CBEEAF69D4F6}" presName="hierChild2" presStyleCnt="0"/>
      <dgm:spPr/>
    </dgm:pt>
    <dgm:pt modelId="{C31B1CCB-6D5E-7845-A462-CFFED7797DDF}" type="pres">
      <dgm:prSet presAssocID="{39AF66BB-4DDC-AB40-8BDC-D327B856E6B6}" presName="Name37" presStyleLbl="parChTrans1D2" presStyleIdx="0" presStyleCnt="3"/>
      <dgm:spPr/>
      <dgm:t>
        <a:bodyPr rtlCol="0"/>
        <a:lstStyle/>
        <a:p>
          <a:pPr rtl="0"/>
          <a:endParaRPr lang="en-US"/>
        </a:p>
      </dgm:t>
    </dgm:pt>
    <dgm:pt modelId="{C06C32D6-B098-AC40-8B2B-4A8B634BC5D3}" type="pres">
      <dgm:prSet presAssocID="{BF69B808-014A-D84E-95B0-D8013CBE56D5}" presName="hierRoot2" presStyleCnt="0">
        <dgm:presLayoutVars>
          <dgm:hierBranch val="init"/>
        </dgm:presLayoutVars>
      </dgm:prSet>
      <dgm:spPr/>
    </dgm:pt>
    <dgm:pt modelId="{305EDE6F-483C-A34F-A347-9281ACE38EE5}" type="pres">
      <dgm:prSet presAssocID="{BF69B808-014A-D84E-95B0-D8013CBE56D5}" presName="rootComposite" presStyleCnt="0"/>
      <dgm:spPr/>
    </dgm:pt>
    <dgm:pt modelId="{958D5816-09BB-D04F-B4B4-6446FCF6AEC0}" type="pres">
      <dgm:prSet presAssocID="{BF69B808-014A-D84E-95B0-D8013CBE56D5}" presName="rootText" presStyleLbl="node2" presStyleIdx="0" presStyleCnt="3">
        <dgm:presLayoutVars>
          <dgm:chPref val="3"/>
        </dgm:presLayoutVars>
      </dgm:prSet>
      <dgm:spPr/>
      <dgm:t>
        <a:bodyPr rtlCol="0"/>
        <a:lstStyle/>
        <a:p>
          <a:pPr rtl="0"/>
          <a:endParaRPr lang="en-US"/>
        </a:p>
      </dgm:t>
    </dgm:pt>
    <dgm:pt modelId="{E41F6A6E-3381-C545-8F73-B2AF1BF11953}" type="pres">
      <dgm:prSet presAssocID="{BF69B808-014A-D84E-95B0-D8013CBE56D5}" presName="rootConnector" presStyleLbl="node2" presStyleIdx="0" presStyleCnt="3"/>
      <dgm:spPr/>
      <dgm:t>
        <a:bodyPr rtlCol="0"/>
        <a:lstStyle/>
        <a:p>
          <a:pPr rtl="0"/>
          <a:endParaRPr lang="en-US"/>
        </a:p>
      </dgm:t>
    </dgm:pt>
    <dgm:pt modelId="{FE4929AB-2552-7C40-A362-10FE3830E61F}" type="pres">
      <dgm:prSet presAssocID="{BF69B808-014A-D84E-95B0-D8013CBE56D5}" presName="hierChild4" presStyleCnt="0"/>
      <dgm:spPr/>
    </dgm:pt>
    <dgm:pt modelId="{D1CA6C7A-27D9-024B-AAEF-335268BBB86C}" type="pres">
      <dgm:prSet presAssocID="{A9A97EBF-5FE3-544E-AA13-D5F014B5D333}" presName="Name37" presStyleLbl="parChTrans1D3" presStyleIdx="0" presStyleCnt="8"/>
      <dgm:spPr/>
      <dgm:t>
        <a:bodyPr rtlCol="0"/>
        <a:lstStyle/>
        <a:p>
          <a:pPr rtl="0"/>
          <a:endParaRPr lang="en-US"/>
        </a:p>
      </dgm:t>
    </dgm:pt>
    <dgm:pt modelId="{78BE3453-226A-084E-AC2B-4AA04E4B06ED}" type="pres">
      <dgm:prSet presAssocID="{6828844C-6E1D-7740-B2D6-38CDCDBF1517}" presName="hierRoot2" presStyleCnt="0">
        <dgm:presLayoutVars>
          <dgm:hierBranch val="init"/>
        </dgm:presLayoutVars>
      </dgm:prSet>
      <dgm:spPr/>
    </dgm:pt>
    <dgm:pt modelId="{B52DA87E-6B4F-BE46-8AC7-E7F99130F615}" type="pres">
      <dgm:prSet presAssocID="{6828844C-6E1D-7740-B2D6-38CDCDBF1517}" presName="rootComposite" presStyleCnt="0"/>
      <dgm:spPr/>
    </dgm:pt>
    <dgm:pt modelId="{26FA850F-F069-6647-89DF-DF05FD181E39}" type="pres">
      <dgm:prSet presAssocID="{6828844C-6E1D-7740-B2D6-38CDCDBF1517}" presName="rootText" presStyleLbl="node3" presStyleIdx="0" presStyleCnt="8">
        <dgm:presLayoutVars>
          <dgm:chPref val="3"/>
        </dgm:presLayoutVars>
      </dgm:prSet>
      <dgm:spPr/>
      <dgm:t>
        <a:bodyPr rtlCol="0"/>
        <a:lstStyle/>
        <a:p>
          <a:pPr rtl="0"/>
          <a:endParaRPr lang="en-US"/>
        </a:p>
      </dgm:t>
    </dgm:pt>
    <dgm:pt modelId="{ACFA835E-543E-AE45-BB4B-0C71AEB1BA18}" type="pres">
      <dgm:prSet presAssocID="{6828844C-6E1D-7740-B2D6-38CDCDBF1517}" presName="rootConnector" presStyleLbl="node3" presStyleIdx="0" presStyleCnt="8"/>
      <dgm:spPr/>
      <dgm:t>
        <a:bodyPr rtlCol="0"/>
        <a:lstStyle/>
        <a:p>
          <a:pPr rtl="0"/>
          <a:endParaRPr lang="en-US"/>
        </a:p>
      </dgm:t>
    </dgm:pt>
    <dgm:pt modelId="{87524FC9-5508-B84F-90A9-28B38DA1D645}" type="pres">
      <dgm:prSet presAssocID="{6828844C-6E1D-7740-B2D6-38CDCDBF1517}" presName="hierChild4" presStyleCnt="0"/>
      <dgm:spPr/>
    </dgm:pt>
    <dgm:pt modelId="{A5E8D559-54B7-B041-8FCB-EA3D0F3B9D7F}" type="pres">
      <dgm:prSet presAssocID="{6828844C-6E1D-7740-B2D6-38CDCDBF1517}" presName="hierChild5" presStyleCnt="0"/>
      <dgm:spPr/>
    </dgm:pt>
    <dgm:pt modelId="{A2657082-BB2C-0F49-B264-69691EA9EE24}" type="pres">
      <dgm:prSet presAssocID="{BEA4D458-D9DF-C949-A7EE-21175B621311}" presName="Name37" presStyleLbl="parChTrans1D3" presStyleIdx="1" presStyleCnt="8"/>
      <dgm:spPr/>
      <dgm:t>
        <a:bodyPr rtlCol="0"/>
        <a:lstStyle/>
        <a:p>
          <a:pPr rtl="0"/>
          <a:endParaRPr lang="en-US"/>
        </a:p>
      </dgm:t>
    </dgm:pt>
    <dgm:pt modelId="{C9087EC3-5235-4842-A483-5E4873495740}" type="pres">
      <dgm:prSet presAssocID="{609B74F0-8459-4F47-B227-71316E2EF11C}" presName="hierRoot2" presStyleCnt="0">
        <dgm:presLayoutVars>
          <dgm:hierBranch val="init"/>
        </dgm:presLayoutVars>
      </dgm:prSet>
      <dgm:spPr/>
    </dgm:pt>
    <dgm:pt modelId="{FA81E317-DC49-C340-9F99-5D11DF3F89FA}" type="pres">
      <dgm:prSet presAssocID="{609B74F0-8459-4F47-B227-71316E2EF11C}" presName="rootComposite" presStyleCnt="0"/>
      <dgm:spPr/>
    </dgm:pt>
    <dgm:pt modelId="{3F8376F9-8B56-2B41-B2AE-B20D09346B3E}" type="pres">
      <dgm:prSet presAssocID="{609B74F0-8459-4F47-B227-71316E2EF11C}" presName="rootText" presStyleLbl="node3" presStyleIdx="1" presStyleCnt="8">
        <dgm:presLayoutVars>
          <dgm:chPref val="3"/>
        </dgm:presLayoutVars>
      </dgm:prSet>
      <dgm:spPr/>
      <dgm:t>
        <a:bodyPr rtlCol="0"/>
        <a:lstStyle/>
        <a:p>
          <a:pPr rtl="0"/>
          <a:endParaRPr lang="en-US"/>
        </a:p>
      </dgm:t>
    </dgm:pt>
    <dgm:pt modelId="{9EBDE9B0-D48B-CC48-B2DA-A57A19F5EF3F}" type="pres">
      <dgm:prSet presAssocID="{609B74F0-8459-4F47-B227-71316E2EF11C}" presName="rootConnector" presStyleLbl="node3" presStyleIdx="1" presStyleCnt="8"/>
      <dgm:spPr/>
      <dgm:t>
        <a:bodyPr rtlCol="0"/>
        <a:lstStyle/>
        <a:p>
          <a:pPr rtl="0"/>
          <a:endParaRPr lang="en-US"/>
        </a:p>
      </dgm:t>
    </dgm:pt>
    <dgm:pt modelId="{97BD1093-395F-5B4F-92B5-467E77C02545}" type="pres">
      <dgm:prSet presAssocID="{609B74F0-8459-4F47-B227-71316E2EF11C}" presName="hierChild4" presStyleCnt="0"/>
      <dgm:spPr/>
    </dgm:pt>
    <dgm:pt modelId="{F8D7A51C-B155-F44A-A9D7-E1B9353CB915}" type="pres">
      <dgm:prSet presAssocID="{609B74F0-8459-4F47-B227-71316E2EF11C}" presName="hierChild5" presStyleCnt="0"/>
      <dgm:spPr/>
    </dgm:pt>
    <dgm:pt modelId="{28922AFA-4D2F-8142-846A-41BABD68C006}" type="pres">
      <dgm:prSet presAssocID="{BF69B808-014A-D84E-95B0-D8013CBE56D5}" presName="hierChild5" presStyleCnt="0"/>
      <dgm:spPr/>
    </dgm:pt>
    <dgm:pt modelId="{82F57996-1C85-8043-AEA9-66A33928706C}" type="pres">
      <dgm:prSet presAssocID="{58754BE0-AE8A-BA41-B1CE-84DDBBB5336C}" presName="Name37" presStyleLbl="parChTrans1D2" presStyleIdx="1" presStyleCnt="3"/>
      <dgm:spPr/>
      <dgm:t>
        <a:bodyPr rtlCol="0"/>
        <a:lstStyle/>
        <a:p>
          <a:pPr rtl="0"/>
          <a:endParaRPr lang="en-US"/>
        </a:p>
      </dgm:t>
    </dgm:pt>
    <dgm:pt modelId="{0D3B8322-8C47-A749-8722-1DC3929F7670}" type="pres">
      <dgm:prSet presAssocID="{6CBA8387-0E47-CA43-95B1-65E1BBFE7175}" presName="hierRoot2" presStyleCnt="0">
        <dgm:presLayoutVars>
          <dgm:hierBranch val="init"/>
        </dgm:presLayoutVars>
      </dgm:prSet>
      <dgm:spPr/>
    </dgm:pt>
    <dgm:pt modelId="{643E7C88-7989-944F-93E2-E359F618316E}" type="pres">
      <dgm:prSet presAssocID="{6CBA8387-0E47-CA43-95B1-65E1BBFE7175}" presName="rootComposite" presStyleCnt="0"/>
      <dgm:spPr/>
    </dgm:pt>
    <dgm:pt modelId="{C33BE84A-EA83-914A-A3FC-9645E3AD4F01}" type="pres">
      <dgm:prSet presAssocID="{6CBA8387-0E47-CA43-95B1-65E1BBFE7175}" presName="rootText" presStyleLbl="node2" presStyleIdx="1" presStyleCnt="3">
        <dgm:presLayoutVars>
          <dgm:chPref val="3"/>
        </dgm:presLayoutVars>
      </dgm:prSet>
      <dgm:spPr/>
      <dgm:t>
        <a:bodyPr rtlCol="0"/>
        <a:lstStyle/>
        <a:p>
          <a:pPr rtl="0"/>
          <a:endParaRPr lang="en-US"/>
        </a:p>
      </dgm:t>
    </dgm:pt>
    <dgm:pt modelId="{B8F48F5D-C453-A945-B0B9-774A6A90C48D}" type="pres">
      <dgm:prSet presAssocID="{6CBA8387-0E47-CA43-95B1-65E1BBFE7175}" presName="rootConnector" presStyleLbl="node2" presStyleIdx="1" presStyleCnt="3"/>
      <dgm:spPr/>
      <dgm:t>
        <a:bodyPr rtlCol="0"/>
        <a:lstStyle/>
        <a:p>
          <a:pPr rtl="0"/>
          <a:endParaRPr lang="en-US"/>
        </a:p>
      </dgm:t>
    </dgm:pt>
    <dgm:pt modelId="{AB96A871-0DFC-6D45-8812-8768EA5FDD5D}" type="pres">
      <dgm:prSet presAssocID="{6CBA8387-0E47-CA43-95B1-65E1BBFE7175}" presName="hierChild4" presStyleCnt="0"/>
      <dgm:spPr/>
    </dgm:pt>
    <dgm:pt modelId="{9B919CA0-0C1F-1C44-AA53-9373A2114A95}" type="pres">
      <dgm:prSet presAssocID="{BA157CFF-36ED-914B-9420-14E9C4794A2F}" presName="Name37" presStyleLbl="parChTrans1D3" presStyleIdx="2" presStyleCnt="8"/>
      <dgm:spPr/>
      <dgm:t>
        <a:bodyPr rtlCol="0"/>
        <a:lstStyle/>
        <a:p>
          <a:pPr rtl="0"/>
          <a:endParaRPr lang="en-US"/>
        </a:p>
      </dgm:t>
    </dgm:pt>
    <dgm:pt modelId="{22FDF23C-023D-F545-BBFA-C83B38FD7BCB}" type="pres">
      <dgm:prSet presAssocID="{3994FBCF-7552-3044-A519-17BD869DF865}" presName="hierRoot2" presStyleCnt="0">
        <dgm:presLayoutVars>
          <dgm:hierBranch val="init"/>
        </dgm:presLayoutVars>
      </dgm:prSet>
      <dgm:spPr/>
    </dgm:pt>
    <dgm:pt modelId="{11F085B0-2732-404F-A06E-18B2666107D0}" type="pres">
      <dgm:prSet presAssocID="{3994FBCF-7552-3044-A519-17BD869DF865}" presName="rootComposite" presStyleCnt="0"/>
      <dgm:spPr/>
    </dgm:pt>
    <dgm:pt modelId="{B8585F61-E557-2044-B8E0-E9A99D7F0BB9}" type="pres">
      <dgm:prSet presAssocID="{3994FBCF-7552-3044-A519-17BD869DF865}" presName="rootText" presStyleLbl="node3" presStyleIdx="2" presStyleCnt="8">
        <dgm:presLayoutVars>
          <dgm:chPref val="3"/>
        </dgm:presLayoutVars>
      </dgm:prSet>
      <dgm:spPr/>
      <dgm:t>
        <a:bodyPr rtlCol="0"/>
        <a:lstStyle/>
        <a:p>
          <a:pPr rtl="0"/>
          <a:endParaRPr lang="en-US"/>
        </a:p>
      </dgm:t>
    </dgm:pt>
    <dgm:pt modelId="{73EB9B28-B0B0-6E4C-8492-33E7D1C5EBE0}" type="pres">
      <dgm:prSet presAssocID="{3994FBCF-7552-3044-A519-17BD869DF865}" presName="rootConnector" presStyleLbl="node3" presStyleIdx="2" presStyleCnt="8"/>
      <dgm:spPr/>
      <dgm:t>
        <a:bodyPr rtlCol="0"/>
        <a:lstStyle/>
        <a:p>
          <a:pPr rtl="0"/>
          <a:endParaRPr lang="en-US"/>
        </a:p>
      </dgm:t>
    </dgm:pt>
    <dgm:pt modelId="{8B01A4B9-9E2B-5544-83AD-91814074C1CF}" type="pres">
      <dgm:prSet presAssocID="{3994FBCF-7552-3044-A519-17BD869DF865}" presName="hierChild4" presStyleCnt="0"/>
      <dgm:spPr/>
    </dgm:pt>
    <dgm:pt modelId="{DCFF2854-566D-5148-A643-DCF90FFA664D}" type="pres">
      <dgm:prSet presAssocID="{3994FBCF-7552-3044-A519-17BD869DF865}" presName="hierChild5" presStyleCnt="0"/>
      <dgm:spPr/>
    </dgm:pt>
    <dgm:pt modelId="{9111A2D6-FA54-9D4D-9881-DFAF6E33925F}" type="pres">
      <dgm:prSet presAssocID="{B5136AE2-7A8D-D94D-8127-27F93120B716}" presName="Name37" presStyleLbl="parChTrans1D3" presStyleIdx="3" presStyleCnt="8"/>
      <dgm:spPr/>
      <dgm:t>
        <a:bodyPr rtlCol="0"/>
        <a:lstStyle/>
        <a:p>
          <a:pPr rtl="0"/>
          <a:endParaRPr lang="en-US"/>
        </a:p>
      </dgm:t>
    </dgm:pt>
    <dgm:pt modelId="{448765E6-0578-304E-85C1-DBFF8ED69C25}" type="pres">
      <dgm:prSet presAssocID="{D9AE5B66-B3FC-C945-96FA-A87ADEAB6D12}" presName="hierRoot2" presStyleCnt="0">
        <dgm:presLayoutVars>
          <dgm:hierBranch val="init"/>
        </dgm:presLayoutVars>
      </dgm:prSet>
      <dgm:spPr/>
    </dgm:pt>
    <dgm:pt modelId="{643F510B-3D97-FD4D-9ECC-64E4B30A51BC}" type="pres">
      <dgm:prSet presAssocID="{D9AE5B66-B3FC-C945-96FA-A87ADEAB6D12}" presName="rootComposite" presStyleCnt="0"/>
      <dgm:spPr/>
    </dgm:pt>
    <dgm:pt modelId="{D5EAB948-8205-FF4E-860F-95E4D9EFA5FE}" type="pres">
      <dgm:prSet presAssocID="{D9AE5B66-B3FC-C945-96FA-A87ADEAB6D12}" presName="rootText" presStyleLbl="node3" presStyleIdx="3" presStyleCnt="8">
        <dgm:presLayoutVars>
          <dgm:chPref val="3"/>
        </dgm:presLayoutVars>
      </dgm:prSet>
      <dgm:spPr/>
      <dgm:t>
        <a:bodyPr rtlCol="0"/>
        <a:lstStyle/>
        <a:p>
          <a:pPr rtl="0"/>
          <a:endParaRPr lang="en-US"/>
        </a:p>
      </dgm:t>
    </dgm:pt>
    <dgm:pt modelId="{F3873323-0566-C347-A908-5BFC08CC69F8}" type="pres">
      <dgm:prSet presAssocID="{D9AE5B66-B3FC-C945-96FA-A87ADEAB6D12}" presName="rootConnector" presStyleLbl="node3" presStyleIdx="3" presStyleCnt="8"/>
      <dgm:spPr/>
      <dgm:t>
        <a:bodyPr rtlCol="0"/>
        <a:lstStyle/>
        <a:p>
          <a:pPr rtl="0"/>
          <a:endParaRPr lang="en-US"/>
        </a:p>
      </dgm:t>
    </dgm:pt>
    <dgm:pt modelId="{4F5DFEF7-4CD7-AB40-8B3F-2EE81607C09C}" type="pres">
      <dgm:prSet presAssocID="{D9AE5B66-B3FC-C945-96FA-A87ADEAB6D12}" presName="hierChild4" presStyleCnt="0"/>
      <dgm:spPr/>
    </dgm:pt>
    <dgm:pt modelId="{93862922-C754-8A4A-895D-0454615ADDC4}" type="pres">
      <dgm:prSet presAssocID="{D9AE5B66-B3FC-C945-96FA-A87ADEAB6D12}" presName="hierChild5" presStyleCnt="0"/>
      <dgm:spPr/>
    </dgm:pt>
    <dgm:pt modelId="{F677198A-9815-7A43-8307-0D47A66F660E}" type="pres">
      <dgm:prSet presAssocID="{B6431E30-156C-BB49-A068-D85B2045F8CE}" presName="Name37" presStyleLbl="parChTrans1D3" presStyleIdx="4" presStyleCnt="8"/>
      <dgm:spPr/>
      <dgm:t>
        <a:bodyPr rtlCol="0"/>
        <a:lstStyle/>
        <a:p>
          <a:pPr rtl="0"/>
          <a:endParaRPr lang="en-US"/>
        </a:p>
      </dgm:t>
    </dgm:pt>
    <dgm:pt modelId="{23C64CE6-E6C7-3A40-A97A-E5E83319A883}" type="pres">
      <dgm:prSet presAssocID="{6E46C45D-6AA2-6D46-93F2-418BBD129955}" presName="hierRoot2" presStyleCnt="0">
        <dgm:presLayoutVars>
          <dgm:hierBranch val="init"/>
        </dgm:presLayoutVars>
      </dgm:prSet>
      <dgm:spPr/>
    </dgm:pt>
    <dgm:pt modelId="{20C4534C-34B7-1D4C-B466-060835C6FDA7}" type="pres">
      <dgm:prSet presAssocID="{6E46C45D-6AA2-6D46-93F2-418BBD129955}" presName="rootComposite" presStyleCnt="0"/>
      <dgm:spPr/>
    </dgm:pt>
    <dgm:pt modelId="{E64F6A6C-6101-2E45-A172-A237091B43AD}" type="pres">
      <dgm:prSet presAssocID="{6E46C45D-6AA2-6D46-93F2-418BBD129955}" presName="rootText" presStyleLbl="node3" presStyleIdx="4" presStyleCnt="8">
        <dgm:presLayoutVars>
          <dgm:chPref val="3"/>
        </dgm:presLayoutVars>
      </dgm:prSet>
      <dgm:spPr/>
      <dgm:t>
        <a:bodyPr rtlCol="0"/>
        <a:lstStyle/>
        <a:p>
          <a:pPr rtl="0"/>
          <a:endParaRPr lang="en-US"/>
        </a:p>
      </dgm:t>
    </dgm:pt>
    <dgm:pt modelId="{83ABE81C-7A40-7B47-A7D0-700F401CD001}" type="pres">
      <dgm:prSet presAssocID="{6E46C45D-6AA2-6D46-93F2-418BBD129955}" presName="rootConnector" presStyleLbl="node3" presStyleIdx="4" presStyleCnt="8"/>
      <dgm:spPr/>
      <dgm:t>
        <a:bodyPr rtlCol="0"/>
        <a:lstStyle/>
        <a:p>
          <a:pPr rtl="0"/>
          <a:endParaRPr lang="en-US"/>
        </a:p>
      </dgm:t>
    </dgm:pt>
    <dgm:pt modelId="{004BABA3-4FFD-DA42-AC44-865FE36EE44A}" type="pres">
      <dgm:prSet presAssocID="{6E46C45D-6AA2-6D46-93F2-418BBD129955}" presName="hierChild4" presStyleCnt="0"/>
      <dgm:spPr/>
    </dgm:pt>
    <dgm:pt modelId="{8520BB34-E18B-2C44-83F9-C36E530456EB}" type="pres">
      <dgm:prSet presAssocID="{6E46C45D-6AA2-6D46-93F2-418BBD129955}" presName="hierChild5" presStyleCnt="0"/>
      <dgm:spPr/>
    </dgm:pt>
    <dgm:pt modelId="{3FA9E13B-4FA4-F144-A116-75D95DC0194A}" type="pres">
      <dgm:prSet presAssocID="{6CBA8387-0E47-CA43-95B1-65E1BBFE7175}" presName="hierChild5" presStyleCnt="0"/>
      <dgm:spPr/>
    </dgm:pt>
    <dgm:pt modelId="{22D5184B-97A4-F64D-863D-83AFB792320D}" type="pres">
      <dgm:prSet presAssocID="{3F3FFCF0-3A82-9E4F-84A5-809751A1C604}" presName="Name37" presStyleLbl="parChTrans1D2" presStyleIdx="2" presStyleCnt="3"/>
      <dgm:spPr/>
      <dgm:t>
        <a:bodyPr rtlCol="0"/>
        <a:lstStyle/>
        <a:p>
          <a:pPr rtl="0"/>
          <a:endParaRPr lang="en-US"/>
        </a:p>
      </dgm:t>
    </dgm:pt>
    <dgm:pt modelId="{3C1EDC0B-238E-A849-B305-21832CCEAF75}" type="pres">
      <dgm:prSet presAssocID="{BB995248-FD9A-6846-B031-D3B0CEE8087A}" presName="hierRoot2" presStyleCnt="0">
        <dgm:presLayoutVars>
          <dgm:hierBranch val="init"/>
        </dgm:presLayoutVars>
      </dgm:prSet>
      <dgm:spPr/>
    </dgm:pt>
    <dgm:pt modelId="{B7F655EC-A9D1-E64D-BF73-97298009CB4E}" type="pres">
      <dgm:prSet presAssocID="{BB995248-FD9A-6846-B031-D3B0CEE8087A}" presName="rootComposite" presStyleCnt="0"/>
      <dgm:spPr/>
    </dgm:pt>
    <dgm:pt modelId="{3235FA91-7A27-9145-A1A4-16EE991E8EBD}" type="pres">
      <dgm:prSet presAssocID="{BB995248-FD9A-6846-B031-D3B0CEE8087A}" presName="rootText" presStyleLbl="node2" presStyleIdx="2" presStyleCnt="3">
        <dgm:presLayoutVars>
          <dgm:chPref val="3"/>
        </dgm:presLayoutVars>
      </dgm:prSet>
      <dgm:spPr/>
      <dgm:t>
        <a:bodyPr rtlCol="0"/>
        <a:lstStyle/>
        <a:p>
          <a:pPr rtl="0"/>
          <a:endParaRPr lang="en-US"/>
        </a:p>
      </dgm:t>
    </dgm:pt>
    <dgm:pt modelId="{1E46CC4D-35F4-D54D-A3ED-D63DF3FCEBF7}" type="pres">
      <dgm:prSet presAssocID="{BB995248-FD9A-6846-B031-D3B0CEE8087A}" presName="rootConnector" presStyleLbl="node2" presStyleIdx="2" presStyleCnt="3"/>
      <dgm:spPr/>
      <dgm:t>
        <a:bodyPr rtlCol="0"/>
        <a:lstStyle/>
        <a:p>
          <a:pPr rtl="0"/>
          <a:endParaRPr lang="en-US"/>
        </a:p>
      </dgm:t>
    </dgm:pt>
    <dgm:pt modelId="{71239C40-63A3-E74E-A844-067DBE8B72BE}" type="pres">
      <dgm:prSet presAssocID="{BB995248-FD9A-6846-B031-D3B0CEE8087A}" presName="hierChild4" presStyleCnt="0"/>
      <dgm:spPr/>
    </dgm:pt>
    <dgm:pt modelId="{3F890F1B-7892-A84A-AB40-3C858F874EBE}" type="pres">
      <dgm:prSet presAssocID="{3A3DF3D7-CD9B-A642-AE84-A3E6672BE913}" presName="Name37" presStyleLbl="parChTrans1D3" presStyleIdx="5" presStyleCnt="8"/>
      <dgm:spPr/>
      <dgm:t>
        <a:bodyPr rtlCol="0"/>
        <a:lstStyle/>
        <a:p>
          <a:pPr rtl="0"/>
          <a:endParaRPr lang="en-US"/>
        </a:p>
      </dgm:t>
    </dgm:pt>
    <dgm:pt modelId="{F6001103-FE21-594A-973C-7EED9DBC5C0C}" type="pres">
      <dgm:prSet presAssocID="{B3655F37-DB34-B340-ADCC-E46F4AA632AB}" presName="hierRoot2" presStyleCnt="0">
        <dgm:presLayoutVars>
          <dgm:hierBranch val="init"/>
        </dgm:presLayoutVars>
      </dgm:prSet>
      <dgm:spPr/>
    </dgm:pt>
    <dgm:pt modelId="{C521C29E-AAD3-F342-9393-7EDBE14FA4D0}" type="pres">
      <dgm:prSet presAssocID="{B3655F37-DB34-B340-ADCC-E46F4AA632AB}" presName="rootComposite" presStyleCnt="0"/>
      <dgm:spPr/>
    </dgm:pt>
    <dgm:pt modelId="{762ABA6B-6F82-034A-9F3A-6BE6ED5FB172}" type="pres">
      <dgm:prSet presAssocID="{B3655F37-DB34-B340-ADCC-E46F4AA632AB}" presName="rootText" presStyleLbl="node3" presStyleIdx="5" presStyleCnt="8">
        <dgm:presLayoutVars>
          <dgm:chPref val="3"/>
        </dgm:presLayoutVars>
      </dgm:prSet>
      <dgm:spPr/>
      <dgm:t>
        <a:bodyPr rtlCol="0"/>
        <a:lstStyle/>
        <a:p>
          <a:pPr rtl="0"/>
          <a:endParaRPr lang="en-US"/>
        </a:p>
      </dgm:t>
    </dgm:pt>
    <dgm:pt modelId="{8ACC5548-98E3-E54B-8C0F-0C51D66A56C6}" type="pres">
      <dgm:prSet presAssocID="{B3655F37-DB34-B340-ADCC-E46F4AA632AB}" presName="rootConnector" presStyleLbl="node3" presStyleIdx="5" presStyleCnt="8"/>
      <dgm:spPr/>
      <dgm:t>
        <a:bodyPr rtlCol="0"/>
        <a:lstStyle/>
        <a:p>
          <a:pPr rtl="0"/>
          <a:endParaRPr lang="en-US"/>
        </a:p>
      </dgm:t>
    </dgm:pt>
    <dgm:pt modelId="{591B48C1-9127-614B-85D9-F423A8F74D74}" type="pres">
      <dgm:prSet presAssocID="{B3655F37-DB34-B340-ADCC-E46F4AA632AB}" presName="hierChild4" presStyleCnt="0"/>
      <dgm:spPr/>
    </dgm:pt>
    <dgm:pt modelId="{C0666B86-47F0-4C4F-9334-8CB0AE1D6C81}" type="pres">
      <dgm:prSet presAssocID="{B3655F37-DB34-B340-ADCC-E46F4AA632AB}" presName="hierChild5" presStyleCnt="0"/>
      <dgm:spPr/>
    </dgm:pt>
    <dgm:pt modelId="{A2EECF02-030E-F943-B334-F005DC3787DB}" type="pres">
      <dgm:prSet presAssocID="{C90FBD56-4C83-EE4A-86D9-91B711D70952}" presName="Name37" presStyleLbl="parChTrans1D3" presStyleIdx="6" presStyleCnt="8"/>
      <dgm:spPr/>
      <dgm:t>
        <a:bodyPr rtlCol="0"/>
        <a:lstStyle/>
        <a:p>
          <a:pPr rtl="0"/>
          <a:endParaRPr lang="en-US"/>
        </a:p>
      </dgm:t>
    </dgm:pt>
    <dgm:pt modelId="{EC636E19-26AC-244F-919D-F81129E6A622}" type="pres">
      <dgm:prSet presAssocID="{E860AB3E-4FBF-ED41-BAB1-64F2C226BAF0}" presName="hierRoot2" presStyleCnt="0">
        <dgm:presLayoutVars>
          <dgm:hierBranch val="init"/>
        </dgm:presLayoutVars>
      </dgm:prSet>
      <dgm:spPr/>
    </dgm:pt>
    <dgm:pt modelId="{C5363C40-FEEF-0649-AAC8-0016B7239A44}" type="pres">
      <dgm:prSet presAssocID="{E860AB3E-4FBF-ED41-BAB1-64F2C226BAF0}" presName="rootComposite" presStyleCnt="0"/>
      <dgm:spPr/>
    </dgm:pt>
    <dgm:pt modelId="{3D797664-3F54-BC43-B332-93114D1E4B58}" type="pres">
      <dgm:prSet presAssocID="{E860AB3E-4FBF-ED41-BAB1-64F2C226BAF0}" presName="rootText" presStyleLbl="node3" presStyleIdx="6" presStyleCnt="8">
        <dgm:presLayoutVars>
          <dgm:chPref val="3"/>
        </dgm:presLayoutVars>
      </dgm:prSet>
      <dgm:spPr/>
      <dgm:t>
        <a:bodyPr rtlCol="0"/>
        <a:lstStyle/>
        <a:p>
          <a:pPr rtl="0"/>
          <a:endParaRPr lang="en-US"/>
        </a:p>
      </dgm:t>
    </dgm:pt>
    <dgm:pt modelId="{24032635-F22C-5D44-811A-E97AD80A9B13}" type="pres">
      <dgm:prSet presAssocID="{E860AB3E-4FBF-ED41-BAB1-64F2C226BAF0}" presName="rootConnector" presStyleLbl="node3" presStyleIdx="6" presStyleCnt="8"/>
      <dgm:spPr/>
      <dgm:t>
        <a:bodyPr rtlCol="0"/>
        <a:lstStyle/>
        <a:p>
          <a:pPr rtl="0"/>
          <a:endParaRPr lang="en-US"/>
        </a:p>
      </dgm:t>
    </dgm:pt>
    <dgm:pt modelId="{FBC8A187-41DE-3644-A6D6-C7E0C3291AC1}" type="pres">
      <dgm:prSet presAssocID="{E860AB3E-4FBF-ED41-BAB1-64F2C226BAF0}" presName="hierChild4" presStyleCnt="0"/>
      <dgm:spPr/>
    </dgm:pt>
    <dgm:pt modelId="{05DEAD25-90A2-D24B-9490-B506149EDE06}" type="pres">
      <dgm:prSet presAssocID="{E860AB3E-4FBF-ED41-BAB1-64F2C226BAF0}" presName="hierChild5" presStyleCnt="0"/>
      <dgm:spPr/>
    </dgm:pt>
    <dgm:pt modelId="{A80401AA-1F49-B84B-B551-738C282A08F9}" type="pres">
      <dgm:prSet presAssocID="{9A820A1A-507F-6B41-A5E7-300334C61A15}" presName="Name37" presStyleLbl="parChTrans1D3" presStyleIdx="7" presStyleCnt="8"/>
      <dgm:spPr/>
      <dgm:t>
        <a:bodyPr rtlCol="0"/>
        <a:lstStyle/>
        <a:p>
          <a:pPr rtl="0"/>
          <a:endParaRPr lang="en-US"/>
        </a:p>
      </dgm:t>
    </dgm:pt>
    <dgm:pt modelId="{9A14467F-242E-5D4D-920F-80AAF7949B97}" type="pres">
      <dgm:prSet presAssocID="{180B9464-24CC-FC4C-8A43-5D16641CBEF6}" presName="hierRoot2" presStyleCnt="0">
        <dgm:presLayoutVars>
          <dgm:hierBranch val="init"/>
        </dgm:presLayoutVars>
      </dgm:prSet>
      <dgm:spPr/>
    </dgm:pt>
    <dgm:pt modelId="{786CF13E-BEAE-5240-956C-477086F48C28}" type="pres">
      <dgm:prSet presAssocID="{180B9464-24CC-FC4C-8A43-5D16641CBEF6}" presName="rootComposite" presStyleCnt="0"/>
      <dgm:spPr/>
    </dgm:pt>
    <dgm:pt modelId="{49C1750D-70D3-C74E-B39B-AEA611956017}" type="pres">
      <dgm:prSet presAssocID="{180B9464-24CC-FC4C-8A43-5D16641CBEF6}" presName="rootText" presStyleLbl="node3" presStyleIdx="7" presStyleCnt="8">
        <dgm:presLayoutVars>
          <dgm:chPref val="3"/>
        </dgm:presLayoutVars>
      </dgm:prSet>
      <dgm:spPr/>
      <dgm:t>
        <a:bodyPr rtlCol="0"/>
        <a:lstStyle/>
        <a:p>
          <a:pPr rtl="0"/>
          <a:endParaRPr lang="en-US"/>
        </a:p>
      </dgm:t>
    </dgm:pt>
    <dgm:pt modelId="{B6BFAB16-4C7F-3540-A5EC-6AC6C63E0307}" type="pres">
      <dgm:prSet presAssocID="{180B9464-24CC-FC4C-8A43-5D16641CBEF6}" presName="rootConnector" presStyleLbl="node3" presStyleIdx="7" presStyleCnt="8"/>
      <dgm:spPr/>
      <dgm:t>
        <a:bodyPr rtlCol="0"/>
        <a:lstStyle/>
        <a:p>
          <a:pPr rtl="0"/>
          <a:endParaRPr lang="en-US"/>
        </a:p>
      </dgm:t>
    </dgm:pt>
    <dgm:pt modelId="{25E0B9EC-2A23-264F-B842-FB3EE74F03DD}" type="pres">
      <dgm:prSet presAssocID="{180B9464-24CC-FC4C-8A43-5D16641CBEF6}" presName="hierChild4" presStyleCnt="0"/>
      <dgm:spPr/>
    </dgm:pt>
    <dgm:pt modelId="{6730BBB2-85E8-1840-AC6B-A3A1EC706256}" type="pres">
      <dgm:prSet presAssocID="{180B9464-24CC-FC4C-8A43-5D16641CBEF6}" presName="hierChild5" presStyleCnt="0"/>
      <dgm:spPr/>
    </dgm:pt>
    <dgm:pt modelId="{7BAE095B-812C-0E46-AA0F-53D469E76D20}" type="pres">
      <dgm:prSet presAssocID="{BB995248-FD9A-6846-B031-D3B0CEE8087A}" presName="hierChild5" presStyleCnt="0"/>
      <dgm:spPr/>
    </dgm:pt>
    <dgm:pt modelId="{8DEDB314-478C-FE4B-A466-B40B092A79FA}" type="pres">
      <dgm:prSet presAssocID="{5F730A8E-D158-E345-8998-CBEEAF69D4F6}" presName="hierChild3" presStyleCnt="0"/>
      <dgm:spPr/>
    </dgm:pt>
  </dgm:ptLst>
  <dgm:cxnLst>
    <dgm:cxn modelId="{776256D6-57DB-C349-9DB2-F3E399AB6C5F}" type="presOf" srcId="{E860AB3E-4FBF-ED41-BAB1-64F2C226BAF0}" destId="{24032635-F22C-5D44-811A-E97AD80A9B13}" srcOrd="1" destOrd="0" presId="urn:microsoft.com/office/officeart/2005/8/layout/orgChart1"/>
    <dgm:cxn modelId="{3E7831AD-B0DB-E74D-8643-9DDEA1D62EC0}" type="presOf" srcId="{609B74F0-8459-4F47-B227-71316E2EF11C}" destId="{9EBDE9B0-D48B-CC48-B2DA-A57A19F5EF3F}" srcOrd="1" destOrd="0" presId="urn:microsoft.com/office/officeart/2005/8/layout/orgChart1"/>
    <dgm:cxn modelId="{016F860A-E9D7-D446-8EED-7BA09BD57734}" type="presOf" srcId="{609B74F0-8459-4F47-B227-71316E2EF11C}" destId="{3F8376F9-8B56-2B41-B2AE-B20D09346B3E}" srcOrd="0" destOrd="0" presId="urn:microsoft.com/office/officeart/2005/8/layout/orgChart1"/>
    <dgm:cxn modelId="{78983EA5-85F9-7F46-8E69-C05CA459F0BA}" type="presOf" srcId="{3994FBCF-7552-3044-A519-17BD869DF865}" destId="{B8585F61-E557-2044-B8E0-E9A99D7F0BB9}" srcOrd="0" destOrd="0" presId="urn:microsoft.com/office/officeart/2005/8/layout/orgChart1"/>
    <dgm:cxn modelId="{4AC1D843-A8F5-A349-98C9-9C7C193BB8A6}" srcId="{5F730A8E-D158-E345-8998-CBEEAF69D4F6}" destId="{BF69B808-014A-D84E-95B0-D8013CBE56D5}" srcOrd="0" destOrd="0" parTransId="{39AF66BB-4DDC-AB40-8BDC-D327B856E6B6}" sibTransId="{991C92E5-3583-1B4E-A78B-AF4FE4D2D72B}"/>
    <dgm:cxn modelId="{99EB5DEA-B79D-384A-992A-2FB9B5709919}" srcId="{6CBA8387-0E47-CA43-95B1-65E1BBFE7175}" destId="{6E46C45D-6AA2-6D46-93F2-418BBD129955}" srcOrd="2" destOrd="0" parTransId="{B6431E30-156C-BB49-A068-D85B2045F8CE}" sibTransId="{3EB19B89-3D8B-F040-B510-DEB5569AD268}"/>
    <dgm:cxn modelId="{AF23815F-4165-E743-86D9-9F07B36133A7}" srcId="{BF69B808-014A-D84E-95B0-D8013CBE56D5}" destId="{609B74F0-8459-4F47-B227-71316E2EF11C}" srcOrd="1" destOrd="0" parTransId="{BEA4D458-D9DF-C949-A7EE-21175B621311}" sibTransId="{16E7CD3D-09CF-BB41-84AB-8E4091D231A3}"/>
    <dgm:cxn modelId="{5A19A0D6-ADB9-424B-BA68-D8A8BD47935A}" type="presOf" srcId="{3F3FFCF0-3A82-9E4F-84A5-809751A1C604}" destId="{22D5184B-97A4-F64D-863D-83AFB792320D}" srcOrd="0" destOrd="0" presId="urn:microsoft.com/office/officeart/2005/8/layout/orgChart1"/>
    <dgm:cxn modelId="{0A40B853-B7BE-3345-9A67-DC90F89C3BBF}" type="presOf" srcId="{BF69B808-014A-D84E-95B0-D8013CBE56D5}" destId="{958D5816-09BB-D04F-B4B4-6446FCF6AEC0}" srcOrd="0" destOrd="0" presId="urn:microsoft.com/office/officeart/2005/8/layout/orgChart1"/>
    <dgm:cxn modelId="{1AA1F84E-7558-D74A-9EA8-D1FB05AD6A50}" type="presOf" srcId="{58754BE0-AE8A-BA41-B1CE-84DDBBB5336C}" destId="{82F57996-1C85-8043-AEA9-66A33928706C}" srcOrd="0" destOrd="0" presId="urn:microsoft.com/office/officeart/2005/8/layout/orgChart1"/>
    <dgm:cxn modelId="{B4785365-605B-C548-9FE2-775615D73B9C}" type="presOf" srcId="{6CBA8387-0E47-CA43-95B1-65E1BBFE7175}" destId="{C33BE84A-EA83-914A-A3FC-9645E3AD4F01}" srcOrd="0" destOrd="0" presId="urn:microsoft.com/office/officeart/2005/8/layout/orgChart1"/>
    <dgm:cxn modelId="{F400F68B-F25C-974C-9AC3-D717B632B48E}" type="presOf" srcId="{D9AE5B66-B3FC-C945-96FA-A87ADEAB6D12}" destId="{F3873323-0566-C347-A908-5BFC08CC69F8}" srcOrd="1" destOrd="0" presId="urn:microsoft.com/office/officeart/2005/8/layout/orgChart1"/>
    <dgm:cxn modelId="{D48A89D9-415A-5548-9CB3-C05007FDFFA6}" type="presOf" srcId="{D9AE5B66-B3FC-C945-96FA-A87ADEAB6D12}" destId="{D5EAB948-8205-FF4E-860F-95E4D9EFA5FE}" srcOrd="0" destOrd="0" presId="urn:microsoft.com/office/officeart/2005/8/layout/orgChart1"/>
    <dgm:cxn modelId="{4093D8B7-06BF-2348-B4ED-79B2DB8AA9EE}" srcId="{BB995248-FD9A-6846-B031-D3B0CEE8087A}" destId="{180B9464-24CC-FC4C-8A43-5D16641CBEF6}" srcOrd="2" destOrd="0" parTransId="{9A820A1A-507F-6B41-A5E7-300334C61A15}" sibTransId="{B9E9527A-D647-7B48-8FFA-CA1FF532A420}"/>
    <dgm:cxn modelId="{93A6EFEA-091E-FA4F-A9F4-E3065AD3FF35}" type="presOf" srcId="{5F730A8E-D158-E345-8998-CBEEAF69D4F6}" destId="{FA1FE978-7F6B-B340-AE49-FD8583010133}" srcOrd="1" destOrd="0" presId="urn:microsoft.com/office/officeart/2005/8/layout/orgChart1"/>
    <dgm:cxn modelId="{5E2EEEEA-484D-5D45-885A-2B92B20CBBC3}" type="presOf" srcId="{3A3DF3D7-CD9B-A642-AE84-A3E6672BE913}" destId="{3F890F1B-7892-A84A-AB40-3C858F874EBE}" srcOrd="0" destOrd="0" presId="urn:microsoft.com/office/officeart/2005/8/layout/orgChart1"/>
    <dgm:cxn modelId="{AB534CF9-1DB9-1347-A98B-45719BD5155F}" type="presOf" srcId="{BA157CFF-36ED-914B-9420-14E9C4794A2F}" destId="{9B919CA0-0C1F-1C44-AA53-9373A2114A95}" srcOrd="0" destOrd="0" presId="urn:microsoft.com/office/officeart/2005/8/layout/orgChart1"/>
    <dgm:cxn modelId="{A8C6D929-6F49-9A4D-AE9C-562E6A891D30}" type="presOf" srcId="{180B9464-24CC-FC4C-8A43-5D16641CBEF6}" destId="{B6BFAB16-4C7F-3540-A5EC-6AC6C63E0307}" srcOrd="1" destOrd="0" presId="urn:microsoft.com/office/officeart/2005/8/layout/orgChart1"/>
    <dgm:cxn modelId="{BEA8768B-4A75-1E4F-87D8-27983104AE07}" type="presOf" srcId="{6828844C-6E1D-7740-B2D6-38CDCDBF1517}" destId="{26FA850F-F069-6647-89DF-DF05FD181E39}" srcOrd="0" destOrd="0" presId="urn:microsoft.com/office/officeart/2005/8/layout/orgChart1"/>
    <dgm:cxn modelId="{C8C20655-63CA-5E42-85B4-B8A28C108913}" srcId="{6CBA8387-0E47-CA43-95B1-65E1BBFE7175}" destId="{D9AE5B66-B3FC-C945-96FA-A87ADEAB6D12}" srcOrd="1" destOrd="0" parTransId="{B5136AE2-7A8D-D94D-8127-27F93120B716}" sibTransId="{AD0C0DA7-DA12-3E45-AEE5-EFDEC26E6D67}"/>
    <dgm:cxn modelId="{B4C87FB1-8FBD-974E-93AF-8EA8E1AE57F1}" type="presOf" srcId="{B3655F37-DB34-B340-ADCC-E46F4AA632AB}" destId="{8ACC5548-98E3-E54B-8C0F-0C51D66A56C6}" srcOrd="1" destOrd="0" presId="urn:microsoft.com/office/officeart/2005/8/layout/orgChart1"/>
    <dgm:cxn modelId="{D6E82509-6D9F-9141-803B-77B26449C074}" type="presOf" srcId="{6E46C45D-6AA2-6D46-93F2-418BBD129955}" destId="{83ABE81C-7A40-7B47-A7D0-700F401CD001}" srcOrd="1" destOrd="0" presId="urn:microsoft.com/office/officeart/2005/8/layout/orgChart1"/>
    <dgm:cxn modelId="{63A36CEC-6838-F349-978B-C773919906AF}" type="presOf" srcId="{E860AB3E-4FBF-ED41-BAB1-64F2C226BAF0}" destId="{3D797664-3F54-BC43-B332-93114D1E4B58}" srcOrd="0" destOrd="0" presId="urn:microsoft.com/office/officeart/2005/8/layout/orgChart1"/>
    <dgm:cxn modelId="{4206E8CB-27C1-DF47-A24D-8EBEE5C051D1}" type="presOf" srcId="{43DEFA8D-0164-744C-9AB3-8B1BAFEF1C74}" destId="{5280526A-E98E-CE46-8347-3BE7D2C7040E}" srcOrd="0" destOrd="0" presId="urn:microsoft.com/office/officeart/2005/8/layout/orgChart1"/>
    <dgm:cxn modelId="{893241AE-655D-164E-861D-501E35E737C3}" srcId="{6CBA8387-0E47-CA43-95B1-65E1BBFE7175}" destId="{3994FBCF-7552-3044-A519-17BD869DF865}" srcOrd="0" destOrd="0" parTransId="{BA157CFF-36ED-914B-9420-14E9C4794A2F}" sibTransId="{453C7961-69D7-BB49-82AA-94083CED0712}"/>
    <dgm:cxn modelId="{4A965CFD-84EB-5145-BCE0-2C51A9D92BF4}" type="presOf" srcId="{BB995248-FD9A-6846-B031-D3B0CEE8087A}" destId="{3235FA91-7A27-9145-A1A4-16EE991E8EBD}" srcOrd="0" destOrd="0" presId="urn:microsoft.com/office/officeart/2005/8/layout/orgChart1"/>
    <dgm:cxn modelId="{9999D432-24AF-254A-A4AC-C800FCCAA032}" type="presOf" srcId="{6E46C45D-6AA2-6D46-93F2-418BBD129955}" destId="{E64F6A6C-6101-2E45-A172-A237091B43AD}" srcOrd="0" destOrd="0" presId="urn:microsoft.com/office/officeart/2005/8/layout/orgChart1"/>
    <dgm:cxn modelId="{119878DD-C257-FB4B-936E-46A99A44F53F}" type="presOf" srcId="{A9A97EBF-5FE3-544E-AA13-D5F014B5D333}" destId="{D1CA6C7A-27D9-024B-AAEF-335268BBB86C}" srcOrd="0" destOrd="0" presId="urn:microsoft.com/office/officeart/2005/8/layout/orgChart1"/>
    <dgm:cxn modelId="{C433522B-082C-D446-9327-B8F49320F661}" type="presOf" srcId="{3994FBCF-7552-3044-A519-17BD869DF865}" destId="{73EB9B28-B0B0-6E4C-8492-33E7D1C5EBE0}" srcOrd="1" destOrd="0" presId="urn:microsoft.com/office/officeart/2005/8/layout/orgChart1"/>
    <dgm:cxn modelId="{8B502C5F-3EFD-9F41-8807-99699E228C23}" srcId="{BB995248-FD9A-6846-B031-D3B0CEE8087A}" destId="{E860AB3E-4FBF-ED41-BAB1-64F2C226BAF0}" srcOrd="1" destOrd="0" parTransId="{C90FBD56-4C83-EE4A-86D9-91B711D70952}" sibTransId="{91EDF149-DCEA-C242-8C83-3164ED20382B}"/>
    <dgm:cxn modelId="{1366CD2D-77EC-8D4B-9931-E94D76E793C5}" type="presOf" srcId="{B3655F37-DB34-B340-ADCC-E46F4AA632AB}" destId="{762ABA6B-6F82-034A-9F3A-6BE6ED5FB172}" srcOrd="0" destOrd="0" presId="urn:microsoft.com/office/officeart/2005/8/layout/orgChart1"/>
    <dgm:cxn modelId="{362BAFC0-13B5-3046-9F50-0225BB1F3D7B}" type="presOf" srcId="{B6431E30-156C-BB49-A068-D85B2045F8CE}" destId="{F677198A-9815-7A43-8307-0D47A66F660E}" srcOrd="0" destOrd="0" presId="urn:microsoft.com/office/officeart/2005/8/layout/orgChart1"/>
    <dgm:cxn modelId="{FE8A6B1A-ED34-284D-9DE7-5B7542A6EE1A}" type="presOf" srcId="{C90FBD56-4C83-EE4A-86D9-91B711D70952}" destId="{A2EECF02-030E-F943-B334-F005DC3787DB}" srcOrd="0" destOrd="0" presId="urn:microsoft.com/office/officeart/2005/8/layout/orgChart1"/>
    <dgm:cxn modelId="{F4AD0428-2242-2841-8277-02DE4C304B43}" srcId="{43DEFA8D-0164-744C-9AB3-8B1BAFEF1C74}" destId="{5F730A8E-D158-E345-8998-CBEEAF69D4F6}" srcOrd="0" destOrd="0" parTransId="{0A04FE0F-884C-2C47-9240-3ACE882A9404}" sibTransId="{73207331-EEC8-2A4C-B198-CFDDD7273225}"/>
    <dgm:cxn modelId="{7A405764-912B-9E4A-A4FA-300A3ACE1E6F}" type="presOf" srcId="{180B9464-24CC-FC4C-8A43-5D16641CBEF6}" destId="{49C1750D-70D3-C74E-B39B-AEA611956017}" srcOrd="0" destOrd="0" presId="urn:microsoft.com/office/officeart/2005/8/layout/orgChart1"/>
    <dgm:cxn modelId="{9B7ED5CC-4121-3C47-B961-AFC4C6FF644F}" type="presOf" srcId="{B5136AE2-7A8D-D94D-8127-27F93120B716}" destId="{9111A2D6-FA54-9D4D-9881-DFAF6E33925F}" srcOrd="0" destOrd="0" presId="urn:microsoft.com/office/officeart/2005/8/layout/orgChart1"/>
    <dgm:cxn modelId="{485EEB8B-230D-1941-8FB4-4FFB31B93030}" srcId="{BF69B808-014A-D84E-95B0-D8013CBE56D5}" destId="{6828844C-6E1D-7740-B2D6-38CDCDBF1517}" srcOrd="0" destOrd="0" parTransId="{A9A97EBF-5FE3-544E-AA13-D5F014B5D333}" sibTransId="{64352BB1-8C9F-9E41-B3A9-70BD17FCF089}"/>
    <dgm:cxn modelId="{14DFBE7F-235C-AB4D-B59A-2CBC4B50C670}" srcId="{5F730A8E-D158-E345-8998-CBEEAF69D4F6}" destId="{BB995248-FD9A-6846-B031-D3B0CEE8087A}" srcOrd="2" destOrd="0" parTransId="{3F3FFCF0-3A82-9E4F-84A5-809751A1C604}" sibTransId="{5E0E9473-0D40-CD44-BDAF-4AE70E9D7172}"/>
    <dgm:cxn modelId="{68A257DB-6A82-0448-87CE-C050066B9CAC}" type="presOf" srcId="{9A820A1A-507F-6B41-A5E7-300334C61A15}" destId="{A80401AA-1F49-B84B-B551-738C282A08F9}" srcOrd="0" destOrd="0" presId="urn:microsoft.com/office/officeart/2005/8/layout/orgChart1"/>
    <dgm:cxn modelId="{16CD944C-ED1C-B745-AE41-2AD88AED59B4}" type="presOf" srcId="{39AF66BB-4DDC-AB40-8BDC-D327B856E6B6}" destId="{C31B1CCB-6D5E-7845-A462-CFFED7797DDF}" srcOrd="0" destOrd="0" presId="urn:microsoft.com/office/officeart/2005/8/layout/orgChart1"/>
    <dgm:cxn modelId="{B1092BEB-47BC-0F45-989D-C44C6CC9984C}" type="presOf" srcId="{6CBA8387-0E47-CA43-95B1-65E1BBFE7175}" destId="{B8F48F5D-C453-A945-B0B9-774A6A90C48D}" srcOrd="1" destOrd="0" presId="urn:microsoft.com/office/officeart/2005/8/layout/orgChart1"/>
    <dgm:cxn modelId="{81CE8483-2C25-1D4A-8B6F-79A9C8E4A147}" type="presOf" srcId="{5F730A8E-D158-E345-8998-CBEEAF69D4F6}" destId="{6C36DE84-FE45-6249-8AD5-3966529A58AA}" srcOrd="0" destOrd="0" presId="urn:microsoft.com/office/officeart/2005/8/layout/orgChart1"/>
    <dgm:cxn modelId="{F302C4E8-03B2-CB4B-88FD-51E07C9A316D}" type="presOf" srcId="{6828844C-6E1D-7740-B2D6-38CDCDBF1517}" destId="{ACFA835E-543E-AE45-BB4B-0C71AEB1BA18}" srcOrd="1" destOrd="0" presId="urn:microsoft.com/office/officeart/2005/8/layout/orgChart1"/>
    <dgm:cxn modelId="{BB8B60B1-1CA6-3842-B637-188AE091502D}" srcId="{BB995248-FD9A-6846-B031-D3B0CEE8087A}" destId="{B3655F37-DB34-B340-ADCC-E46F4AA632AB}" srcOrd="0" destOrd="0" parTransId="{3A3DF3D7-CD9B-A642-AE84-A3E6672BE913}" sibTransId="{9EEC4CA2-62F7-074C-98EA-88AC28AC88B4}"/>
    <dgm:cxn modelId="{5F98AD3F-44C8-3041-A636-3A0C49EB38AE}" type="presOf" srcId="{BB995248-FD9A-6846-B031-D3B0CEE8087A}" destId="{1E46CC4D-35F4-D54D-A3ED-D63DF3FCEBF7}" srcOrd="1" destOrd="0" presId="urn:microsoft.com/office/officeart/2005/8/layout/orgChart1"/>
    <dgm:cxn modelId="{8A4A5A3F-678A-7948-887C-AC5914E56C31}" type="presOf" srcId="{BEA4D458-D9DF-C949-A7EE-21175B621311}" destId="{A2657082-BB2C-0F49-B264-69691EA9EE24}" srcOrd="0" destOrd="0" presId="urn:microsoft.com/office/officeart/2005/8/layout/orgChart1"/>
    <dgm:cxn modelId="{4448EFB5-0F05-1C4D-AFF0-A7812D18A714}" srcId="{5F730A8E-D158-E345-8998-CBEEAF69D4F6}" destId="{6CBA8387-0E47-CA43-95B1-65E1BBFE7175}" srcOrd="1" destOrd="0" parTransId="{58754BE0-AE8A-BA41-B1CE-84DDBBB5336C}" sibTransId="{3DDB788A-E886-2247-A11B-7FA6ED594AE8}"/>
    <dgm:cxn modelId="{4BC52659-33C7-2544-867F-7416468B664B}" type="presOf" srcId="{BF69B808-014A-D84E-95B0-D8013CBE56D5}" destId="{E41F6A6E-3381-C545-8F73-B2AF1BF11953}" srcOrd="1" destOrd="0" presId="urn:microsoft.com/office/officeart/2005/8/layout/orgChart1"/>
    <dgm:cxn modelId="{421B3FF5-0ADB-054F-97A8-7682FC747A88}" type="presParOf" srcId="{5280526A-E98E-CE46-8347-3BE7D2C7040E}" destId="{8E9BF312-518E-3446-9C38-2472774979E7}" srcOrd="0" destOrd="0" presId="urn:microsoft.com/office/officeart/2005/8/layout/orgChart1"/>
    <dgm:cxn modelId="{E07C38C6-DE90-7E49-AAA7-9FCF985AE531}" type="presParOf" srcId="{8E9BF312-518E-3446-9C38-2472774979E7}" destId="{AFE6C1B1-E59D-C746-AF67-7B90AD1B4053}" srcOrd="0" destOrd="0" presId="urn:microsoft.com/office/officeart/2005/8/layout/orgChart1"/>
    <dgm:cxn modelId="{7C0AFD52-EC58-1949-85A2-E379881F1BC0}" type="presParOf" srcId="{AFE6C1B1-E59D-C746-AF67-7B90AD1B4053}" destId="{6C36DE84-FE45-6249-8AD5-3966529A58AA}" srcOrd="0" destOrd="0" presId="urn:microsoft.com/office/officeart/2005/8/layout/orgChart1"/>
    <dgm:cxn modelId="{35B6E643-6376-5A42-A58D-79CB9E862128}" type="presParOf" srcId="{AFE6C1B1-E59D-C746-AF67-7B90AD1B4053}" destId="{FA1FE978-7F6B-B340-AE49-FD8583010133}" srcOrd="1" destOrd="0" presId="urn:microsoft.com/office/officeart/2005/8/layout/orgChart1"/>
    <dgm:cxn modelId="{DE664E99-C820-AB49-B22E-977387FB9789}" type="presParOf" srcId="{8E9BF312-518E-3446-9C38-2472774979E7}" destId="{2E4CC329-0791-6B43-9AC1-DE6A6F325E82}" srcOrd="1" destOrd="0" presId="urn:microsoft.com/office/officeart/2005/8/layout/orgChart1"/>
    <dgm:cxn modelId="{E72DBBC1-E079-214A-B3CC-73243842488E}" type="presParOf" srcId="{2E4CC329-0791-6B43-9AC1-DE6A6F325E82}" destId="{C31B1CCB-6D5E-7845-A462-CFFED7797DDF}" srcOrd="0" destOrd="0" presId="urn:microsoft.com/office/officeart/2005/8/layout/orgChart1"/>
    <dgm:cxn modelId="{FF3BC85A-5E65-7241-905A-5E165C3B2098}" type="presParOf" srcId="{2E4CC329-0791-6B43-9AC1-DE6A6F325E82}" destId="{C06C32D6-B098-AC40-8B2B-4A8B634BC5D3}" srcOrd="1" destOrd="0" presId="urn:microsoft.com/office/officeart/2005/8/layout/orgChart1"/>
    <dgm:cxn modelId="{729F343E-B44D-214E-8ED3-7E143F57DE6C}" type="presParOf" srcId="{C06C32D6-B098-AC40-8B2B-4A8B634BC5D3}" destId="{305EDE6F-483C-A34F-A347-9281ACE38EE5}" srcOrd="0" destOrd="0" presId="urn:microsoft.com/office/officeart/2005/8/layout/orgChart1"/>
    <dgm:cxn modelId="{72D6C35E-FCFB-834C-9170-377200B87C85}" type="presParOf" srcId="{305EDE6F-483C-A34F-A347-9281ACE38EE5}" destId="{958D5816-09BB-D04F-B4B4-6446FCF6AEC0}" srcOrd="0" destOrd="0" presId="urn:microsoft.com/office/officeart/2005/8/layout/orgChart1"/>
    <dgm:cxn modelId="{C006CE46-2336-D249-AFBF-11B8006ED8CC}" type="presParOf" srcId="{305EDE6F-483C-A34F-A347-9281ACE38EE5}" destId="{E41F6A6E-3381-C545-8F73-B2AF1BF11953}" srcOrd="1" destOrd="0" presId="urn:microsoft.com/office/officeart/2005/8/layout/orgChart1"/>
    <dgm:cxn modelId="{345A7DEA-D55A-5149-99B6-577F55C5D6CC}" type="presParOf" srcId="{C06C32D6-B098-AC40-8B2B-4A8B634BC5D3}" destId="{FE4929AB-2552-7C40-A362-10FE3830E61F}" srcOrd="1" destOrd="0" presId="urn:microsoft.com/office/officeart/2005/8/layout/orgChart1"/>
    <dgm:cxn modelId="{302688CD-0E93-B74D-B9B2-C137A4AFC7B1}" type="presParOf" srcId="{FE4929AB-2552-7C40-A362-10FE3830E61F}" destId="{D1CA6C7A-27D9-024B-AAEF-335268BBB86C}" srcOrd="0" destOrd="0" presId="urn:microsoft.com/office/officeart/2005/8/layout/orgChart1"/>
    <dgm:cxn modelId="{2F512A39-A1FC-C447-A04A-9A8E5519D110}" type="presParOf" srcId="{FE4929AB-2552-7C40-A362-10FE3830E61F}" destId="{78BE3453-226A-084E-AC2B-4AA04E4B06ED}" srcOrd="1" destOrd="0" presId="urn:microsoft.com/office/officeart/2005/8/layout/orgChart1"/>
    <dgm:cxn modelId="{66D409C4-0E48-4945-83C8-05533D17703B}" type="presParOf" srcId="{78BE3453-226A-084E-AC2B-4AA04E4B06ED}" destId="{B52DA87E-6B4F-BE46-8AC7-E7F99130F615}" srcOrd="0" destOrd="0" presId="urn:microsoft.com/office/officeart/2005/8/layout/orgChart1"/>
    <dgm:cxn modelId="{9A7C74C4-3580-A24D-AAA6-BA8A22BE9F00}" type="presParOf" srcId="{B52DA87E-6B4F-BE46-8AC7-E7F99130F615}" destId="{26FA850F-F069-6647-89DF-DF05FD181E39}" srcOrd="0" destOrd="0" presId="urn:microsoft.com/office/officeart/2005/8/layout/orgChart1"/>
    <dgm:cxn modelId="{F48AA1E1-3616-B040-9DB5-5628A46E57C2}" type="presParOf" srcId="{B52DA87E-6B4F-BE46-8AC7-E7F99130F615}" destId="{ACFA835E-543E-AE45-BB4B-0C71AEB1BA18}" srcOrd="1" destOrd="0" presId="urn:microsoft.com/office/officeart/2005/8/layout/orgChart1"/>
    <dgm:cxn modelId="{3E275DFE-D25F-5F4D-91F5-1D51C1C0ADFE}" type="presParOf" srcId="{78BE3453-226A-084E-AC2B-4AA04E4B06ED}" destId="{87524FC9-5508-B84F-90A9-28B38DA1D645}" srcOrd="1" destOrd="0" presId="urn:microsoft.com/office/officeart/2005/8/layout/orgChart1"/>
    <dgm:cxn modelId="{DEDCEB74-8F1A-2A48-95DF-0A16AC956F4C}" type="presParOf" srcId="{78BE3453-226A-084E-AC2B-4AA04E4B06ED}" destId="{A5E8D559-54B7-B041-8FCB-EA3D0F3B9D7F}" srcOrd="2" destOrd="0" presId="urn:microsoft.com/office/officeart/2005/8/layout/orgChart1"/>
    <dgm:cxn modelId="{CB4DEA42-72CD-5E49-B710-86F63B546BA1}" type="presParOf" srcId="{FE4929AB-2552-7C40-A362-10FE3830E61F}" destId="{A2657082-BB2C-0F49-B264-69691EA9EE24}" srcOrd="2" destOrd="0" presId="urn:microsoft.com/office/officeart/2005/8/layout/orgChart1"/>
    <dgm:cxn modelId="{108B6D7B-1B1A-574C-95A3-87A8E906E785}" type="presParOf" srcId="{FE4929AB-2552-7C40-A362-10FE3830E61F}" destId="{C9087EC3-5235-4842-A483-5E4873495740}" srcOrd="3" destOrd="0" presId="urn:microsoft.com/office/officeart/2005/8/layout/orgChart1"/>
    <dgm:cxn modelId="{B634B8FF-C5B8-1644-9605-B1A5A363C6A7}" type="presParOf" srcId="{C9087EC3-5235-4842-A483-5E4873495740}" destId="{FA81E317-DC49-C340-9F99-5D11DF3F89FA}" srcOrd="0" destOrd="0" presId="urn:microsoft.com/office/officeart/2005/8/layout/orgChart1"/>
    <dgm:cxn modelId="{EC38AEC9-AF42-AC46-9D73-0410206A166E}" type="presParOf" srcId="{FA81E317-DC49-C340-9F99-5D11DF3F89FA}" destId="{3F8376F9-8B56-2B41-B2AE-B20D09346B3E}" srcOrd="0" destOrd="0" presId="urn:microsoft.com/office/officeart/2005/8/layout/orgChart1"/>
    <dgm:cxn modelId="{5E954823-E708-C447-A033-AF56D3D9CDC6}" type="presParOf" srcId="{FA81E317-DC49-C340-9F99-5D11DF3F89FA}" destId="{9EBDE9B0-D48B-CC48-B2DA-A57A19F5EF3F}" srcOrd="1" destOrd="0" presId="urn:microsoft.com/office/officeart/2005/8/layout/orgChart1"/>
    <dgm:cxn modelId="{BC91DF81-20E1-ED40-839E-CFF461366C8D}" type="presParOf" srcId="{C9087EC3-5235-4842-A483-5E4873495740}" destId="{97BD1093-395F-5B4F-92B5-467E77C02545}" srcOrd="1" destOrd="0" presId="urn:microsoft.com/office/officeart/2005/8/layout/orgChart1"/>
    <dgm:cxn modelId="{5061103F-D138-2341-ADD7-51D0BE815D84}" type="presParOf" srcId="{C9087EC3-5235-4842-A483-5E4873495740}" destId="{F8D7A51C-B155-F44A-A9D7-E1B9353CB915}" srcOrd="2" destOrd="0" presId="urn:microsoft.com/office/officeart/2005/8/layout/orgChart1"/>
    <dgm:cxn modelId="{3B2D4A25-3309-AB43-8502-5DBAD1D9BFA2}" type="presParOf" srcId="{C06C32D6-B098-AC40-8B2B-4A8B634BC5D3}" destId="{28922AFA-4D2F-8142-846A-41BABD68C006}" srcOrd="2" destOrd="0" presId="urn:microsoft.com/office/officeart/2005/8/layout/orgChart1"/>
    <dgm:cxn modelId="{9BF6E863-6D48-484E-93E1-3D563D10422A}" type="presParOf" srcId="{2E4CC329-0791-6B43-9AC1-DE6A6F325E82}" destId="{82F57996-1C85-8043-AEA9-66A33928706C}" srcOrd="2" destOrd="0" presId="urn:microsoft.com/office/officeart/2005/8/layout/orgChart1"/>
    <dgm:cxn modelId="{3E1C4FE3-6662-1845-9A89-5CF1B54D6AB7}" type="presParOf" srcId="{2E4CC329-0791-6B43-9AC1-DE6A6F325E82}" destId="{0D3B8322-8C47-A749-8722-1DC3929F7670}" srcOrd="3" destOrd="0" presId="urn:microsoft.com/office/officeart/2005/8/layout/orgChart1"/>
    <dgm:cxn modelId="{9BA80719-04F8-824D-AD61-A362173D483F}" type="presParOf" srcId="{0D3B8322-8C47-A749-8722-1DC3929F7670}" destId="{643E7C88-7989-944F-93E2-E359F618316E}" srcOrd="0" destOrd="0" presId="urn:microsoft.com/office/officeart/2005/8/layout/orgChart1"/>
    <dgm:cxn modelId="{94DDB9FB-E5C3-344F-866C-4D647BCCE94F}" type="presParOf" srcId="{643E7C88-7989-944F-93E2-E359F618316E}" destId="{C33BE84A-EA83-914A-A3FC-9645E3AD4F01}" srcOrd="0" destOrd="0" presId="urn:microsoft.com/office/officeart/2005/8/layout/orgChart1"/>
    <dgm:cxn modelId="{224022E0-FD73-8C41-AA4E-EB3B985267AD}" type="presParOf" srcId="{643E7C88-7989-944F-93E2-E359F618316E}" destId="{B8F48F5D-C453-A945-B0B9-774A6A90C48D}" srcOrd="1" destOrd="0" presId="urn:microsoft.com/office/officeart/2005/8/layout/orgChart1"/>
    <dgm:cxn modelId="{603C2B7F-26B6-1044-BD43-B30AD30BF3DC}" type="presParOf" srcId="{0D3B8322-8C47-A749-8722-1DC3929F7670}" destId="{AB96A871-0DFC-6D45-8812-8768EA5FDD5D}" srcOrd="1" destOrd="0" presId="urn:microsoft.com/office/officeart/2005/8/layout/orgChart1"/>
    <dgm:cxn modelId="{431D77CA-F38C-D840-9543-B8F2DF308116}" type="presParOf" srcId="{AB96A871-0DFC-6D45-8812-8768EA5FDD5D}" destId="{9B919CA0-0C1F-1C44-AA53-9373A2114A95}" srcOrd="0" destOrd="0" presId="urn:microsoft.com/office/officeart/2005/8/layout/orgChart1"/>
    <dgm:cxn modelId="{705FD932-6D68-E24E-9419-259482D9F2DE}" type="presParOf" srcId="{AB96A871-0DFC-6D45-8812-8768EA5FDD5D}" destId="{22FDF23C-023D-F545-BBFA-C83B38FD7BCB}" srcOrd="1" destOrd="0" presId="urn:microsoft.com/office/officeart/2005/8/layout/orgChart1"/>
    <dgm:cxn modelId="{6623EDED-7587-9540-A3A6-8CDF4933D644}" type="presParOf" srcId="{22FDF23C-023D-F545-BBFA-C83B38FD7BCB}" destId="{11F085B0-2732-404F-A06E-18B2666107D0}" srcOrd="0" destOrd="0" presId="urn:microsoft.com/office/officeart/2005/8/layout/orgChart1"/>
    <dgm:cxn modelId="{40202E6B-5780-BF4F-9519-F8E4EA0B19B0}" type="presParOf" srcId="{11F085B0-2732-404F-A06E-18B2666107D0}" destId="{B8585F61-E557-2044-B8E0-E9A99D7F0BB9}" srcOrd="0" destOrd="0" presId="urn:microsoft.com/office/officeart/2005/8/layout/orgChart1"/>
    <dgm:cxn modelId="{7C095894-0838-B547-83C5-B65A978BD10C}" type="presParOf" srcId="{11F085B0-2732-404F-A06E-18B2666107D0}" destId="{73EB9B28-B0B0-6E4C-8492-33E7D1C5EBE0}" srcOrd="1" destOrd="0" presId="urn:microsoft.com/office/officeart/2005/8/layout/orgChart1"/>
    <dgm:cxn modelId="{7A7D2CEE-4FEE-C142-A17E-F9670D6A6484}" type="presParOf" srcId="{22FDF23C-023D-F545-BBFA-C83B38FD7BCB}" destId="{8B01A4B9-9E2B-5544-83AD-91814074C1CF}" srcOrd="1" destOrd="0" presId="urn:microsoft.com/office/officeart/2005/8/layout/orgChart1"/>
    <dgm:cxn modelId="{CF81384D-EA86-0540-96B5-C102C055918C}" type="presParOf" srcId="{22FDF23C-023D-F545-BBFA-C83B38FD7BCB}" destId="{DCFF2854-566D-5148-A643-DCF90FFA664D}" srcOrd="2" destOrd="0" presId="urn:microsoft.com/office/officeart/2005/8/layout/orgChart1"/>
    <dgm:cxn modelId="{A0334741-6DFD-EA49-A5EF-F0780AB6C600}" type="presParOf" srcId="{AB96A871-0DFC-6D45-8812-8768EA5FDD5D}" destId="{9111A2D6-FA54-9D4D-9881-DFAF6E33925F}" srcOrd="2" destOrd="0" presId="urn:microsoft.com/office/officeart/2005/8/layout/orgChart1"/>
    <dgm:cxn modelId="{87ED0CD4-AFA7-FE47-B066-960599233D13}" type="presParOf" srcId="{AB96A871-0DFC-6D45-8812-8768EA5FDD5D}" destId="{448765E6-0578-304E-85C1-DBFF8ED69C25}" srcOrd="3" destOrd="0" presId="urn:microsoft.com/office/officeart/2005/8/layout/orgChart1"/>
    <dgm:cxn modelId="{C8F93A6F-DBF7-E148-B553-4F32FCA66E75}" type="presParOf" srcId="{448765E6-0578-304E-85C1-DBFF8ED69C25}" destId="{643F510B-3D97-FD4D-9ECC-64E4B30A51BC}" srcOrd="0" destOrd="0" presId="urn:microsoft.com/office/officeart/2005/8/layout/orgChart1"/>
    <dgm:cxn modelId="{0E2B3571-D44F-504F-B97A-C003AEC2A3AF}" type="presParOf" srcId="{643F510B-3D97-FD4D-9ECC-64E4B30A51BC}" destId="{D5EAB948-8205-FF4E-860F-95E4D9EFA5FE}" srcOrd="0" destOrd="0" presId="urn:microsoft.com/office/officeart/2005/8/layout/orgChart1"/>
    <dgm:cxn modelId="{6C0CD9F0-0BD5-4E42-BB3C-04372F034407}" type="presParOf" srcId="{643F510B-3D97-FD4D-9ECC-64E4B30A51BC}" destId="{F3873323-0566-C347-A908-5BFC08CC69F8}" srcOrd="1" destOrd="0" presId="urn:microsoft.com/office/officeart/2005/8/layout/orgChart1"/>
    <dgm:cxn modelId="{4CA9BEAE-47B4-A14E-A0BE-09860451AA2D}" type="presParOf" srcId="{448765E6-0578-304E-85C1-DBFF8ED69C25}" destId="{4F5DFEF7-4CD7-AB40-8B3F-2EE81607C09C}" srcOrd="1" destOrd="0" presId="urn:microsoft.com/office/officeart/2005/8/layout/orgChart1"/>
    <dgm:cxn modelId="{2EB79EFF-32C1-A849-AF98-0E189E56B58F}" type="presParOf" srcId="{448765E6-0578-304E-85C1-DBFF8ED69C25}" destId="{93862922-C754-8A4A-895D-0454615ADDC4}" srcOrd="2" destOrd="0" presId="urn:microsoft.com/office/officeart/2005/8/layout/orgChart1"/>
    <dgm:cxn modelId="{81090777-4ABE-A34C-A6A9-F6FE04E0812F}" type="presParOf" srcId="{AB96A871-0DFC-6D45-8812-8768EA5FDD5D}" destId="{F677198A-9815-7A43-8307-0D47A66F660E}" srcOrd="4" destOrd="0" presId="urn:microsoft.com/office/officeart/2005/8/layout/orgChart1"/>
    <dgm:cxn modelId="{D81AF26A-F416-254C-A32D-8A6859A48FB0}" type="presParOf" srcId="{AB96A871-0DFC-6D45-8812-8768EA5FDD5D}" destId="{23C64CE6-E6C7-3A40-A97A-E5E83319A883}" srcOrd="5" destOrd="0" presId="urn:microsoft.com/office/officeart/2005/8/layout/orgChart1"/>
    <dgm:cxn modelId="{742E48C0-D357-7341-9776-4FFAF9F9DDE8}" type="presParOf" srcId="{23C64CE6-E6C7-3A40-A97A-E5E83319A883}" destId="{20C4534C-34B7-1D4C-B466-060835C6FDA7}" srcOrd="0" destOrd="0" presId="urn:microsoft.com/office/officeart/2005/8/layout/orgChart1"/>
    <dgm:cxn modelId="{D6053654-CAA5-D343-BE56-2E74B9E1FDEA}" type="presParOf" srcId="{20C4534C-34B7-1D4C-B466-060835C6FDA7}" destId="{E64F6A6C-6101-2E45-A172-A237091B43AD}" srcOrd="0" destOrd="0" presId="urn:microsoft.com/office/officeart/2005/8/layout/orgChart1"/>
    <dgm:cxn modelId="{8B830296-4FB0-5E4B-9BDF-069D11387462}" type="presParOf" srcId="{20C4534C-34B7-1D4C-B466-060835C6FDA7}" destId="{83ABE81C-7A40-7B47-A7D0-700F401CD001}" srcOrd="1" destOrd="0" presId="urn:microsoft.com/office/officeart/2005/8/layout/orgChart1"/>
    <dgm:cxn modelId="{2CC425CF-1FBE-954D-AF32-826A9DB9F762}" type="presParOf" srcId="{23C64CE6-E6C7-3A40-A97A-E5E83319A883}" destId="{004BABA3-4FFD-DA42-AC44-865FE36EE44A}" srcOrd="1" destOrd="0" presId="urn:microsoft.com/office/officeart/2005/8/layout/orgChart1"/>
    <dgm:cxn modelId="{9206C615-47BF-0245-A3CD-BCBD93F65FF7}" type="presParOf" srcId="{23C64CE6-E6C7-3A40-A97A-E5E83319A883}" destId="{8520BB34-E18B-2C44-83F9-C36E530456EB}" srcOrd="2" destOrd="0" presId="urn:microsoft.com/office/officeart/2005/8/layout/orgChart1"/>
    <dgm:cxn modelId="{E758D43D-CB58-ED45-9E9F-2D5FB6FAF8D2}" type="presParOf" srcId="{0D3B8322-8C47-A749-8722-1DC3929F7670}" destId="{3FA9E13B-4FA4-F144-A116-75D95DC0194A}" srcOrd="2" destOrd="0" presId="urn:microsoft.com/office/officeart/2005/8/layout/orgChart1"/>
    <dgm:cxn modelId="{B0A5274D-6503-0445-BBDD-441E6B659194}" type="presParOf" srcId="{2E4CC329-0791-6B43-9AC1-DE6A6F325E82}" destId="{22D5184B-97A4-F64D-863D-83AFB792320D}" srcOrd="4" destOrd="0" presId="urn:microsoft.com/office/officeart/2005/8/layout/orgChart1"/>
    <dgm:cxn modelId="{C9D2AADC-F7BC-524A-83FF-A10FE1A971F8}" type="presParOf" srcId="{2E4CC329-0791-6B43-9AC1-DE6A6F325E82}" destId="{3C1EDC0B-238E-A849-B305-21832CCEAF75}" srcOrd="5" destOrd="0" presId="urn:microsoft.com/office/officeart/2005/8/layout/orgChart1"/>
    <dgm:cxn modelId="{74CD3097-8AB9-C349-83A3-7F733DD6BF6B}" type="presParOf" srcId="{3C1EDC0B-238E-A849-B305-21832CCEAF75}" destId="{B7F655EC-A9D1-E64D-BF73-97298009CB4E}" srcOrd="0" destOrd="0" presId="urn:microsoft.com/office/officeart/2005/8/layout/orgChart1"/>
    <dgm:cxn modelId="{23E15ABA-E7DE-5E42-8760-8442C047D2FD}" type="presParOf" srcId="{B7F655EC-A9D1-E64D-BF73-97298009CB4E}" destId="{3235FA91-7A27-9145-A1A4-16EE991E8EBD}" srcOrd="0" destOrd="0" presId="urn:microsoft.com/office/officeart/2005/8/layout/orgChart1"/>
    <dgm:cxn modelId="{9700BD57-F01F-6B44-8331-2BBB88707D32}" type="presParOf" srcId="{B7F655EC-A9D1-E64D-BF73-97298009CB4E}" destId="{1E46CC4D-35F4-D54D-A3ED-D63DF3FCEBF7}" srcOrd="1" destOrd="0" presId="urn:microsoft.com/office/officeart/2005/8/layout/orgChart1"/>
    <dgm:cxn modelId="{9CF8D9E5-8C92-7942-B5C3-49DD6CE9B8C3}" type="presParOf" srcId="{3C1EDC0B-238E-A849-B305-21832CCEAF75}" destId="{71239C40-63A3-E74E-A844-067DBE8B72BE}" srcOrd="1" destOrd="0" presId="urn:microsoft.com/office/officeart/2005/8/layout/orgChart1"/>
    <dgm:cxn modelId="{36380362-3AF7-664E-B571-62AF8BB32352}" type="presParOf" srcId="{71239C40-63A3-E74E-A844-067DBE8B72BE}" destId="{3F890F1B-7892-A84A-AB40-3C858F874EBE}" srcOrd="0" destOrd="0" presId="urn:microsoft.com/office/officeart/2005/8/layout/orgChart1"/>
    <dgm:cxn modelId="{6AAA7ED7-B226-C14C-A933-208FBA7EFCB3}" type="presParOf" srcId="{71239C40-63A3-E74E-A844-067DBE8B72BE}" destId="{F6001103-FE21-594A-973C-7EED9DBC5C0C}" srcOrd="1" destOrd="0" presId="urn:microsoft.com/office/officeart/2005/8/layout/orgChart1"/>
    <dgm:cxn modelId="{3BA1FC17-47E6-BA49-B605-A69337AA4B66}" type="presParOf" srcId="{F6001103-FE21-594A-973C-7EED9DBC5C0C}" destId="{C521C29E-AAD3-F342-9393-7EDBE14FA4D0}" srcOrd="0" destOrd="0" presId="urn:microsoft.com/office/officeart/2005/8/layout/orgChart1"/>
    <dgm:cxn modelId="{3DEA38E0-6145-044D-98B8-6741291319D1}" type="presParOf" srcId="{C521C29E-AAD3-F342-9393-7EDBE14FA4D0}" destId="{762ABA6B-6F82-034A-9F3A-6BE6ED5FB172}" srcOrd="0" destOrd="0" presId="urn:microsoft.com/office/officeart/2005/8/layout/orgChart1"/>
    <dgm:cxn modelId="{C2138C5F-EC82-3241-8C6B-537C498BEEFB}" type="presParOf" srcId="{C521C29E-AAD3-F342-9393-7EDBE14FA4D0}" destId="{8ACC5548-98E3-E54B-8C0F-0C51D66A56C6}" srcOrd="1" destOrd="0" presId="urn:microsoft.com/office/officeart/2005/8/layout/orgChart1"/>
    <dgm:cxn modelId="{1ACDD052-A2FC-FD40-AAEA-23F600953807}" type="presParOf" srcId="{F6001103-FE21-594A-973C-7EED9DBC5C0C}" destId="{591B48C1-9127-614B-85D9-F423A8F74D74}" srcOrd="1" destOrd="0" presId="urn:microsoft.com/office/officeart/2005/8/layout/orgChart1"/>
    <dgm:cxn modelId="{5A2EE156-C9A9-944B-B032-E80735E8D616}" type="presParOf" srcId="{F6001103-FE21-594A-973C-7EED9DBC5C0C}" destId="{C0666B86-47F0-4C4F-9334-8CB0AE1D6C81}" srcOrd="2" destOrd="0" presId="urn:microsoft.com/office/officeart/2005/8/layout/orgChart1"/>
    <dgm:cxn modelId="{AC952808-C77E-9443-AA39-9D8D9516EE33}" type="presParOf" srcId="{71239C40-63A3-E74E-A844-067DBE8B72BE}" destId="{A2EECF02-030E-F943-B334-F005DC3787DB}" srcOrd="2" destOrd="0" presId="urn:microsoft.com/office/officeart/2005/8/layout/orgChart1"/>
    <dgm:cxn modelId="{38E7F0ED-76C7-AF48-8D04-A526CF6E0F3F}" type="presParOf" srcId="{71239C40-63A3-E74E-A844-067DBE8B72BE}" destId="{EC636E19-26AC-244F-919D-F81129E6A622}" srcOrd="3" destOrd="0" presId="urn:microsoft.com/office/officeart/2005/8/layout/orgChart1"/>
    <dgm:cxn modelId="{BF87D601-205E-2E48-B424-806CD197A95B}" type="presParOf" srcId="{EC636E19-26AC-244F-919D-F81129E6A622}" destId="{C5363C40-FEEF-0649-AAC8-0016B7239A44}" srcOrd="0" destOrd="0" presId="urn:microsoft.com/office/officeart/2005/8/layout/orgChart1"/>
    <dgm:cxn modelId="{4831B782-3234-7F4C-A5B7-4E7874379BA1}" type="presParOf" srcId="{C5363C40-FEEF-0649-AAC8-0016B7239A44}" destId="{3D797664-3F54-BC43-B332-93114D1E4B58}" srcOrd="0" destOrd="0" presId="urn:microsoft.com/office/officeart/2005/8/layout/orgChart1"/>
    <dgm:cxn modelId="{4E983CEB-C389-D14E-9C2E-E7A7D3A121C8}" type="presParOf" srcId="{C5363C40-FEEF-0649-AAC8-0016B7239A44}" destId="{24032635-F22C-5D44-811A-E97AD80A9B13}" srcOrd="1" destOrd="0" presId="urn:microsoft.com/office/officeart/2005/8/layout/orgChart1"/>
    <dgm:cxn modelId="{401CF365-8C43-9646-A6D4-F1EA19002829}" type="presParOf" srcId="{EC636E19-26AC-244F-919D-F81129E6A622}" destId="{FBC8A187-41DE-3644-A6D6-C7E0C3291AC1}" srcOrd="1" destOrd="0" presId="urn:microsoft.com/office/officeart/2005/8/layout/orgChart1"/>
    <dgm:cxn modelId="{F816CD1A-E155-5943-AEB7-88737A906134}" type="presParOf" srcId="{EC636E19-26AC-244F-919D-F81129E6A622}" destId="{05DEAD25-90A2-D24B-9490-B506149EDE06}" srcOrd="2" destOrd="0" presId="urn:microsoft.com/office/officeart/2005/8/layout/orgChart1"/>
    <dgm:cxn modelId="{125C03DD-952F-D945-AC72-7AF8214D8FFA}" type="presParOf" srcId="{71239C40-63A3-E74E-A844-067DBE8B72BE}" destId="{A80401AA-1F49-B84B-B551-738C282A08F9}" srcOrd="4" destOrd="0" presId="urn:microsoft.com/office/officeart/2005/8/layout/orgChart1"/>
    <dgm:cxn modelId="{6998D9AD-A7B8-1245-9F07-C81A020221C6}" type="presParOf" srcId="{71239C40-63A3-E74E-A844-067DBE8B72BE}" destId="{9A14467F-242E-5D4D-920F-80AAF7949B97}" srcOrd="5" destOrd="0" presId="urn:microsoft.com/office/officeart/2005/8/layout/orgChart1"/>
    <dgm:cxn modelId="{1A4F18B5-8D2F-844D-8279-BCBF7FB0FCE4}" type="presParOf" srcId="{9A14467F-242E-5D4D-920F-80AAF7949B97}" destId="{786CF13E-BEAE-5240-956C-477086F48C28}" srcOrd="0" destOrd="0" presId="urn:microsoft.com/office/officeart/2005/8/layout/orgChart1"/>
    <dgm:cxn modelId="{B39D0F0D-06A3-C644-A534-2860536690FA}" type="presParOf" srcId="{786CF13E-BEAE-5240-956C-477086F48C28}" destId="{49C1750D-70D3-C74E-B39B-AEA611956017}" srcOrd="0" destOrd="0" presId="urn:microsoft.com/office/officeart/2005/8/layout/orgChart1"/>
    <dgm:cxn modelId="{6CCC58AE-7E99-824E-BD35-19A647FB7F60}" type="presParOf" srcId="{786CF13E-BEAE-5240-956C-477086F48C28}" destId="{B6BFAB16-4C7F-3540-A5EC-6AC6C63E0307}" srcOrd="1" destOrd="0" presId="urn:microsoft.com/office/officeart/2005/8/layout/orgChart1"/>
    <dgm:cxn modelId="{357FAC1A-A86B-804C-945B-FE2854D5286A}" type="presParOf" srcId="{9A14467F-242E-5D4D-920F-80AAF7949B97}" destId="{25E0B9EC-2A23-264F-B842-FB3EE74F03DD}" srcOrd="1" destOrd="0" presId="urn:microsoft.com/office/officeart/2005/8/layout/orgChart1"/>
    <dgm:cxn modelId="{FE2A95A0-F4A8-0640-9235-773AA9BA44FF}" type="presParOf" srcId="{9A14467F-242E-5D4D-920F-80AAF7949B97}" destId="{6730BBB2-85E8-1840-AC6B-A3A1EC706256}" srcOrd="2" destOrd="0" presId="urn:microsoft.com/office/officeart/2005/8/layout/orgChart1"/>
    <dgm:cxn modelId="{992D7450-4597-F54C-B0F1-88FF8034FF75}" type="presParOf" srcId="{3C1EDC0B-238E-A849-B305-21832CCEAF75}" destId="{7BAE095B-812C-0E46-AA0F-53D469E76D20}" srcOrd="2" destOrd="0" presId="urn:microsoft.com/office/officeart/2005/8/layout/orgChart1"/>
    <dgm:cxn modelId="{F0393ED9-39F7-CB43-8297-957DF94BF5C1}" type="presParOf" srcId="{8E9BF312-518E-3446-9C38-2472774979E7}" destId="{8DEDB314-478C-FE4B-A466-B40B092A79FA}"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401AA-1F49-B84B-B551-738C282A08F9}">
      <dsp:nvSpPr>
        <dsp:cNvPr id="0" name=""/>
        <dsp:cNvSpPr/>
      </dsp:nvSpPr>
      <dsp:spPr>
        <a:xfrm>
          <a:off x="3875089" y="1378547"/>
          <a:ext cx="170855" cy="2141385"/>
        </a:xfrm>
        <a:custGeom>
          <a:avLst/>
          <a:gdLst/>
          <a:ahLst/>
          <a:cxnLst/>
          <a:rect l="0" t="0" r="0" b="0"/>
          <a:pathLst>
            <a:path>
              <a:moveTo>
                <a:pt x="0" y="0"/>
              </a:moveTo>
              <a:lnTo>
                <a:pt x="0" y="2141385"/>
              </a:lnTo>
              <a:lnTo>
                <a:pt x="170855" y="214138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EECF02-030E-F943-B334-F005DC3787DB}">
      <dsp:nvSpPr>
        <dsp:cNvPr id="0" name=""/>
        <dsp:cNvSpPr/>
      </dsp:nvSpPr>
      <dsp:spPr>
        <a:xfrm>
          <a:off x="3875089" y="1378547"/>
          <a:ext cx="170855" cy="1332670"/>
        </a:xfrm>
        <a:custGeom>
          <a:avLst/>
          <a:gdLst/>
          <a:ahLst/>
          <a:cxnLst/>
          <a:rect l="0" t="0" r="0" b="0"/>
          <a:pathLst>
            <a:path>
              <a:moveTo>
                <a:pt x="0" y="0"/>
              </a:moveTo>
              <a:lnTo>
                <a:pt x="0" y="1332670"/>
              </a:lnTo>
              <a:lnTo>
                <a:pt x="170855" y="13326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90F1B-7892-A84A-AB40-3C858F874EBE}">
      <dsp:nvSpPr>
        <dsp:cNvPr id="0" name=""/>
        <dsp:cNvSpPr/>
      </dsp:nvSpPr>
      <dsp:spPr>
        <a:xfrm>
          <a:off x="3875089" y="1378547"/>
          <a:ext cx="170855" cy="523956"/>
        </a:xfrm>
        <a:custGeom>
          <a:avLst/>
          <a:gdLst/>
          <a:ahLst/>
          <a:cxnLst/>
          <a:rect l="0" t="0" r="0" b="0"/>
          <a:pathLst>
            <a:path>
              <a:moveTo>
                <a:pt x="0" y="0"/>
              </a:moveTo>
              <a:lnTo>
                <a:pt x="0" y="523956"/>
              </a:lnTo>
              <a:lnTo>
                <a:pt x="170855" y="5239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D5184B-97A4-F64D-863D-83AFB792320D}">
      <dsp:nvSpPr>
        <dsp:cNvPr id="0" name=""/>
        <dsp:cNvSpPr/>
      </dsp:nvSpPr>
      <dsp:spPr>
        <a:xfrm>
          <a:off x="2952471" y="569833"/>
          <a:ext cx="1378232" cy="239197"/>
        </a:xfrm>
        <a:custGeom>
          <a:avLst/>
          <a:gdLst/>
          <a:ahLst/>
          <a:cxnLst/>
          <a:rect l="0" t="0" r="0" b="0"/>
          <a:pathLst>
            <a:path>
              <a:moveTo>
                <a:pt x="0" y="0"/>
              </a:moveTo>
              <a:lnTo>
                <a:pt x="0" y="119598"/>
              </a:lnTo>
              <a:lnTo>
                <a:pt x="1378232" y="119598"/>
              </a:lnTo>
              <a:lnTo>
                <a:pt x="1378232" y="23919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7198A-9815-7A43-8307-0D47A66F660E}">
      <dsp:nvSpPr>
        <dsp:cNvPr id="0" name=""/>
        <dsp:cNvSpPr/>
      </dsp:nvSpPr>
      <dsp:spPr>
        <a:xfrm>
          <a:off x="2496857" y="1378547"/>
          <a:ext cx="170855" cy="2141385"/>
        </a:xfrm>
        <a:custGeom>
          <a:avLst/>
          <a:gdLst/>
          <a:ahLst/>
          <a:cxnLst/>
          <a:rect l="0" t="0" r="0" b="0"/>
          <a:pathLst>
            <a:path>
              <a:moveTo>
                <a:pt x="0" y="0"/>
              </a:moveTo>
              <a:lnTo>
                <a:pt x="0" y="2141385"/>
              </a:lnTo>
              <a:lnTo>
                <a:pt x="170855" y="214138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11A2D6-FA54-9D4D-9881-DFAF6E33925F}">
      <dsp:nvSpPr>
        <dsp:cNvPr id="0" name=""/>
        <dsp:cNvSpPr/>
      </dsp:nvSpPr>
      <dsp:spPr>
        <a:xfrm>
          <a:off x="2496857" y="1378547"/>
          <a:ext cx="170855" cy="1332670"/>
        </a:xfrm>
        <a:custGeom>
          <a:avLst/>
          <a:gdLst/>
          <a:ahLst/>
          <a:cxnLst/>
          <a:rect l="0" t="0" r="0" b="0"/>
          <a:pathLst>
            <a:path>
              <a:moveTo>
                <a:pt x="0" y="0"/>
              </a:moveTo>
              <a:lnTo>
                <a:pt x="0" y="1332670"/>
              </a:lnTo>
              <a:lnTo>
                <a:pt x="170855" y="13326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19CA0-0C1F-1C44-AA53-9373A2114A95}">
      <dsp:nvSpPr>
        <dsp:cNvPr id="0" name=""/>
        <dsp:cNvSpPr/>
      </dsp:nvSpPr>
      <dsp:spPr>
        <a:xfrm>
          <a:off x="2496857" y="1378547"/>
          <a:ext cx="170855" cy="523956"/>
        </a:xfrm>
        <a:custGeom>
          <a:avLst/>
          <a:gdLst/>
          <a:ahLst/>
          <a:cxnLst/>
          <a:rect l="0" t="0" r="0" b="0"/>
          <a:pathLst>
            <a:path>
              <a:moveTo>
                <a:pt x="0" y="0"/>
              </a:moveTo>
              <a:lnTo>
                <a:pt x="0" y="523956"/>
              </a:lnTo>
              <a:lnTo>
                <a:pt x="170855" y="5239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57996-1C85-8043-AEA9-66A33928706C}">
      <dsp:nvSpPr>
        <dsp:cNvPr id="0" name=""/>
        <dsp:cNvSpPr/>
      </dsp:nvSpPr>
      <dsp:spPr>
        <a:xfrm>
          <a:off x="2906751" y="569833"/>
          <a:ext cx="91440" cy="239197"/>
        </a:xfrm>
        <a:custGeom>
          <a:avLst/>
          <a:gdLst/>
          <a:ahLst/>
          <a:cxnLst/>
          <a:rect l="0" t="0" r="0" b="0"/>
          <a:pathLst>
            <a:path>
              <a:moveTo>
                <a:pt x="45720" y="0"/>
              </a:moveTo>
              <a:lnTo>
                <a:pt x="45720" y="23919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57082-BB2C-0F49-B264-69691EA9EE24}">
      <dsp:nvSpPr>
        <dsp:cNvPr id="0" name=""/>
        <dsp:cNvSpPr/>
      </dsp:nvSpPr>
      <dsp:spPr>
        <a:xfrm>
          <a:off x="1118624" y="1378547"/>
          <a:ext cx="170855" cy="1332670"/>
        </a:xfrm>
        <a:custGeom>
          <a:avLst/>
          <a:gdLst/>
          <a:ahLst/>
          <a:cxnLst/>
          <a:rect l="0" t="0" r="0" b="0"/>
          <a:pathLst>
            <a:path>
              <a:moveTo>
                <a:pt x="0" y="0"/>
              </a:moveTo>
              <a:lnTo>
                <a:pt x="0" y="1332670"/>
              </a:lnTo>
              <a:lnTo>
                <a:pt x="170855" y="13326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CA6C7A-27D9-024B-AAEF-335268BBB86C}">
      <dsp:nvSpPr>
        <dsp:cNvPr id="0" name=""/>
        <dsp:cNvSpPr/>
      </dsp:nvSpPr>
      <dsp:spPr>
        <a:xfrm>
          <a:off x="1118624" y="1378547"/>
          <a:ext cx="170855" cy="523956"/>
        </a:xfrm>
        <a:custGeom>
          <a:avLst/>
          <a:gdLst/>
          <a:ahLst/>
          <a:cxnLst/>
          <a:rect l="0" t="0" r="0" b="0"/>
          <a:pathLst>
            <a:path>
              <a:moveTo>
                <a:pt x="0" y="0"/>
              </a:moveTo>
              <a:lnTo>
                <a:pt x="0" y="523956"/>
              </a:lnTo>
              <a:lnTo>
                <a:pt x="170855" y="5239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1B1CCB-6D5E-7845-A462-CFFED7797DDF}">
      <dsp:nvSpPr>
        <dsp:cNvPr id="0" name=""/>
        <dsp:cNvSpPr/>
      </dsp:nvSpPr>
      <dsp:spPr>
        <a:xfrm>
          <a:off x="1574238" y="569833"/>
          <a:ext cx="1378232" cy="239197"/>
        </a:xfrm>
        <a:custGeom>
          <a:avLst/>
          <a:gdLst/>
          <a:ahLst/>
          <a:cxnLst/>
          <a:rect l="0" t="0" r="0" b="0"/>
          <a:pathLst>
            <a:path>
              <a:moveTo>
                <a:pt x="1378232" y="0"/>
              </a:moveTo>
              <a:lnTo>
                <a:pt x="1378232" y="119598"/>
              </a:lnTo>
              <a:lnTo>
                <a:pt x="0" y="119598"/>
              </a:lnTo>
              <a:lnTo>
                <a:pt x="0" y="23919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36DE84-FE45-6249-8AD5-3966529A58AA}">
      <dsp:nvSpPr>
        <dsp:cNvPr id="0" name=""/>
        <dsp:cNvSpPr/>
      </dsp:nvSpPr>
      <dsp:spPr>
        <a:xfrm>
          <a:off x="2382953" y="315"/>
          <a:ext cx="1139034" cy="569517"/>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dirty="0"/>
            <a:t>Conta da AWS</a:t>
          </a:r>
        </a:p>
      </dsp:txBody>
      <dsp:txXfrm>
        <a:off x="2382953" y="315"/>
        <a:ext cx="1139034" cy="569517"/>
      </dsp:txXfrm>
    </dsp:sp>
    <dsp:sp modelId="{958D5816-09BB-D04F-B4B4-6446FCF6AEC0}">
      <dsp:nvSpPr>
        <dsp:cNvPr id="0" name=""/>
        <dsp:cNvSpPr/>
      </dsp:nvSpPr>
      <dsp:spPr>
        <a:xfrm>
          <a:off x="1004721" y="809030"/>
          <a:ext cx="1139034" cy="569517"/>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rtlCol="0" anchor="ctr" anchorCtr="0">
          <a:noAutofit/>
        </a:bodyPr>
        <a:lstStyle/>
        <a:p>
          <a:pPr lvl="0" algn="ctr" defTabSz="533400" rtl="0">
            <a:lnSpc>
              <a:spcPct val="90000"/>
            </a:lnSpc>
            <a:spcBef>
              <a:spcPct val="0"/>
            </a:spcBef>
            <a:spcAft>
              <a:spcPct val="35000"/>
            </a:spcAft>
          </a:pPr>
          <a:r>
            <a:rPr lang="pt-BR" sz="1200" kern="1200" dirty="0"/>
            <a:t>Grupo do IAM: Administradores</a:t>
          </a:r>
        </a:p>
      </dsp:txBody>
      <dsp:txXfrm>
        <a:off x="1004721" y="809030"/>
        <a:ext cx="1139034" cy="569517"/>
      </dsp:txXfrm>
    </dsp:sp>
    <dsp:sp modelId="{26FA850F-F069-6647-89DF-DF05FD181E39}">
      <dsp:nvSpPr>
        <dsp:cNvPr id="0" name=""/>
        <dsp:cNvSpPr/>
      </dsp:nvSpPr>
      <dsp:spPr>
        <a:xfrm>
          <a:off x="1289480" y="1617745"/>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Li</a:t>
          </a:r>
        </a:p>
      </dsp:txBody>
      <dsp:txXfrm>
        <a:off x="1289480" y="1617745"/>
        <a:ext cx="1139034" cy="569517"/>
      </dsp:txXfrm>
    </dsp:sp>
    <dsp:sp modelId="{3F8376F9-8B56-2B41-B2AE-B20D09346B3E}">
      <dsp:nvSpPr>
        <dsp:cNvPr id="0" name=""/>
        <dsp:cNvSpPr/>
      </dsp:nvSpPr>
      <dsp:spPr>
        <a:xfrm>
          <a:off x="1289480" y="2426460"/>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Paulo</a:t>
          </a:r>
        </a:p>
      </dsp:txBody>
      <dsp:txXfrm>
        <a:off x="1289480" y="2426460"/>
        <a:ext cx="1139034" cy="569517"/>
      </dsp:txXfrm>
    </dsp:sp>
    <dsp:sp modelId="{C33BE84A-EA83-914A-A3FC-9645E3AD4F01}">
      <dsp:nvSpPr>
        <dsp:cNvPr id="0" name=""/>
        <dsp:cNvSpPr/>
      </dsp:nvSpPr>
      <dsp:spPr>
        <a:xfrm>
          <a:off x="2382953" y="809030"/>
          <a:ext cx="1139034" cy="569517"/>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rtlCol="0" anchor="ctr" anchorCtr="0">
          <a:noAutofit/>
        </a:bodyPr>
        <a:lstStyle/>
        <a:p>
          <a:pPr lvl="0" algn="ctr" defTabSz="488950" rtl="0">
            <a:lnSpc>
              <a:spcPct val="90000"/>
            </a:lnSpc>
            <a:spcBef>
              <a:spcPct val="0"/>
            </a:spcBef>
            <a:spcAft>
              <a:spcPct val="35000"/>
            </a:spcAft>
          </a:pPr>
          <a:r>
            <a:rPr lang="pt-BR" sz="1100" kern="1200" dirty="0"/>
            <a:t>Grupo do IAM: Desenvolvedores</a:t>
          </a:r>
        </a:p>
      </dsp:txBody>
      <dsp:txXfrm>
        <a:off x="2382953" y="809030"/>
        <a:ext cx="1139034" cy="569517"/>
      </dsp:txXfrm>
    </dsp:sp>
    <dsp:sp modelId="{B8585F61-E557-2044-B8E0-E9A99D7F0BB9}">
      <dsp:nvSpPr>
        <dsp:cNvPr id="0" name=""/>
        <dsp:cNvSpPr/>
      </dsp:nvSpPr>
      <dsp:spPr>
        <a:xfrm>
          <a:off x="2667712" y="1617745"/>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Mateo</a:t>
          </a:r>
        </a:p>
      </dsp:txBody>
      <dsp:txXfrm>
        <a:off x="2667712" y="1617745"/>
        <a:ext cx="1139034" cy="569517"/>
      </dsp:txXfrm>
    </dsp:sp>
    <dsp:sp modelId="{D5EAB948-8205-FF4E-860F-95E4D9EFA5FE}">
      <dsp:nvSpPr>
        <dsp:cNvPr id="0" name=""/>
        <dsp:cNvSpPr/>
      </dsp:nvSpPr>
      <dsp:spPr>
        <a:xfrm>
          <a:off x="2667712" y="2426460"/>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Shirley</a:t>
          </a:r>
        </a:p>
      </dsp:txBody>
      <dsp:txXfrm>
        <a:off x="2667712" y="2426460"/>
        <a:ext cx="1139034" cy="569517"/>
      </dsp:txXfrm>
    </dsp:sp>
    <dsp:sp modelId="{E64F6A6C-6101-2E45-A172-A237091B43AD}">
      <dsp:nvSpPr>
        <dsp:cNvPr id="0" name=""/>
        <dsp:cNvSpPr/>
      </dsp:nvSpPr>
      <dsp:spPr>
        <a:xfrm>
          <a:off x="2667712" y="3235174"/>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Sofía</a:t>
          </a:r>
          <a:endParaRPr lang="en-US" sz="1600" kern="1200" dirty="0"/>
        </a:p>
      </dsp:txBody>
      <dsp:txXfrm>
        <a:off x="2667712" y="3235174"/>
        <a:ext cx="1139034" cy="569517"/>
      </dsp:txXfrm>
    </dsp:sp>
    <dsp:sp modelId="{3235FA91-7A27-9145-A1A4-16EE991E8EBD}">
      <dsp:nvSpPr>
        <dsp:cNvPr id="0" name=""/>
        <dsp:cNvSpPr/>
      </dsp:nvSpPr>
      <dsp:spPr>
        <a:xfrm>
          <a:off x="3761185" y="809030"/>
          <a:ext cx="1139034" cy="569517"/>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rtlCol="0" anchor="ctr" anchorCtr="0">
          <a:noAutofit/>
        </a:bodyPr>
        <a:lstStyle/>
        <a:p>
          <a:pPr lvl="0" algn="ctr" defTabSz="533400" rtl="0">
            <a:lnSpc>
              <a:spcPct val="90000"/>
            </a:lnSpc>
            <a:spcBef>
              <a:spcPct val="0"/>
            </a:spcBef>
            <a:spcAft>
              <a:spcPct val="35000"/>
            </a:spcAft>
          </a:pPr>
          <a:r>
            <a:rPr lang="pt-BR" sz="1200" kern="1200" dirty="0"/>
            <a:t>Grupo do IAM: Teste</a:t>
          </a:r>
        </a:p>
      </dsp:txBody>
      <dsp:txXfrm>
        <a:off x="3761185" y="809030"/>
        <a:ext cx="1139034" cy="569517"/>
      </dsp:txXfrm>
    </dsp:sp>
    <dsp:sp modelId="{762ABA6B-6F82-034A-9F3A-6BE6ED5FB172}">
      <dsp:nvSpPr>
        <dsp:cNvPr id="0" name=""/>
        <dsp:cNvSpPr/>
      </dsp:nvSpPr>
      <dsp:spPr>
        <a:xfrm>
          <a:off x="4045944" y="1617745"/>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Ana</a:t>
          </a:r>
        </a:p>
      </dsp:txBody>
      <dsp:txXfrm>
        <a:off x="4045944" y="1617745"/>
        <a:ext cx="1139034" cy="569517"/>
      </dsp:txXfrm>
    </dsp:sp>
    <dsp:sp modelId="{3D797664-3F54-BC43-B332-93114D1E4B58}">
      <dsp:nvSpPr>
        <dsp:cNvPr id="0" name=""/>
        <dsp:cNvSpPr/>
      </dsp:nvSpPr>
      <dsp:spPr>
        <a:xfrm>
          <a:off x="4045944" y="2426460"/>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Zhang</a:t>
          </a:r>
        </a:p>
      </dsp:txBody>
      <dsp:txXfrm>
        <a:off x="4045944" y="2426460"/>
        <a:ext cx="1139034" cy="569517"/>
      </dsp:txXfrm>
    </dsp:sp>
    <dsp:sp modelId="{49C1750D-70D3-C74E-B39B-AEA611956017}">
      <dsp:nvSpPr>
        <dsp:cNvPr id="0" name=""/>
        <dsp:cNvSpPr/>
      </dsp:nvSpPr>
      <dsp:spPr>
        <a:xfrm>
          <a:off x="4045944" y="3235174"/>
          <a:ext cx="1139034" cy="569517"/>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rtlCol="0" anchor="ctr" anchorCtr="0">
          <a:noAutofit/>
        </a:bodyPr>
        <a:lstStyle/>
        <a:p>
          <a:pPr lvl="0" algn="ctr" defTabSz="711200" rtl="0">
            <a:lnSpc>
              <a:spcPct val="90000"/>
            </a:lnSpc>
            <a:spcBef>
              <a:spcPct val="0"/>
            </a:spcBef>
            <a:spcAft>
              <a:spcPct val="35000"/>
            </a:spcAft>
          </a:pPr>
          <a:r>
            <a:rPr lang="pt-BR" sz="1600" kern="1200"/>
            <a:t>Jane</a:t>
          </a:r>
        </a:p>
      </dsp:txBody>
      <dsp:txXfrm>
        <a:off x="4045944" y="3235174"/>
        <a:ext cx="1139034" cy="5695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IAM/latest/UserGuide/reference_policies_element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IAM/latest/UserGuide/reference_policies_elements_resource.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7" Type="http://schemas.openxmlformats.org/officeDocument/2006/relationships/hyperlink" Target="https://docs.aws.amazon.com/IAM/latest/UserGuide/id_roles_providers.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www.youtube.com/watch?v=vbjFjMNVEpc" TargetMode="External"/><Relationship Id="rId5" Type="http://schemas.openxmlformats.org/officeDocument/2006/relationships/hyperlink" Target="https://www.youtube.com/watch?v=YQsK4MtsELU" TargetMode="External"/><Relationship Id="rId4" Type="http://schemas.openxmlformats.org/officeDocument/2006/relationships/hyperlink" Target="https://aws.amazon.com/iam/faqs/"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Bem-vindo ao Módulo 8: Proteger o acesso de usuários e aplicações.</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No </a:t>
            </a:r>
            <a:r>
              <a:rPr lang="pt-BR" sz="1100" kern="1200" dirty="0">
                <a:solidFill>
                  <a:schemeClr val="tx1"/>
                </a:solidFill>
                <a:effectLst/>
                <a:ea typeface="+mn-ea"/>
                <a:cs typeface="+mn-cs"/>
              </a:rPr>
              <a:t>IAM, as permissões são definidas nos documentos de política do IAM. </a:t>
            </a:r>
            <a:r>
              <a:rPr lang="pt-BR" dirty="0"/>
              <a:t>P</a:t>
            </a:r>
            <a:r>
              <a:rPr lang="pt-BR" sz="1100" kern="1200" dirty="0">
                <a:solidFill>
                  <a:schemeClr val="tx1"/>
                </a:solidFill>
                <a:effectLst/>
                <a:ea typeface="+mn-ea"/>
                <a:cs typeface="+mn-cs"/>
              </a:rPr>
              <a:t>olíticas permitem que você ajuste os privilégios concedidos às entidades principais. Exemplos de entidades principais são usuários do IAM, funções do IAM ou outros serviços da AWS. </a:t>
            </a:r>
          </a:p>
          <a:p>
            <a:pPr rtl="0"/>
            <a:endParaRPr lang="en-US" sz="1100" kern="1200" dirty="0">
              <a:solidFill>
                <a:schemeClr val="tx1"/>
              </a:solidFill>
              <a:effectLst/>
              <a:ea typeface="+mn-ea"/>
              <a:cs typeface="+mn-cs"/>
            </a:endParaRPr>
          </a:p>
          <a:p>
            <a:pPr rtl="0"/>
            <a:r>
              <a:rPr lang="pt-BR" sz="1100" kern="1200" dirty="0">
                <a:solidFill>
                  <a:schemeClr val="tx1"/>
                </a:solidFill>
                <a:effectLst/>
                <a:ea typeface="+mn-ea"/>
                <a:cs typeface="+mn-cs"/>
              </a:rPr>
              <a:t>Quando o IAM determina se uma permissão é viável, ele primeiro verifica a existência de qualquer </a:t>
            </a:r>
            <a:r>
              <a:rPr lang="pt-BR" sz="1100" b="0" i="1" kern="1200" dirty="0">
                <a:solidFill>
                  <a:schemeClr val="tx1"/>
                </a:solidFill>
                <a:effectLst/>
                <a:ea typeface="+mn-ea"/>
                <a:cs typeface="+mn-cs"/>
              </a:rPr>
              <a:t>política de negação explícita</a:t>
            </a:r>
            <a:r>
              <a:rPr lang="en-US" sz="1100" b="1" kern="1200" dirty="0">
                <a:solidFill>
                  <a:schemeClr val="tx1"/>
                </a:solidFill>
                <a:effectLst/>
                <a:ea typeface="+mn-ea"/>
                <a:cs typeface="+mn-cs"/>
              </a:rPr>
              <a:t> </a:t>
            </a:r>
            <a:r>
              <a:rPr lang="en-US" sz="1100" kern="1200" dirty="0" err="1">
                <a:solidFill>
                  <a:schemeClr val="tx1"/>
                </a:solidFill>
                <a:effectLst/>
                <a:ea typeface="+mn-ea"/>
                <a:cs typeface="+mn-cs"/>
              </a:rPr>
              <a:t>aplicável</a:t>
            </a:r>
            <a:r>
              <a:rPr lang="en-US" sz="1100" kern="1200" dirty="0">
                <a:solidFill>
                  <a:schemeClr val="tx1"/>
                </a:solidFill>
                <a:effectLst/>
                <a:ea typeface="+mn-ea"/>
                <a:cs typeface="+mn-cs"/>
              </a:rPr>
              <a:t>. Se </a:t>
            </a:r>
            <a:r>
              <a:rPr lang="en-US" sz="1100" kern="1200" dirty="0" err="1">
                <a:solidFill>
                  <a:schemeClr val="tx1"/>
                </a:solidFill>
                <a:effectLst/>
                <a:ea typeface="+mn-ea"/>
                <a:cs typeface="+mn-cs"/>
              </a:rPr>
              <a:t>não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houver</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uma</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negação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explícita</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ele</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verificará</a:t>
            </a:r>
            <a:r>
              <a:rPr lang="en-US" sz="1100" kern="1200" dirty="0">
                <a:solidFill>
                  <a:schemeClr val="tx1"/>
                </a:solidFill>
                <a:effectLst/>
                <a:ea typeface="+mn-ea"/>
                <a:cs typeface="+mn-cs"/>
              </a:rPr>
              <a:t> se </a:t>
            </a:r>
            <a:r>
              <a:rPr lang="en-US" sz="1100" kern="1200" dirty="0" err="1">
                <a:solidFill>
                  <a:schemeClr val="tx1"/>
                </a:solidFill>
                <a:effectLst/>
                <a:ea typeface="+mn-ea"/>
                <a:cs typeface="+mn-cs"/>
              </a:rPr>
              <a:t>há</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alguma</a:t>
            </a:r>
            <a:r>
              <a:rPr lang="en-US" sz="1100" kern="1200" dirty="0">
                <a:solidFill>
                  <a:schemeClr val="tx1"/>
                </a:solidFill>
                <a:effectLst/>
                <a:ea typeface="+mn-ea"/>
                <a:cs typeface="+mn-cs"/>
              </a:rPr>
              <a:t> </a:t>
            </a:r>
            <a:r>
              <a:rPr lang="pt-BR" sz="1100" b="0" i="1" kern="1200" dirty="0">
                <a:solidFill>
                  <a:schemeClr val="tx1"/>
                </a:solidFill>
                <a:effectLst/>
                <a:ea typeface="+mn-ea"/>
                <a:cs typeface="+mn-cs"/>
              </a:rPr>
              <a:t>política de permissão explícita</a:t>
            </a:r>
            <a:r>
              <a:rPr lang="en-US" sz="1100" b="1" kern="1200" dirty="0">
                <a:solidFill>
                  <a:schemeClr val="tx1"/>
                </a:solidFill>
                <a:effectLst/>
                <a:ea typeface="+mn-ea"/>
                <a:cs typeface="+mn-cs"/>
              </a:rPr>
              <a:t> </a:t>
            </a:r>
            <a:r>
              <a:rPr lang="en-US" sz="1100" kern="1200" dirty="0" err="1">
                <a:solidFill>
                  <a:schemeClr val="tx1"/>
                </a:solidFill>
                <a:effectLst/>
                <a:ea typeface="+mn-ea"/>
                <a:cs typeface="+mn-cs"/>
              </a:rPr>
              <a:t>aplicável</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Caso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não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haja</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política</a:t>
            </a:r>
            <a:r>
              <a:rPr lang="en-US" sz="1100" kern="1200" dirty="0">
                <a:solidFill>
                  <a:schemeClr val="tx1"/>
                </a:solidFill>
                <a:effectLst/>
                <a:ea typeface="+mn-ea"/>
                <a:cs typeface="+mn-cs"/>
              </a:rPr>
              <a:t> de </a:t>
            </a:r>
            <a:r>
              <a:rPr lang="en-US" sz="1100" kern="1200" dirty="0" err="1">
                <a:solidFill>
                  <a:schemeClr val="tx1"/>
                </a:solidFill>
                <a:effectLst/>
                <a:ea typeface="+mn-ea"/>
                <a:cs typeface="+mn-cs"/>
              </a:rPr>
              <a:t>permissão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nem</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negação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explícita</a:t>
            </a:r>
            <a:r>
              <a:rPr lang="en-US" sz="1100" kern="1200" dirty="0">
                <a:solidFill>
                  <a:schemeClr val="tx1"/>
                </a:solidFill>
                <a:effectLst/>
                <a:ea typeface="+mn-ea"/>
                <a:cs typeface="+mn-cs"/>
              </a:rPr>
              <a:t>, o IAM </a:t>
            </a:r>
            <a:r>
              <a:rPr lang="en-US" sz="1100" kern="1200" dirty="0" err="1">
                <a:solidFill>
                  <a:schemeClr val="tx1"/>
                </a:solidFill>
                <a:effectLst/>
                <a:ea typeface="+mn-ea"/>
                <a:cs typeface="+mn-cs"/>
              </a:rPr>
              <a:t>reverterá</a:t>
            </a:r>
            <a:r>
              <a:rPr lang="en-US" sz="1100" kern="1200" dirty="0">
                <a:solidFill>
                  <a:schemeClr val="tx1"/>
                </a:solidFill>
                <a:effectLst/>
                <a:ea typeface="+mn-ea"/>
                <a:cs typeface="+mn-cs"/>
              </a:rPr>
              <a:t> para o </a:t>
            </a:r>
            <a:r>
              <a:rPr lang="en-US" sz="1100" kern="1200" dirty="0" err="1">
                <a:solidFill>
                  <a:schemeClr val="tx1"/>
                </a:solidFill>
                <a:effectLst/>
                <a:ea typeface="+mn-ea"/>
                <a:cs typeface="+mn-cs"/>
              </a:rPr>
              <a:t>padrão</a:t>
            </a:r>
            <a:r>
              <a:rPr lang="en-US" sz="1100" kern="1200" dirty="0">
                <a:solidFill>
                  <a:schemeClr val="tx1"/>
                </a:solidFill>
                <a:effectLst/>
                <a:ea typeface="+mn-ea"/>
                <a:cs typeface="+mn-cs"/>
              </a:rPr>
              <a:t> e </a:t>
            </a:r>
            <a:r>
              <a:rPr lang="en-US" sz="1100" kern="1200" dirty="0" err="1">
                <a:solidFill>
                  <a:schemeClr val="tx1"/>
                </a:solidFill>
                <a:effectLst/>
                <a:ea typeface="+mn-ea"/>
                <a:cs typeface="+mn-cs"/>
              </a:rPr>
              <a:t>negará</a:t>
            </a:r>
            <a:r>
              <a:rPr lang="en-US" sz="1100" kern="1200" dirty="0">
                <a:solidFill>
                  <a:schemeClr val="tx1"/>
                </a:solidFill>
                <a:effectLst/>
                <a:ea typeface="+mn-ea"/>
                <a:cs typeface="+mn-cs"/>
              </a:rPr>
              <a:t> o </a:t>
            </a:r>
            <a:r>
              <a:rPr lang="en-US" sz="1100" kern="1200" dirty="0" err="1">
                <a:solidFill>
                  <a:schemeClr val="tx1"/>
                </a:solidFill>
                <a:effectLst/>
                <a:ea typeface="+mn-ea"/>
                <a:cs typeface="+mn-cs"/>
              </a:rPr>
              <a:t>acesso</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Esse</a:t>
            </a:r>
            <a:r>
              <a:rPr lang="en-US" sz="1100" kern="1200" dirty="0">
                <a:solidFill>
                  <a:schemeClr val="tx1"/>
                </a:solidFill>
                <a:effectLst/>
                <a:ea typeface="+mn-ea"/>
                <a:cs typeface="+mn-cs"/>
              </a:rPr>
              <a:t> </a:t>
            </a:r>
            <a:r>
              <a:rPr lang="en-US" sz="1100" kern="1200" dirty="0" err="1">
                <a:solidFill>
                  <a:schemeClr val="tx1"/>
                </a:solidFill>
                <a:effectLst/>
                <a:ea typeface="+mn-ea"/>
                <a:cs typeface="+mn-cs"/>
              </a:rPr>
              <a:t>processo</a:t>
            </a:r>
            <a:r>
              <a:rPr lang="en-US" sz="1100" kern="1200" dirty="0">
                <a:solidFill>
                  <a:schemeClr val="tx1"/>
                </a:solidFill>
                <a:effectLst/>
                <a:ea typeface="+mn-ea"/>
                <a:cs typeface="+mn-cs"/>
              </a:rPr>
              <a:t> é </a:t>
            </a:r>
            <a:r>
              <a:rPr lang="en-US" sz="1100" kern="1200" dirty="0" err="1">
                <a:solidFill>
                  <a:schemeClr val="tx1"/>
                </a:solidFill>
                <a:effectLst/>
                <a:ea typeface="+mn-ea"/>
                <a:cs typeface="+mn-cs"/>
              </a:rPr>
              <a:t>chamado</a:t>
            </a:r>
            <a:r>
              <a:rPr lang="en-US" sz="1100" kern="1200" dirty="0">
                <a:solidFill>
                  <a:schemeClr val="tx1"/>
                </a:solidFill>
                <a:effectLst/>
                <a:ea typeface="+mn-ea"/>
                <a:cs typeface="+mn-cs"/>
              </a:rPr>
              <a:t> de </a:t>
            </a:r>
            <a:r>
              <a:rPr lang="pt-BR" sz="1100" b="0" i="1" kern="1200" dirty="0">
                <a:solidFill>
                  <a:schemeClr val="tx1"/>
                </a:solidFill>
                <a:effectLst/>
                <a:ea typeface="+mn-ea"/>
                <a:cs typeface="+mn-cs"/>
              </a:rPr>
              <a:t>negação implícita</a:t>
            </a:r>
            <a:r>
              <a:rPr lang="pt-BR" sz="1100" kern="1200" dirty="0">
                <a:solidFill>
                  <a:schemeClr val="tx1"/>
                </a:solidFill>
                <a:effectLst/>
                <a:ea typeface="+mn-ea"/>
                <a:cs typeface="+mn-cs"/>
              </a:rPr>
              <a:t>. O usuário terá permissão para realizar a ação somente se ela </a:t>
            </a:r>
            <a:r>
              <a:rPr lang="pt-BR" sz="1100" i="1" kern="1200" dirty="0">
                <a:solidFill>
                  <a:schemeClr val="tx1"/>
                </a:solidFill>
                <a:effectLst/>
                <a:ea typeface="+mn-ea"/>
                <a:cs typeface="+mn-cs"/>
              </a:rPr>
              <a:t>não </a:t>
            </a:r>
            <a:r>
              <a:rPr lang="pt-BR" sz="1100" kern="1200" dirty="0">
                <a:solidFill>
                  <a:schemeClr val="tx1"/>
                </a:solidFill>
                <a:effectLst/>
                <a:ea typeface="+mn-ea"/>
                <a:cs typeface="+mn-cs"/>
              </a:rPr>
              <a:t>for explicitamente negada e </a:t>
            </a:r>
            <a:r>
              <a:rPr lang="pt-BR" sz="1100" i="1" kern="1200" dirty="0">
                <a:solidFill>
                  <a:schemeClr val="tx1"/>
                </a:solidFill>
                <a:effectLst/>
                <a:ea typeface="+mn-ea"/>
                <a:cs typeface="+mn-cs"/>
              </a:rPr>
              <a:t>for</a:t>
            </a:r>
            <a:r>
              <a:rPr lang="pt-BR" sz="1100" kern="1200" dirty="0">
                <a:solidFill>
                  <a:schemeClr val="tx1"/>
                </a:solidFill>
                <a:effectLst/>
                <a:ea typeface="+mn-ea"/>
                <a:cs typeface="+mn-cs"/>
              </a:rPr>
              <a:t> explicitamente permitida.</a:t>
            </a:r>
          </a:p>
          <a:p>
            <a:pPr rtl="0"/>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Ao desenvolver políticas do IAM, pode ser difícil determinar se o acesso a um recurso será concedido a uma entidade do IAM. O </a:t>
            </a:r>
            <a:r>
              <a:rPr lang="pt-BR" sz="1100" dirty="0">
                <a:latin typeface="+mn-lt"/>
                <a:hlinkClick r:id="rId3"/>
              </a:rPr>
              <a:t>Simulador de políticas do IAM</a:t>
            </a:r>
            <a:r>
              <a:rPr lang="pt-BR" sz="1100" dirty="0"/>
              <a:t> é uma ferramenta útil para testar e solucionar problemas de políticas do 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Calibri" panose="020F0502020204030204" pitchFamily="34" charset="0"/>
                <a:ea typeface="+mn-ea"/>
                <a:cs typeface="+mn-cs"/>
              </a:rPr>
              <a:t>As políticas são armazenadas como documentos JSON (JavaScript Object Notation). Elas são associadas a entidades principais como </a:t>
            </a:r>
            <a:r>
              <a:rPr lang="pt-BR" b="0" i="1" kern="1200" dirty="0">
                <a:solidFill>
                  <a:schemeClr val="tx1"/>
                </a:solidFill>
                <a:effectLst/>
                <a:latin typeface="Calibri" panose="020F0502020204030204" pitchFamily="34" charset="0"/>
                <a:ea typeface="+mn-ea"/>
                <a:cs typeface="+mn-cs"/>
              </a:rPr>
              <a:t>políticas com base na identidade</a:t>
            </a:r>
            <a:r>
              <a:rPr lang="pt-BR" b="0" i="0" kern="1200" dirty="0">
                <a:solidFill>
                  <a:schemeClr val="tx1"/>
                </a:solidFill>
                <a:effectLst/>
                <a:latin typeface="Calibri" panose="020F0502020204030204" pitchFamily="34" charset="0"/>
                <a:ea typeface="+mn-ea"/>
                <a:cs typeface="+mn-cs"/>
              </a:rPr>
              <a:t> ou a recursos como </a:t>
            </a:r>
            <a:r>
              <a:rPr lang="pt-BR" b="0" i="1" kern="1200" dirty="0">
                <a:solidFill>
                  <a:schemeClr val="tx1"/>
                </a:solidFill>
                <a:effectLst/>
                <a:latin typeface="Calibri" panose="020F0502020204030204" pitchFamily="34" charset="0"/>
                <a:ea typeface="+mn-ea"/>
                <a:cs typeface="+mn-cs"/>
              </a:rPr>
              <a:t>políticas com base em recursos</a:t>
            </a:r>
            <a:r>
              <a:rPr lang="pt-BR" b="0" i="0" kern="1200" dirty="0">
                <a:solidFill>
                  <a:schemeClr val="tx1"/>
                </a:solidFill>
                <a:effectLst/>
                <a:latin typeface="Calibri" panose="020F050202020403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398504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i="1" dirty="0">
                <a:latin typeface="Calibri" panose="020F0502020204030204" pitchFamily="34" charset="0"/>
              </a:rPr>
              <a:t>Políticas com base na identidade </a:t>
            </a:r>
            <a:r>
              <a:rPr lang="pt-BR" dirty="0">
                <a:latin typeface="Calibri" panose="020F0502020204030204" pitchFamily="34" charset="0"/>
              </a:rPr>
              <a:t>são políticas de permissão que você pode associar a uma entidade principal (ou identidade), como um usuário, função ou grupo do IAM. Essas políticas</a:t>
            </a:r>
            <a:r>
              <a:rPr lang="pt-BR" i="1" dirty="0">
                <a:latin typeface="Calibri" panose="020F0502020204030204" pitchFamily="34" charset="0"/>
              </a:rPr>
              <a:t> controlam quais ações essa identidade pode realizar, em quais recursos e em que condições</a:t>
            </a:r>
            <a:r>
              <a:rPr lang="pt-BR" dirty="0">
                <a:latin typeface="Calibri" panose="020F050202020403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Calibri" panose="020F0502020204030204" pitchFamily="34" charset="0"/>
              </a:rPr>
              <a:t>As políticas com base na identidade podem ser categorizadas como gerenciadas pela AWS, gerenciadas pelo cliente ou em linha. </a:t>
            </a:r>
            <a:r>
              <a:rPr lang="pt-BR" b="0" i="1" dirty="0">
                <a:latin typeface="Calibri" panose="020F0502020204030204" pitchFamily="34" charset="0"/>
              </a:rPr>
              <a:t>Políticas gerenciadas pela</a:t>
            </a:r>
            <a:r>
              <a:rPr lang="pt-BR" dirty="0">
                <a:latin typeface="Calibri" panose="020F0502020204030204" pitchFamily="34" charset="0"/>
              </a:rPr>
              <a:t> AWS são criadas e gerenciadas pela AWS, podendo ser associadas a vários usuários, grupos e funções em sua conta da AWS. Se você não tiver experiência com o uso de políticas, recomendamos usar políticas gerenciadas pela AWS. </a:t>
            </a:r>
            <a:r>
              <a:rPr lang="pt-BR" b="0" i="1" dirty="0">
                <a:latin typeface="Calibri" panose="020F0502020204030204" pitchFamily="34" charset="0"/>
              </a:rPr>
              <a:t>Políticas gerenciadas pelo cliente</a:t>
            </a:r>
            <a:r>
              <a:rPr lang="pt-BR" dirty="0">
                <a:latin typeface="Calibri" panose="020F0502020204030204" pitchFamily="34" charset="0"/>
              </a:rPr>
              <a:t> são políticas gerenciadas que você cria e gerencia em sua conta da AWS. As políticas gerenciadas pelo cliente oferecem um controle mais preciso de suas políticas do que as gerenciadas pela AWS. Você pode criar e editar uma política do IAM no editor visual ou criar o documento de política JSON diretamente. </a:t>
            </a:r>
            <a:r>
              <a:rPr lang="pt-BR" b="0" i="1" dirty="0">
                <a:latin typeface="Calibri" panose="020F0502020204030204" pitchFamily="34" charset="0"/>
              </a:rPr>
              <a:t>Políticas em linha</a:t>
            </a:r>
            <a:r>
              <a:rPr lang="pt-BR" dirty="0">
                <a:latin typeface="Calibri" panose="020F0502020204030204" pitchFamily="34" charset="0"/>
              </a:rPr>
              <a:t> são políticas que você cria e gerencia e que são incorporadas diretamente em um único usuário, grupo ou função.</a:t>
            </a:r>
          </a:p>
          <a:p>
            <a:pPr rtl="0"/>
            <a:endParaRPr lang="en-US" dirty="0"/>
          </a:p>
          <a:p>
            <a:pPr rtl="0"/>
            <a:r>
              <a:rPr lang="pt-BR" i="1" kern="1200" dirty="0">
                <a:solidFill>
                  <a:schemeClr val="tx1"/>
                </a:solidFill>
                <a:effectLst/>
                <a:latin typeface="Calibri" panose="020F0502020204030204" pitchFamily="34" charset="0"/>
                <a:ea typeface="+mn-ea"/>
                <a:cs typeface="+mn-cs"/>
              </a:rPr>
              <a:t>Políticas com base em recursos</a:t>
            </a:r>
            <a:r>
              <a:rPr lang="pt-BR" b="0" i="0" kern="1200" dirty="0">
                <a:solidFill>
                  <a:schemeClr val="tx1"/>
                </a:solidFill>
                <a:effectLst/>
                <a:latin typeface="Calibri" panose="020F0502020204030204" pitchFamily="34" charset="0"/>
                <a:ea typeface="+mn-ea"/>
                <a:cs typeface="+mn-cs"/>
              </a:rPr>
              <a:t> são documentos de política JSON anexados a um recurso, como um bucket do Amazon Simple Storage Service (Amazon S3). Essas políticas controlam </a:t>
            </a:r>
            <a:r>
              <a:rPr lang="pt-BR" b="0" i="1" kern="1200" dirty="0">
                <a:solidFill>
                  <a:schemeClr val="tx1"/>
                </a:solidFill>
                <a:effectLst/>
                <a:latin typeface="Calibri" panose="020F0502020204030204" pitchFamily="34" charset="0"/>
                <a:ea typeface="+mn-ea"/>
                <a:cs typeface="+mn-cs"/>
              </a:rPr>
              <a:t>quais ações uma entidade principal pode realizar nesse recurso e em que condições.</a:t>
            </a:r>
            <a:r>
              <a:rPr lang="pt-BR" b="0" i="0" kern="1200" dirty="0">
                <a:solidFill>
                  <a:schemeClr val="tx1"/>
                </a:solidFill>
                <a:effectLst/>
                <a:latin typeface="Calibri" panose="020F0502020204030204" pitchFamily="34" charset="0"/>
                <a:ea typeface="+mn-ea"/>
                <a:cs typeface="+mn-cs"/>
              </a:rPr>
              <a:t> As políticas com base em recursos são políticas em linha, e não há políticas gerenciadas com base em recursos.</a:t>
            </a:r>
          </a:p>
        </p:txBody>
      </p:sp>
    </p:spTree>
    <p:extLst>
      <p:ext uri="{BB962C8B-B14F-4D97-AF65-F5344CB8AC3E}">
        <p14:creationId xmlns:p14="http://schemas.microsoft.com/office/powerpoint/2010/main" val="81708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95419"/>
          </a:xfrm>
        </p:spPr>
        <p:txBody>
          <a:bodyPr rtlCol="0"/>
          <a:lstStyle/>
          <a:p>
            <a:pPr lvl="0" rtl="0">
              <a:defRPr/>
            </a:pPr>
            <a:r>
              <a:rPr lang="pt-BR" dirty="0"/>
              <a:t>Políticas do IAM são armazenada na AWS como documentos JSON. Políticas </a:t>
            </a:r>
            <a:r>
              <a:rPr lang="pt-BR" i="1" dirty="0"/>
              <a:t>com base na identidade </a:t>
            </a:r>
            <a:r>
              <a:rPr lang="pt-BR" dirty="0"/>
              <a:t>são documentos de política que você associa a um usuário ou função. Políticas </a:t>
            </a:r>
            <a:r>
              <a:rPr lang="pt-BR" i="1" dirty="0"/>
              <a:t>com base em recursos</a:t>
            </a:r>
            <a:r>
              <a:rPr lang="pt-BR" dirty="0"/>
              <a:t> são documentos de políticas que você associa a um recurso. Um documento de política inclui uma ou mais </a:t>
            </a:r>
            <a:r>
              <a:rPr lang="pt-BR" i="1" dirty="0"/>
              <a:t>instruções</a:t>
            </a:r>
            <a:r>
              <a:rPr lang="pt-BR" dirty="0"/>
              <a:t>. Cada instrução inclui informações sobre uma única permissão. Se uma política incluir várias instruções, a AWS aplica uma operação lógica OU a todas as instruções quando for avaliá-las.</a:t>
            </a:r>
          </a:p>
          <a:p>
            <a:pPr lvl="0" rtl="0">
              <a:defRPr/>
            </a:pPr>
            <a:endParaRPr lang="en-US" dirty="0"/>
          </a:p>
          <a:p>
            <a:pPr lvl="0" rtl="0">
              <a:defRPr/>
            </a:pPr>
            <a:r>
              <a:rPr lang="pt-BR" dirty="0"/>
              <a:t>A seguir estão os elementos comuns encontrados em um documento de política do IAM:</a:t>
            </a:r>
            <a:r>
              <a:rPr lang="en-US" dirty="0"/>
              <a:t/>
            </a:r>
            <a:br>
              <a:rPr lang="en-US" dirty="0"/>
            </a:br>
            <a:endParaRPr lang="en-US" dirty="0">
              <a:hlinkClick r:id="rId3"/>
            </a:endParaRPr>
          </a:p>
          <a:p>
            <a:pPr marL="171450" indent="-171450" rtl="0">
              <a:buFont typeface="Arial" panose="020B0604020202020204" pitchFamily="34" charset="0"/>
              <a:buChar char="•"/>
            </a:pPr>
            <a:r>
              <a:rPr lang="pt-BR" b="1" dirty="0"/>
              <a:t>Version (Versão)</a:t>
            </a:r>
            <a:r>
              <a:rPr lang="pt-BR" dirty="0"/>
              <a:t>: especifique a versão da linguagem de política que você quer usar. Como uma melhor prática, use a versão 2012-10-17 mais recente.</a:t>
            </a:r>
          </a:p>
          <a:p>
            <a:pPr marL="171450" indent="-171450" rtl="0">
              <a:buFont typeface="Arial" panose="020B0604020202020204" pitchFamily="34" charset="0"/>
              <a:buChar char="•"/>
            </a:pPr>
            <a:r>
              <a:rPr lang="pt-BR" b="1" dirty="0"/>
              <a:t>Statement (Instrução)</a:t>
            </a:r>
            <a:r>
              <a:rPr lang="pt-BR" dirty="0"/>
              <a:t>: use este elemento de política principal como um contêiner para os seguintes elementos. Você pode incluir mais de uma instrução em uma política.</a:t>
            </a:r>
          </a:p>
          <a:p>
            <a:pPr marL="171450" indent="-171450" rtl="0">
              <a:buFont typeface="Arial" panose="020B0604020202020204" pitchFamily="34" charset="0"/>
              <a:buChar char="•"/>
            </a:pPr>
            <a:r>
              <a:rPr lang="pt-BR" b="1" dirty="0"/>
              <a:t>Effect (Efeito)</a:t>
            </a:r>
            <a:r>
              <a:rPr lang="pt-BR" dirty="0"/>
              <a:t>: use </a:t>
            </a:r>
            <a:r>
              <a:rPr lang="pt-BR" i="1" dirty="0"/>
              <a:t>Allow (Permitir)</a:t>
            </a:r>
            <a:r>
              <a:rPr lang="pt-BR" dirty="0"/>
              <a:t> ou </a:t>
            </a:r>
            <a:r>
              <a:rPr lang="pt-BR" i="1" dirty="0"/>
              <a:t>Deny (Negar)</a:t>
            </a:r>
            <a:r>
              <a:rPr lang="pt-BR" dirty="0"/>
              <a:t> para indicar se a política permite ou nega acesso.</a:t>
            </a:r>
          </a:p>
          <a:p>
            <a:pPr marL="171450" indent="-171450" rtl="0">
              <a:buFont typeface="Arial" panose="020B0604020202020204" pitchFamily="34" charset="0"/>
              <a:buChar char="•"/>
            </a:pPr>
            <a:r>
              <a:rPr lang="pt-BR" b="1" dirty="0"/>
              <a:t>Principal (Entidade principal)</a:t>
            </a:r>
            <a:r>
              <a:rPr lang="pt-BR" dirty="0"/>
              <a:t>: se você criar uma política </a:t>
            </a:r>
            <a:r>
              <a:rPr lang="pt-BR" i="1" dirty="0"/>
              <a:t>com base em recursos</a:t>
            </a:r>
            <a:r>
              <a:rPr lang="pt-BR" dirty="0"/>
              <a:t>, deverá indicar a conta, o usuário, a função ou o usuário federado a que você gostaria de permitir ou negar acesso. Se estiver criando uma política de permissões do IAM para ser associada a um usuário ou função, você não poderá incluir esse elemento. Está implícito que a entidade principal é esse usuário ou função.</a:t>
            </a:r>
          </a:p>
          <a:p>
            <a:pPr marL="171450" indent="-171450" rtl="0">
              <a:buFont typeface="Arial" panose="020B0604020202020204" pitchFamily="34" charset="0"/>
              <a:buChar char="•"/>
            </a:pPr>
            <a:r>
              <a:rPr lang="pt-BR" b="1" dirty="0"/>
              <a:t>Action (Ação)</a:t>
            </a:r>
            <a:r>
              <a:rPr lang="pt-BR" dirty="0"/>
              <a:t>: inclui uma lista de ações que a política permite ou nega.</a:t>
            </a:r>
          </a:p>
          <a:p>
            <a:pPr marL="171450" indent="-171450" rtl="0">
              <a:buFont typeface="Arial" panose="020B0604020202020204" pitchFamily="34" charset="0"/>
              <a:buChar char="•"/>
            </a:pPr>
            <a:r>
              <a:rPr lang="pt-BR" b="1" dirty="0"/>
              <a:t>Resource (Recurso)</a:t>
            </a:r>
            <a:r>
              <a:rPr lang="pt-BR" dirty="0"/>
              <a:t>: se você criar uma política de permissões do IAM, especifique uma lista de recursos a que as ações se aplicam. Se você criar uma política </a:t>
            </a:r>
            <a:r>
              <a:rPr lang="pt-BR" i="1" dirty="0"/>
              <a:t>com base em recursos</a:t>
            </a:r>
            <a:r>
              <a:rPr lang="pt-BR" dirty="0"/>
              <a:t>, este elemento é opcional.</a:t>
            </a:r>
          </a:p>
          <a:p>
            <a:pPr marL="171450" indent="-171450" rtl="0">
              <a:buFont typeface="Arial" panose="020B0604020202020204" pitchFamily="34" charset="0"/>
              <a:buChar char="•"/>
            </a:pPr>
            <a:r>
              <a:rPr lang="pt-BR" b="1" dirty="0"/>
              <a:t>Condition (Condição)</a:t>
            </a:r>
            <a:r>
              <a:rPr lang="pt-BR" dirty="0"/>
              <a:t> (opcional): especifica as circunstâncias sob as quais a política concede permissões.</a:t>
            </a:r>
          </a:p>
          <a:p>
            <a:pPr rtl="0"/>
            <a:endParaRPr lang="en-US" dirty="0"/>
          </a:p>
        </p:txBody>
      </p:sp>
    </p:spTree>
    <p:extLst>
      <p:ext uri="{BB962C8B-B14F-4D97-AF65-F5344CB8AC3E}">
        <p14:creationId xmlns:p14="http://schemas.microsoft.com/office/powerpoint/2010/main" val="4078957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51472"/>
          </a:xfrm>
        </p:spPr>
        <p:txBody>
          <a:bodyPr rtlCol="0"/>
          <a:lstStyle/>
          <a:p>
            <a:pPr rtl="0"/>
            <a:r>
              <a:rPr lang="pt-BR" dirty="0"/>
              <a:t>Para políticas com base na identidade (permissões do IAM), você precisa especificar uma lista de recursos aos quais as ações se aplicam. </a:t>
            </a:r>
            <a:r>
              <a:rPr lang="pt-BR" dirty="0">
                <a:solidFill>
                  <a:srgbClr val="16191F"/>
                </a:solidFill>
              </a:rPr>
              <a:t>O elemento </a:t>
            </a:r>
            <a:r>
              <a:rPr lang="pt-BR" i="1" dirty="0"/>
              <a:t>Resource</a:t>
            </a:r>
            <a:r>
              <a:rPr lang="pt-BR" dirty="0">
                <a:solidFill>
                  <a:srgbClr val="16191F"/>
                </a:solidFill>
              </a:rPr>
              <a:t> especifica o objeto ou objetos que a instrução abrange. As instruções precisam incluir um elemento </a:t>
            </a:r>
            <a:r>
              <a:rPr lang="pt-BR" dirty="0"/>
              <a:t>Resource</a:t>
            </a:r>
            <a:r>
              <a:rPr lang="pt-BR" dirty="0">
                <a:solidFill>
                  <a:srgbClr val="16191F"/>
                </a:solidFill>
              </a:rPr>
              <a:t> ou um elemento </a:t>
            </a:r>
            <a:r>
              <a:rPr lang="pt-BR" dirty="0"/>
              <a:t>NotResource</a:t>
            </a:r>
            <a:r>
              <a:rPr lang="pt-BR" dirty="0">
                <a:solidFill>
                  <a:srgbClr val="16191F"/>
                </a:solidFill>
              </a:rPr>
              <a:t>. </a:t>
            </a:r>
          </a:p>
          <a:p>
            <a:pPr rtl="0"/>
            <a:endParaRPr lang="en-US" dirty="0">
              <a:solidFill>
                <a:srgbClr val="16191F"/>
              </a:solidFill>
            </a:endParaRPr>
          </a:p>
          <a:p>
            <a:pPr rtl="0"/>
            <a:r>
              <a:rPr lang="pt-BR" dirty="0"/>
              <a:t>A maioria dos recursos tem um nome amigável (por exemplo, um usuário chamado </a:t>
            </a:r>
            <a:r>
              <a:rPr lang="pt-BR" i="1" dirty="0"/>
              <a:t>Bob</a:t>
            </a:r>
            <a:r>
              <a:rPr lang="pt-BR" dirty="0"/>
              <a:t> ou um grupo chamado </a:t>
            </a:r>
            <a:r>
              <a:rPr lang="pt-BR" i="1" dirty="0"/>
              <a:t>Desenvolvedores</a:t>
            </a:r>
            <a:r>
              <a:rPr lang="pt-BR" dirty="0"/>
              <a:t>). No entanto, a linguagem da política de permissões exige que você especifique o(s) recurso(s) usando o seguinte formato de </a:t>
            </a:r>
            <a:r>
              <a:rPr lang="pt-BR" i="1" dirty="0"/>
              <a:t>nome de recurso da Amazon (ARN)</a:t>
            </a:r>
            <a:r>
              <a:rPr lang="pt-BR" dirty="0"/>
              <a:t>.</a:t>
            </a:r>
          </a:p>
          <a:p>
            <a:pPr rtl="0"/>
            <a:endParaRPr lang="en-US" dirty="0">
              <a:solidFill>
                <a:srgbClr val="16191F"/>
              </a:solidFill>
            </a:endParaRPr>
          </a:p>
          <a:p>
            <a:pPr rtl="0"/>
            <a:r>
              <a:rPr lang="pt-BR" dirty="0"/>
              <a:t>Cada serviço tem seu próprio conjunto de recursos. Embora você sempre use um ARN para especificar um recurso, os detalhes do ARN dependem do serviço e do recurso. Para obter informações sobre como especificar um recurso, consulte a documentação do serviço referente aos recursos para os quais você está gravando uma instrução.</a:t>
            </a:r>
          </a:p>
          <a:p>
            <a:pPr rtl="0"/>
            <a:endParaRPr lang="en-US" dirty="0">
              <a:solidFill>
                <a:srgbClr val="16191F"/>
              </a:solidFill>
            </a:endParaRPr>
          </a:p>
          <a:p>
            <a:pPr rtl="0"/>
            <a:r>
              <a:rPr lang="pt-BR" dirty="0">
                <a:solidFill>
                  <a:srgbClr val="16191F"/>
                </a:solidFill>
              </a:rPr>
              <a:t>Você também pode usar caracteres curinga em documentos de política do IAM, como em ARNs ou em ações. </a:t>
            </a:r>
            <a:r>
              <a:rPr lang="pt-BR" dirty="0"/>
              <a:t>Você pode usar o caractere curinga (*). Um asterisco (*) representa qualquer combinação de zero ou mais caracteres. Por exemplo, um valor “</a:t>
            </a:r>
            <a:r>
              <a:rPr lang="pt-BR" i="1" dirty="0"/>
              <a:t>Action”</a:t>
            </a:r>
            <a:r>
              <a:rPr lang="pt-BR" dirty="0"/>
              <a:t> de </a:t>
            </a:r>
            <a:r>
              <a:rPr lang="pt-BR" i="1" dirty="0"/>
              <a:t>"s3:*" </a:t>
            </a:r>
            <a:r>
              <a:rPr lang="pt-BR" dirty="0"/>
              <a:t>se aplica a todas as ações do S3. Você também pode usar curingas (*) como parte do nome da ação. Por exemplo, um valor ”</a:t>
            </a:r>
            <a:r>
              <a:rPr lang="pt-BR" i="1" dirty="0"/>
              <a:t>Action”</a:t>
            </a:r>
            <a:r>
              <a:rPr lang="pt-BR" dirty="0"/>
              <a:t> de </a:t>
            </a:r>
            <a:r>
              <a:rPr lang="pt-BR" i="1" dirty="0"/>
              <a:t>"iam:*AccessKey*" </a:t>
            </a:r>
            <a:r>
              <a:rPr lang="pt-BR" dirty="0"/>
              <a:t>se aplica a todas as ações do IAM que incluem a string </a:t>
            </a:r>
            <a:r>
              <a:rPr lang="pt-BR" i="1" dirty="0"/>
              <a:t>AccessKey</a:t>
            </a:r>
            <a:r>
              <a:rPr lang="pt-BR" dirty="0"/>
              <a:t>, incluindo CreateAccessKey, DeleteAccessKey, ListAccessKeys e UpdateAccessKey.</a:t>
            </a:r>
            <a:endParaRPr lang="en-US" dirty="0">
              <a:solidFill>
                <a:srgbClr val="16191F"/>
              </a:solidFill>
              <a:hlinkClick r:id="rId3"/>
            </a:endParaRPr>
          </a:p>
        </p:txBody>
      </p:sp>
    </p:spTree>
    <p:extLst>
      <p:ext uri="{BB962C8B-B14F-4D97-AF65-F5344CB8AC3E}">
        <p14:creationId xmlns:p14="http://schemas.microsoft.com/office/powerpoint/2010/main" val="46531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ea typeface="+mn-ea"/>
                <a:cs typeface="+mn-cs"/>
              </a:rPr>
              <a:t>Como mencionado anteriormente, os documentos de política do IAM são escritos em JSON.</a:t>
            </a:r>
          </a:p>
          <a:p>
            <a:pPr rtl="0"/>
            <a:endParaRPr lang="en-US" sz="1100" kern="1200" dirty="0">
              <a:solidFill>
                <a:schemeClr val="tx1"/>
              </a:solidFill>
              <a:effectLst/>
              <a:ea typeface="+mn-ea"/>
              <a:cs typeface="+mn-cs"/>
            </a:endParaRPr>
          </a:p>
          <a:p>
            <a:pPr rtl="0"/>
            <a:r>
              <a:rPr lang="pt-BR" sz="1100" kern="1200" dirty="0">
                <a:solidFill>
                  <a:schemeClr val="tx1"/>
                </a:solidFill>
                <a:effectLst/>
                <a:ea typeface="+mn-ea"/>
                <a:cs typeface="+mn-cs"/>
              </a:rPr>
              <a:t>Este exemplo de política do IAM permite que os usuários acessem apenas os seguintes recursos:</a:t>
            </a:r>
          </a:p>
          <a:p>
            <a:pPr marL="171450" lvl="0" indent="-171450" rtl="0">
              <a:buFont typeface="Arial" panose="020B0604020202020204" pitchFamily="34" charset="0"/>
              <a:buChar char="•"/>
            </a:pPr>
            <a:r>
              <a:rPr lang="pt-BR" sz="1100" kern="1200" dirty="0">
                <a:solidFill>
                  <a:schemeClr val="tx1"/>
                </a:solidFill>
                <a:effectLst/>
                <a:ea typeface="+mn-ea"/>
                <a:cs typeface="+mn-cs"/>
              </a:rPr>
              <a:t>A tabela do Amazon DynamoDB cujo nome é representado por </a:t>
            </a:r>
            <a:r>
              <a:rPr lang="pt-BR" sz="1100" i="1" kern="1200" dirty="0">
                <a:solidFill>
                  <a:schemeClr val="tx1"/>
                </a:solidFill>
                <a:effectLst/>
                <a:ea typeface="+mn-ea"/>
                <a:cs typeface="+mn-cs"/>
              </a:rPr>
              <a:t>table-name</a:t>
            </a:r>
            <a:r>
              <a:rPr lang="pt-BR" sz="1100" kern="1200" dirty="0">
                <a:solidFill>
                  <a:schemeClr val="tx1"/>
                </a:solidFill>
                <a:effectLst/>
                <a:ea typeface="+mn-ea"/>
                <a:cs typeface="+mn-cs"/>
              </a:rPr>
              <a:t>.</a:t>
            </a:r>
          </a:p>
          <a:p>
            <a:pPr marL="171450" lvl="0" indent="-171450" rtl="0">
              <a:buFont typeface="Arial" panose="020B0604020202020204" pitchFamily="34" charset="0"/>
              <a:buChar char="•"/>
            </a:pPr>
            <a:r>
              <a:rPr lang="pt-BR" sz="1100" kern="1200" dirty="0">
                <a:solidFill>
                  <a:schemeClr val="tx1"/>
                </a:solidFill>
                <a:effectLst/>
                <a:ea typeface="+mn-ea"/>
                <a:cs typeface="+mn-cs"/>
              </a:rPr>
              <a:t>O bucket do S3 da conta da AWS, cujo nome é representado por </a:t>
            </a:r>
            <a:r>
              <a:rPr lang="pt-BR" sz="1100" i="1" kern="1200" dirty="0">
                <a:solidFill>
                  <a:schemeClr val="tx1"/>
                </a:solidFill>
                <a:effectLst/>
                <a:ea typeface="+mn-ea"/>
                <a:cs typeface="+mn-cs"/>
              </a:rPr>
              <a:t>bucket-name</a:t>
            </a:r>
            <a:r>
              <a:rPr lang="pt-BR" sz="1100" kern="1200" dirty="0">
                <a:solidFill>
                  <a:schemeClr val="tx1"/>
                </a:solidFill>
                <a:effectLst/>
                <a:ea typeface="+mn-ea"/>
                <a:cs typeface="+mn-cs"/>
              </a:rPr>
              <a:t> e todos os objetos contidos nele.</a:t>
            </a:r>
          </a:p>
          <a:p>
            <a:pPr marL="0" lvl="0" indent="0" rtl="0">
              <a:buFont typeface="Arial" panose="020B0604020202020204" pitchFamily="34" charset="0"/>
              <a:buNone/>
            </a:pPr>
            <a:endParaRPr lang="en-US" sz="1100" kern="1200" dirty="0">
              <a:solidFill>
                <a:schemeClr val="tx1"/>
              </a:solidFill>
              <a:effectLst/>
              <a:ea typeface="+mn-ea"/>
              <a:cs typeface="+mn-cs"/>
            </a:endParaRPr>
          </a:p>
          <a:p>
            <a:pPr rtl="0"/>
            <a:r>
              <a:rPr lang="pt-BR" sz="1100" kern="1200" dirty="0">
                <a:solidFill>
                  <a:schemeClr val="tx1"/>
                </a:solidFill>
                <a:effectLst/>
                <a:ea typeface="+mn-ea"/>
                <a:cs typeface="+mn-cs"/>
              </a:rPr>
              <a:t>A política do IAM também inclui um elemento de negação explícita ("Effect":"Deny"). O elemento </a:t>
            </a:r>
            <a:r>
              <a:rPr lang="pt-BR" sz="1100" b="0" i="1" kern="1200" dirty="0">
                <a:solidFill>
                  <a:schemeClr val="tx1"/>
                </a:solidFill>
                <a:effectLst/>
                <a:ea typeface="+mn-ea"/>
                <a:cs typeface="+mn-cs"/>
              </a:rPr>
              <a:t>NotResource</a:t>
            </a:r>
            <a:r>
              <a:rPr lang="pt-BR" sz="1100" kern="1200" dirty="0">
                <a:solidFill>
                  <a:schemeClr val="tx1"/>
                </a:solidFill>
                <a:effectLst/>
                <a:ea typeface="+mn-ea"/>
                <a:cs typeface="+mn-cs"/>
              </a:rPr>
              <a:t> ajuda a garantir que os usuários não possam usar nenhuma outra ação ou recurso do DynamoDB ou do S3, exceto os especificados na política. Isso acontece mesmo que as permissões tenham sido concedidas em outra política. Uma instrução de negação explícita tem precedência sobre uma instrução de permissão.</a:t>
            </a:r>
          </a:p>
        </p:txBody>
      </p:sp>
    </p:spTree>
    <p:extLst>
      <p:ext uri="{BB962C8B-B14F-4D97-AF65-F5344CB8AC3E}">
        <p14:creationId xmlns:p14="http://schemas.microsoft.com/office/powerpoint/2010/main" val="43565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Nesta atividade liderada pelo instrutor, você verá exemplos de políticas do IAM. Para cada política, serão feitas perguntas sobre se a política permite ou nega ações específicas. O instrutor debaterá cada pergunta com a turma e revelará as respostas corretas, uma de cada vez.</a:t>
            </a:r>
            <a:endParaRPr lang="en-US" dirty="0"/>
          </a:p>
        </p:txBody>
      </p:sp>
    </p:spTree>
    <p:extLst>
      <p:ext uri="{BB962C8B-B14F-4D97-AF65-F5344CB8AC3E}">
        <p14:creationId xmlns:p14="http://schemas.microsoft.com/office/powerpoint/2010/main" val="280773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98264"/>
            <a:ext cx="5486400" cy="3600450"/>
          </a:xfrm>
        </p:spPr>
        <p:txBody>
          <a:bodyPr rtlCol="0"/>
          <a:lstStyle/>
          <a:p>
            <a:pPr rtl="0"/>
            <a:r>
              <a:rPr lang="pt-BR" kern="1200">
                <a:solidFill>
                  <a:schemeClr val="tx1"/>
                </a:solidFill>
                <a:effectLst/>
                <a:ea typeface="+mn-ea"/>
                <a:cs typeface="+mn-cs"/>
              </a:rPr>
              <a:t>Veja o exemplo de documento de política do IAM. O instrutor fará agora uma série de perguntas para avaliar se você entende quais ações essa política permite e nega. A</a:t>
            </a:r>
            <a:r>
              <a:rPr lang="pt-BR"/>
              <a:t>versão do guia do aluno deste material inclui tanto as perguntas quanto as respostas.</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63998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98264"/>
            <a:ext cx="5486400" cy="3600450"/>
          </a:xfrm>
        </p:spPr>
        <p:txBody>
          <a:bodyPr rtlCol="0"/>
          <a:lstStyle/>
          <a:p>
            <a:pPr rtl="0"/>
            <a:r>
              <a:rPr lang="pt-BR" kern="1200">
                <a:solidFill>
                  <a:schemeClr val="tx1"/>
                </a:solidFill>
                <a:effectLst/>
                <a:ea typeface="+mn-ea"/>
                <a:cs typeface="+mn-cs"/>
              </a:rPr>
              <a:t>Analise o segundo exemplo de arquivo de política do IAM. O instrutor fará novamente uma série de perguntas para avaliar se você entende quais ações essa política permite e nega.</a:t>
            </a:r>
          </a:p>
          <a:p>
            <a:pPr rtl="0"/>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58192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98264"/>
            <a:ext cx="5486400" cy="3600450"/>
          </a:xfrm>
        </p:spPr>
        <p:txBody>
          <a:bodyPr rtlCol="0"/>
          <a:lstStyle/>
          <a:p>
            <a:pPr rtl="0"/>
            <a:r>
              <a:rPr lang="pt-BR" kern="1200">
                <a:solidFill>
                  <a:schemeClr val="tx1"/>
                </a:solidFill>
                <a:effectLst/>
                <a:ea typeface="+mn-ea"/>
                <a:cs typeface="+mn-cs"/>
              </a:rPr>
              <a:t>Observe o terceiro e último exemplo de documento de política do IAM. O instrutor fará novamente uma série de perguntas para avaliar se você entende quais ações essa política permite e nega.</a:t>
            </a:r>
          </a:p>
          <a:p>
            <a:pPr rtl="0"/>
            <a:endParaRPr lang="en-US" sz="1050" kern="1200" dirty="0">
              <a:solidFill>
                <a:schemeClr val="tx1"/>
              </a:solidFill>
              <a:effectLst/>
              <a:ea typeface="+mn-ea"/>
              <a:cs typeface="+mn-cs"/>
            </a:endParaRPr>
          </a:p>
        </p:txBody>
      </p:sp>
    </p:spTree>
    <p:extLst>
      <p:ext uri="{BB962C8B-B14F-4D97-AF65-F5344CB8AC3E}">
        <p14:creationId xmlns:p14="http://schemas.microsoft.com/office/powerpoint/2010/main" val="3244479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70705"/>
          </a:xfrm>
        </p:spPr>
        <p:txBody>
          <a:bodyPr rtlCol="0"/>
          <a:lstStyle/>
          <a:p>
            <a:pPr rtl="0"/>
            <a:r>
              <a:rPr lang="pt-BR" dirty="0"/>
              <a:t>O AWS CloudTrail é um serviço que permite governança, conformidade e auditoria da sua conta da AWS. Com o CloudTrail, você pode registrar, monitorar continuamente e reter a atividade da conta relacionada a ações na sua infraestrutura da AWS. Ele fornece um histórico de eventos da conta, incluindo ações realizadas pelo Console de Gerenciamento da AWS, SDKs da AWS e ferramentas de linha de comando. Esse histórico de eventos simplifica a análise de segurança, o monitoramento de alterações de recursos e a solução de problemas. </a:t>
            </a:r>
          </a:p>
          <a:p>
            <a:pPr rtl="0"/>
            <a:endParaRPr lang="en-US" dirty="0"/>
          </a:p>
          <a:p>
            <a:pPr rtl="0"/>
            <a:r>
              <a:rPr lang="pt-BR" dirty="0"/>
              <a:t>Você pode descobrir e solucionar problemas de segurança e operacionais por meio da captura de um histórico abrangente de alterações ocorridas na sua conta da AWS durante um período especificado. Você pode identificar quais usuários e contas chamaram a AWS, a origem dos endereços IP das chamadas e quando elas ocorreram. O CloudTrail permite que você monitore e responda automaticamente às atividades da conta que ameaçam a segurança dos recursos da AWS. </a:t>
            </a:r>
          </a:p>
          <a:p>
            <a:pPr rtl="0"/>
            <a:endParaRPr lang="en-US" dirty="0"/>
          </a:p>
          <a:p>
            <a:pPr rtl="0"/>
            <a:r>
              <a:rPr lang="pt-BR" dirty="0"/>
              <a:t>Com a integração do Amazon EventBridge (anteriormente conhecido como Amazon CloudWatch Events), você pode definir os fluxos de trabalho que devem ser executados quando ele detectar eventos que possam resultar em vulnerabilidades de segurança. Por exemplo, é possível criar um fluxo de trabalho para adicionar uma política específica a um bucket do S3 quando o CloudTrail registrar uma chamada de API que torne o bucket público.</a:t>
            </a:r>
          </a:p>
          <a:p>
            <a:pPr rtl="0"/>
            <a:endParaRPr lang="en-US" sz="1100" b="0" i="0" kern="1200" dirty="0">
              <a:solidFill>
                <a:schemeClr val="tx1"/>
              </a:solidFill>
              <a:effectLst/>
              <a:latin typeface="+mn-lt"/>
              <a:ea typeface="+mn-ea"/>
              <a:cs typeface="+mn-cs"/>
            </a:endParaRPr>
          </a:p>
          <a:p>
            <a:pPr rtl="0"/>
            <a:r>
              <a:rPr lang="pt-BR" sz="1100" b="0" i="0" kern="1200" dirty="0">
                <a:solidFill>
                  <a:schemeClr val="tx1"/>
                </a:solidFill>
                <a:effectLst/>
                <a:latin typeface="+mn-lt"/>
                <a:ea typeface="+mn-ea"/>
                <a:cs typeface="+mn-cs"/>
              </a:rPr>
              <a:t>O CloudTrail registra informações importantes sobre cada ação, como quem fez a solicitação, quais serviços foram usados, quais ações foram executadas, quais os parâmetros da ação e quais elementos da resposta foram retornados pelo serviço da AWS. O serviço também ajuda as organizações a atender aos requisitos de conformidade e auditoria que devem ser atendidos.</a:t>
            </a:r>
            <a:endParaRPr lang="en-US" dirty="0"/>
          </a:p>
        </p:txBody>
      </p:sp>
    </p:spTree>
    <p:extLst>
      <p:ext uri="{BB962C8B-B14F-4D97-AF65-F5344CB8AC3E}">
        <p14:creationId xmlns:p14="http://schemas.microsoft.com/office/powerpoint/2010/main" val="385631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mn-lt"/>
                <a:ea typeface="+mn-ea"/>
                <a:cs typeface="+mn-cs"/>
              </a:rPr>
              <a:t>Este módulo contém as seguintes seções:</a:t>
            </a:r>
          </a:p>
          <a:p>
            <a:pPr rtl="0"/>
            <a:endParaRPr lang="en-US" sz="1100" kern="1200" dirty="0">
              <a:solidFill>
                <a:schemeClr val="tx1"/>
              </a:solidFill>
              <a:effectLst/>
              <a:latin typeface="+mn-lt"/>
              <a:ea typeface="+mn-ea"/>
              <a:cs typeface="+mn-cs"/>
            </a:endParaRPr>
          </a:p>
          <a:p>
            <a:pPr marL="228600" indent="-228600" rtl="0">
              <a:buFont typeface="+mj-lt"/>
              <a:buAutoNum type="arabicPeriod"/>
            </a:pPr>
            <a:r>
              <a:rPr lang="pt-BR" sz="1100" kern="1200" dirty="0">
                <a:solidFill>
                  <a:schemeClr val="tx1"/>
                </a:solidFill>
                <a:effectLst/>
                <a:latin typeface="+mn-lt"/>
                <a:ea typeface="+mn-ea"/>
                <a:cs typeface="+mn-cs"/>
              </a:rPr>
              <a:t>Necessidade arquitetônica</a:t>
            </a:r>
          </a:p>
          <a:p>
            <a:pPr marL="228600" indent="-228600" rtl="0">
              <a:buFont typeface="+mj-lt"/>
              <a:buAutoNum type="arabicPeriod"/>
            </a:pPr>
            <a:r>
              <a:rPr lang="pt-BR" sz="1100" kern="1200" dirty="0">
                <a:solidFill>
                  <a:schemeClr val="tx1"/>
                </a:solidFill>
                <a:effectLst/>
                <a:latin typeface="+mn-lt"/>
                <a:ea typeface="+mn-ea"/>
                <a:cs typeface="+mn-cs"/>
              </a:rPr>
              <a:t>Usuários da conta e IAM</a:t>
            </a:r>
          </a:p>
          <a:p>
            <a:pPr marL="228600" indent="-228600" rtl="0">
              <a:buFont typeface="+mj-lt"/>
              <a:buAutoNum type="arabicPeriod"/>
            </a:pPr>
            <a:r>
              <a:rPr lang="pt-BR" sz="1100" kern="1200" dirty="0">
                <a:solidFill>
                  <a:schemeClr val="tx1"/>
                </a:solidFill>
                <a:effectLst/>
                <a:latin typeface="+mn-lt"/>
                <a:ea typeface="+mn-ea"/>
                <a:cs typeface="+mn-cs"/>
              </a:rPr>
              <a:t>Organizar usuários</a:t>
            </a:r>
          </a:p>
          <a:p>
            <a:pPr marL="228600" indent="-228600" rtl="0">
              <a:buFont typeface="+mj-lt"/>
              <a:buAutoNum type="arabicPeriod"/>
            </a:pPr>
            <a:r>
              <a:rPr lang="pt-BR" sz="1100" kern="1200" dirty="0">
                <a:solidFill>
                  <a:schemeClr val="tx1"/>
                </a:solidFill>
                <a:effectLst/>
                <a:latin typeface="+mn-lt"/>
                <a:ea typeface="+mn-ea"/>
                <a:cs typeface="+mn-cs"/>
              </a:rPr>
              <a:t>Federar usuários</a:t>
            </a:r>
          </a:p>
          <a:p>
            <a:pPr marL="228600" indent="-228600" rtl="0">
              <a:buFont typeface="+mj-lt"/>
              <a:buAutoNum type="arabicPeriod"/>
            </a:pPr>
            <a:r>
              <a:rPr lang="pt-BR" sz="1100" kern="1200" dirty="0">
                <a:solidFill>
                  <a:schemeClr val="tx1"/>
                </a:solidFill>
                <a:effectLst/>
                <a:latin typeface="+mn-lt"/>
                <a:ea typeface="+mn-ea"/>
                <a:cs typeface="+mn-cs"/>
              </a:rPr>
              <a:t>Várias contas</a:t>
            </a:r>
          </a:p>
          <a:p>
            <a:pPr rtl="0"/>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Este módulo também inclui: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rtl="0">
              <a:buFont typeface="Arial" panose="020B0604020202020204" pitchFamily="34" charset="0"/>
              <a:buChar char="•"/>
            </a:pPr>
            <a:r>
              <a:rPr lang="pt-BR" sz="1100" kern="1200" dirty="0">
                <a:solidFill>
                  <a:schemeClr val="tx1"/>
                </a:solidFill>
                <a:effectLst/>
                <a:latin typeface="+mn-lt"/>
                <a:ea typeface="+mn-ea"/>
                <a:cs typeface="+mn-cs"/>
              </a:rPr>
              <a:t>Uma </a:t>
            </a:r>
            <a:r>
              <a:rPr lang="pt-BR" sz="1100" b="0" i="0" kern="1200" dirty="0">
                <a:solidFill>
                  <a:schemeClr val="tx1"/>
                </a:solidFill>
                <a:effectLst/>
                <a:latin typeface="+mn-lt"/>
                <a:ea typeface="+mn-ea"/>
                <a:cs typeface="+mn-cs"/>
              </a:rPr>
              <a:t>demonstração</a:t>
            </a:r>
            <a:r>
              <a:rPr lang="pt-BR" sz="1100" i="0" kern="1200" dirty="0">
                <a:solidFill>
                  <a:schemeClr val="tx1"/>
                </a:solidFill>
                <a:effectLst/>
                <a:latin typeface="+mn-lt"/>
                <a:ea typeface="+mn-ea"/>
                <a:cs typeface="+mn-cs"/>
              </a:rPr>
              <a:t> que </a:t>
            </a:r>
            <a:r>
              <a:rPr lang="pt-BR" sz="1100" kern="1200" dirty="0">
                <a:solidFill>
                  <a:schemeClr val="tx1"/>
                </a:solidFill>
                <a:effectLst/>
                <a:latin typeface="+mn-lt"/>
                <a:ea typeface="+mn-ea"/>
                <a:cs typeface="+mn-cs"/>
              </a:rPr>
              <a:t>mostrará um recurso comumente usado. Uma função do IAM que </a:t>
            </a:r>
            <a:r>
              <a:rPr lang="pt-BR" dirty="0"/>
              <a:t>c</a:t>
            </a:r>
            <a:r>
              <a:rPr lang="pt-BR" sz="1100" kern="1200" dirty="0">
                <a:solidFill>
                  <a:schemeClr val="tx1"/>
                </a:solidFill>
                <a:effectLst/>
                <a:latin typeface="+mn-lt"/>
                <a:ea typeface="+mn-ea"/>
                <a:cs typeface="+mn-cs"/>
              </a:rPr>
              <a:t>oncede acesso a outros serviços da Amazon Web Services (AWS) e é associada a uma instância do Amazon Elastic Compute Cloud (Amazon EC2)</a:t>
            </a:r>
          </a:p>
          <a:p>
            <a:pPr marL="171450" indent="-171450" rtl="0">
              <a:buFont typeface="Arial" panose="020B0604020202020204" pitchFamily="34" charset="0"/>
              <a:buChar char="•"/>
            </a:pPr>
            <a:r>
              <a:rPr lang="pt-BR" dirty="0"/>
              <a:t>Uma </a:t>
            </a:r>
            <a:r>
              <a:rPr lang="pt-BR" b="0" i="0" dirty="0"/>
              <a:t>atividade</a:t>
            </a:r>
            <a:r>
              <a:rPr lang="pt-BR" dirty="0"/>
              <a:t> que desafia você a analisar documentos de políticas do AWS Identity and Access Management (IAM) para determinar quais ações elas permitem ou negam</a:t>
            </a:r>
          </a:p>
          <a:p>
            <a:pPr marL="171450" indent="-171450" rtl="0">
              <a:buFont typeface="Arial" panose="020B0604020202020204" pitchFamily="34" charset="0"/>
              <a:buChar char="•"/>
            </a:pPr>
            <a:r>
              <a:rPr lang="pt-BR" sz="1100" kern="1200" dirty="0">
                <a:solidFill>
                  <a:schemeClr val="tx1"/>
                </a:solidFill>
                <a:effectLst/>
                <a:latin typeface="+mn-lt"/>
                <a:ea typeface="+mn-ea"/>
                <a:cs typeface="+mn-cs"/>
              </a:rPr>
              <a:t>Um </a:t>
            </a:r>
            <a:r>
              <a:rPr lang="pt-BR" sz="1100" b="0" i="0" kern="1200" dirty="0">
                <a:solidFill>
                  <a:schemeClr val="tx1"/>
                </a:solidFill>
                <a:effectLst/>
                <a:latin typeface="+mn-lt"/>
                <a:ea typeface="+mn-ea"/>
                <a:cs typeface="+mn-cs"/>
              </a:rPr>
              <a:t>laboratório de desafio</a:t>
            </a:r>
            <a:r>
              <a:rPr lang="pt-BR" sz="1100" b="1" i="0" kern="1200" dirty="0">
                <a:solidFill>
                  <a:schemeClr val="tx1"/>
                </a:solidFill>
                <a:effectLst/>
                <a:latin typeface="+mn-lt"/>
                <a:ea typeface="+mn-ea"/>
                <a:cs typeface="+mn-cs"/>
              </a:rPr>
              <a:t> </a:t>
            </a:r>
            <a:r>
              <a:rPr lang="pt-BR" sz="1100" kern="1200" dirty="0">
                <a:solidFill>
                  <a:schemeClr val="tx1"/>
                </a:solidFill>
                <a:effectLst/>
                <a:latin typeface="+mn-lt"/>
                <a:ea typeface="+mn-ea"/>
                <a:cs typeface="+mn-cs"/>
              </a:rPr>
              <a:t>em que você usa o IAM para configurar usuários, grupos e políticas de acesso apropriadas para o caso de uso da cafeteria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Por fim, você deverá realizar um teste de conhecimento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mn-lt"/>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rtl="0">
              <a:buFont typeface="Arial" panose="020B0604020202020204" pitchFamily="34" charset="0"/>
              <a:buChar char="•"/>
            </a:pPr>
            <a:r>
              <a:rPr lang="pt-BR"/>
              <a:t>Evite usar o usuário raiz da conta para tarefas comuns. Em vez disso, crie e use credenciais de usuário do IAM. </a:t>
            </a:r>
          </a:p>
          <a:p>
            <a:pPr marL="171450" indent="-171450" rtl="0">
              <a:buFont typeface="Arial" panose="020B0604020202020204" pitchFamily="34" charset="0"/>
              <a:buChar char="•"/>
            </a:pPr>
            <a:r>
              <a:rPr lang="pt-BR"/>
              <a:t>As permissões para acessar recursos da conta da AWS são definidas em um ou mais documentos de política do IAM.</a:t>
            </a:r>
          </a:p>
          <a:p>
            <a:pPr marL="628650" lvl="1" indent="-171450" rtl="0">
              <a:buFont typeface="Arial" panose="020B0604020202020204" pitchFamily="34" charset="0"/>
              <a:buChar char="•"/>
            </a:pPr>
            <a:r>
              <a:rPr lang="pt-BR"/>
              <a:t>Associe políticas do IAM a usuários, grupos ou funções do IAM.</a:t>
            </a:r>
          </a:p>
          <a:p>
            <a:pPr marL="171450" indent="-171450" rtl="0">
              <a:buFont typeface="Arial" panose="020B0604020202020204" pitchFamily="34" charset="0"/>
              <a:buChar char="•"/>
            </a:pPr>
            <a:r>
              <a:rPr lang="pt-BR"/>
              <a:t>Quando o IAM determina permissões, uma negação explícita sempre modificará qualquer instrução de permissão.</a:t>
            </a:r>
          </a:p>
          <a:p>
            <a:pPr marL="171450" indent="-171450" rtl="0">
              <a:buFont typeface="Arial" panose="020B0604020202020204" pitchFamily="34" charset="0"/>
              <a:buChar char="•"/>
            </a:pPr>
            <a:r>
              <a:rPr lang="pt-BR"/>
              <a:t>Uma das melhores práticas de concessão de acesso é seguir o princípio do privilégio mínimo.</a:t>
            </a:r>
          </a:p>
        </p:txBody>
      </p:sp>
    </p:spTree>
    <p:extLst>
      <p:ext uri="{BB962C8B-B14F-4D97-AF65-F5344CB8AC3E}">
        <p14:creationId xmlns:p14="http://schemas.microsoft.com/office/powerpoint/2010/main" val="307757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3: Organizar usuários.</a:t>
            </a:r>
          </a:p>
        </p:txBody>
      </p:sp>
    </p:spTree>
    <p:extLst>
      <p:ext uri="{BB962C8B-B14F-4D97-AF65-F5344CB8AC3E}">
        <p14:creationId xmlns:p14="http://schemas.microsoft.com/office/powerpoint/2010/main" val="3615084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ea typeface="+mn-ea"/>
                <a:cs typeface="+mn-cs"/>
              </a:rPr>
              <a:t>Um grupo do IAM é um conjunto de usuários do IAM. Os grupos facilitam o gerenciamento de permissões para um conjunto de usuários, em vez de gerenciar permissões para cada usuário individual.</a:t>
            </a:r>
          </a:p>
          <a:p>
            <a:pPr rtl="0"/>
            <a:endParaRPr lang="en-US" b="0" i="0" kern="1200" dirty="0">
              <a:solidFill>
                <a:schemeClr val="tx1"/>
              </a:solidFill>
              <a:effectLst/>
              <a:ea typeface="+mn-ea"/>
              <a:cs typeface="+mn-cs"/>
            </a:endParaRPr>
          </a:p>
          <a:p>
            <a:pPr rtl="0"/>
            <a:r>
              <a:rPr lang="pt-BR" b="0" i="0" kern="1200">
                <a:solidFill>
                  <a:schemeClr val="tx1"/>
                </a:solidFill>
                <a:effectLst/>
                <a:ea typeface="+mn-ea"/>
                <a:cs typeface="+mn-cs"/>
              </a:rPr>
              <a:t>Gerencie a associação ao grupo como uma lista simples:</a:t>
            </a:r>
          </a:p>
          <a:p>
            <a:pPr marL="171450" indent="-171450" rtl="0">
              <a:buFont typeface="Arial" panose="020B0604020202020204" pitchFamily="34" charset="0"/>
              <a:buChar char="•"/>
            </a:pPr>
            <a:r>
              <a:rPr lang="pt-BR" b="0" i="0" kern="1200">
                <a:solidFill>
                  <a:schemeClr val="tx1"/>
                </a:solidFill>
                <a:effectLst/>
                <a:ea typeface="+mn-ea"/>
                <a:cs typeface="+mn-cs"/>
              </a:rPr>
              <a:t>Adicione ou remova os usuários de um grupo.</a:t>
            </a:r>
          </a:p>
          <a:p>
            <a:pPr marL="171450" indent="-171450" rtl="0">
              <a:buFont typeface="Arial" panose="020B0604020202020204" pitchFamily="34" charset="0"/>
              <a:buChar char="•"/>
            </a:pPr>
            <a:r>
              <a:rPr lang="pt-BR" b="0" i="0" kern="1200">
                <a:solidFill>
                  <a:schemeClr val="tx1"/>
                </a:solidFill>
                <a:effectLst/>
                <a:ea typeface="+mn-ea"/>
                <a:cs typeface="+mn-cs"/>
              </a:rPr>
              <a:t>Um usuário pode pertencer a vários grupos.</a:t>
            </a:r>
          </a:p>
          <a:p>
            <a:pPr marL="171450" indent="-171450" rtl="0">
              <a:buFont typeface="Arial" panose="020B0604020202020204" pitchFamily="34" charset="0"/>
              <a:buChar char="•"/>
            </a:pPr>
            <a:r>
              <a:rPr lang="pt-BR" b="0" i="0" kern="1200">
                <a:solidFill>
                  <a:schemeClr val="tx1"/>
                </a:solidFill>
                <a:effectLst/>
                <a:ea typeface="+mn-ea"/>
                <a:cs typeface="+mn-cs"/>
              </a:rPr>
              <a:t>Os grupos não podem pertencer a outros grupos.</a:t>
            </a:r>
          </a:p>
          <a:p>
            <a:pPr marL="171450" indent="-171450" rtl="0">
              <a:buFont typeface="Arial" panose="020B0604020202020204" pitchFamily="34" charset="0"/>
              <a:buChar char="•"/>
            </a:pPr>
            <a:r>
              <a:rPr lang="pt-BR" b="0" i="0" kern="1200">
                <a:solidFill>
                  <a:schemeClr val="tx1"/>
                </a:solidFill>
                <a:effectLst/>
                <a:ea typeface="+mn-ea"/>
                <a:cs typeface="+mn-cs"/>
              </a:rPr>
              <a:t>Os grupos podem receber permissões usando políticas de controle de acesso. </a:t>
            </a:r>
          </a:p>
          <a:p>
            <a:pPr marL="171450" indent="-171450" rtl="0">
              <a:buFont typeface="Arial" panose="020B0604020202020204" pitchFamily="34" charset="0"/>
              <a:buChar char="•"/>
            </a:pPr>
            <a:r>
              <a:rPr lang="pt-BR" b="0" i="0" kern="1200">
                <a:solidFill>
                  <a:schemeClr val="tx1"/>
                </a:solidFill>
                <a:effectLst/>
                <a:ea typeface="+mn-ea"/>
                <a:cs typeface="+mn-cs"/>
              </a:rPr>
              <a:t>Os grupos não têm credenciais de segurança e não podem acessar serviços Web diretamente. Eles existem apenas para facilitar o gerenciamento de permissões do usuário. </a:t>
            </a:r>
          </a:p>
          <a:p>
            <a:pPr rtl="0"/>
            <a:endParaRPr lang="en-US" dirty="0"/>
          </a:p>
        </p:txBody>
      </p:sp>
    </p:spTree>
    <p:extLst>
      <p:ext uri="{BB962C8B-B14F-4D97-AF65-F5344CB8AC3E}">
        <p14:creationId xmlns:p14="http://schemas.microsoft.com/office/powerpoint/2010/main" val="3527558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Normalmente, é melhor criar grupos que refletem funções de trabalho. Por exemplo, você pode criar um grupo para administradores, outro para desenvolvedores e outro para a equipe que executa funções de teste.</a:t>
            </a:r>
          </a:p>
          <a:p>
            <a:pPr rtl="0"/>
            <a:endParaRPr lang="en-US" dirty="0"/>
          </a:p>
          <a:p>
            <a:pPr rtl="0"/>
            <a:r>
              <a:rPr lang="pt-BR" dirty="0"/>
              <a:t>Em seguida, associe um ou mais arquivos de política e adicione usuários a cada grupo. Os usuários têm os direitos de acesso atribuídos ao grupo ou grupos a que estão associados.</a:t>
            </a:r>
          </a:p>
          <a:p>
            <a:pPr rtl="0"/>
            <a:endParaRPr lang="en-US" dirty="0"/>
          </a:p>
          <a:p>
            <a:pPr rtl="0"/>
            <a:r>
              <a:rPr lang="pt-BR" dirty="0"/>
              <a:t>Se um novo desenvolvedor for contratado, você poderá adicioná-lo ao grupo de desenvolvedores existente. Ele terão o mesmo acesso que os outros desenvolvedores já têm.</a:t>
            </a:r>
          </a:p>
          <a:p>
            <a:pPr rtl="0"/>
            <a:endParaRPr lang="en-US" dirty="0"/>
          </a:p>
          <a:p>
            <a:pPr rtl="0"/>
            <a:r>
              <a:rPr lang="pt-BR" dirty="0"/>
              <a:t>Se uma pessoa, como Ana (mostrada no exemplo) assumir uma nova função na organização, você pode removê-la do grupo </a:t>
            </a:r>
            <a:r>
              <a:rPr lang="pt-BR" i="1" dirty="0"/>
              <a:t>Test (Teste)</a:t>
            </a:r>
            <a:r>
              <a:rPr lang="pt-BR" dirty="0"/>
              <a:t> e adicioná-la ao grupo </a:t>
            </a:r>
            <a:r>
              <a:rPr lang="pt-BR" i="1" dirty="0"/>
              <a:t>Developers (Desenvolvedores)</a:t>
            </a:r>
            <a:r>
              <a:rPr lang="pt-BR" dirty="0"/>
              <a:t>. Ou, se Ana executar ambas as funções, você pode deixá-la no grupo </a:t>
            </a:r>
            <a:r>
              <a:rPr lang="pt-BR" i="1" dirty="0"/>
              <a:t>Test (Teste)</a:t>
            </a:r>
            <a:r>
              <a:rPr lang="pt-BR" dirty="0"/>
              <a:t> e adicioná-la ao grupo </a:t>
            </a:r>
            <a:r>
              <a:rPr lang="pt-BR" i="1" dirty="0"/>
              <a:t>Developers (Desenvolvedores)</a:t>
            </a:r>
            <a:r>
              <a:rPr lang="pt-BR" dirty="0"/>
              <a:t>.</a:t>
            </a:r>
          </a:p>
          <a:p>
            <a:pPr rtl="0"/>
            <a:endParaRPr lang="en-US" dirty="0"/>
          </a:p>
          <a:p>
            <a:pPr rtl="0"/>
            <a:r>
              <a:rPr lang="pt-BR" dirty="0"/>
              <a:t>Se você descobrir que os desenvolvedores precisam acessar algum recurso adicional na conta, pode atualizar ou adicionar uma política ao grupo </a:t>
            </a:r>
            <a:r>
              <a:rPr lang="pt-BR" i="1" dirty="0"/>
              <a:t>Developers (Desenvolvedores)</a:t>
            </a:r>
            <a:r>
              <a:rPr lang="pt-BR" dirty="0"/>
              <a:t>. Todos os membros do grupo receberão esse nível adicional de acesso. Com os grupos, fica mais fácil manter os direitos de acesso consistentes entre as equipes.</a:t>
            </a:r>
          </a:p>
        </p:txBody>
      </p:sp>
    </p:spTree>
    <p:extLst>
      <p:ext uri="{BB962C8B-B14F-4D97-AF65-F5344CB8AC3E}">
        <p14:creationId xmlns:p14="http://schemas.microsoft.com/office/powerpoint/2010/main" val="372359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Este exemplo demonstra como as permissões do IAM podem ser configuradas em um </a:t>
            </a:r>
            <a:r>
              <a:rPr lang="pt-BR" dirty="0" err="1"/>
              <a:t>bucket</a:t>
            </a:r>
            <a:r>
              <a:rPr lang="pt-BR" dirty="0"/>
              <a:t> do S3.</a:t>
            </a:r>
          </a:p>
          <a:p>
            <a:pPr rtl="0"/>
            <a:endParaRPr lang="en-US" dirty="0"/>
          </a:p>
          <a:p>
            <a:pPr rtl="0"/>
            <a:r>
              <a:rPr lang="pt-BR" dirty="0"/>
              <a:t>O </a:t>
            </a:r>
            <a:r>
              <a:rPr lang="pt-BR" i="1" dirty="0" err="1"/>
              <a:t>awsexamplebucket</a:t>
            </a:r>
            <a:r>
              <a:rPr lang="pt-BR" i="1" dirty="0"/>
              <a:t> </a:t>
            </a:r>
            <a:r>
              <a:rPr lang="pt-BR" dirty="0"/>
              <a:t>tem dois diretórios principais. O diretório </a:t>
            </a:r>
            <a:r>
              <a:rPr lang="pt-BR" i="1" dirty="0">
                <a:latin typeface="Courier New" panose="02070309020205020404" pitchFamily="49" charset="0"/>
              </a:rPr>
              <a:t>home</a:t>
            </a:r>
            <a:r>
              <a:rPr lang="pt-BR" dirty="0"/>
              <a:t> tem subdiretórios para cada usuário, onde eles podem armazenar trabalhos individuais. O diretório </a:t>
            </a:r>
            <a:r>
              <a:rPr lang="pt-BR" i="1" dirty="0" err="1">
                <a:latin typeface="Courier New" panose="02070309020205020404" pitchFamily="49" charset="0"/>
              </a:rPr>
              <a:t>share</a:t>
            </a:r>
            <a:r>
              <a:rPr lang="pt-BR" dirty="0"/>
              <a:t> tem subdiretórios onde diferentes equipes podem armazenar conteúdo.</a:t>
            </a:r>
          </a:p>
          <a:p>
            <a:pPr rtl="0"/>
            <a:endParaRPr lang="en-US" dirty="0"/>
          </a:p>
          <a:p>
            <a:pPr rtl="0"/>
            <a:r>
              <a:rPr lang="pt-BR" dirty="0"/>
              <a:t>Se um novo membro da equipe, </a:t>
            </a:r>
            <a:r>
              <a:rPr lang="pt-BR" b="0" i="1" dirty="0" err="1"/>
              <a:t>zhang</a:t>
            </a:r>
            <a:r>
              <a:rPr lang="pt-BR" dirty="0"/>
              <a:t>, se juntar à organização como um desenvolvedor, você pode realizar três ações para conceder a ele o acesso adequado.</a:t>
            </a:r>
          </a:p>
          <a:p>
            <a:pPr rtl="0"/>
            <a:endParaRPr lang="en-US" dirty="0"/>
          </a:p>
          <a:p>
            <a:pPr rtl="0"/>
            <a:r>
              <a:rPr lang="pt-BR" dirty="0"/>
              <a:t>Primeiro, adicione </a:t>
            </a:r>
            <a:r>
              <a:rPr lang="pt-BR" i="1" dirty="0" err="1"/>
              <a:t>zhang</a:t>
            </a:r>
            <a:r>
              <a:rPr lang="pt-BR" dirty="0"/>
              <a:t> ao grupo do IAM para desenvolvedores. Observe que esse grupo tem uma política do IAM associada que concede acesso a </a:t>
            </a:r>
            <a:r>
              <a:rPr lang="pt-BR" i="1" dirty="0">
                <a:latin typeface="Courier New" panose="02070309020205020404" pitchFamily="49" charset="0"/>
              </a:rPr>
              <a:t>/</a:t>
            </a:r>
            <a:r>
              <a:rPr lang="pt-BR" i="1" dirty="0" err="1">
                <a:latin typeface="Courier New" panose="02070309020205020404" pitchFamily="49" charset="0"/>
              </a:rPr>
              <a:t>awsexamplebucket</a:t>
            </a:r>
            <a:r>
              <a:rPr lang="pt-BR" i="1" dirty="0">
                <a:latin typeface="Courier New" panose="02070309020205020404" pitchFamily="49" charset="0"/>
              </a:rPr>
              <a:t>/</a:t>
            </a:r>
            <a:r>
              <a:rPr lang="pt-BR" i="1" dirty="0" err="1">
                <a:latin typeface="Courier New" panose="02070309020205020404" pitchFamily="49" charset="0"/>
              </a:rPr>
              <a:t>share</a:t>
            </a:r>
            <a:r>
              <a:rPr lang="pt-BR" i="1" dirty="0">
                <a:latin typeface="Courier New" panose="02070309020205020404" pitchFamily="49" charset="0"/>
              </a:rPr>
              <a:t>/</a:t>
            </a:r>
            <a:r>
              <a:rPr lang="pt-BR" i="1" dirty="0" err="1">
                <a:latin typeface="Courier New" panose="02070309020205020404" pitchFamily="49" charset="0"/>
              </a:rPr>
              <a:t>developers</a:t>
            </a:r>
            <a:r>
              <a:rPr lang="pt-BR" dirty="0"/>
              <a:t>.  </a:t>
            </a:r>
          </a:p>
          <a:p>
            <a:pPr rtl="0"/>
            <a:endParaRPr lang="en-US" dirty="0"/>
          </a:p>
          <a:p>
            <a:pPr rtl="0"/>
            <a:r>
              <a:rPr lang="pt-BR" dirty="0"/>
              <a:t>Em seguida, crie o diretório </a:t>
            </a:r>
            <a:r>
              <a:rPr lang="pt-BR" i="1" dirty="0">
                <a:latin typeface="Courier New" panose="02070309020205020404" pitchFamily="49" charset="0"/>
              </a:rPr>
              <a:t>/</a:t>
            </a:r>
            <a:r>
              <a:rPr lang="pt-BR" i="1" dirty="0" err="1">
                <a:latin typeface="Courier New" panose="02070309020205020404" pitchFamily="49" charset="0"/>
              </a:rPr>
              <a:t>awsexamplebucket</a:t>
            </a:r>
            <a:r>
              <a:rPr lang="pt-BR" i="1" dirty="0">
                <a:latin typeface="Courier New" panose="02070309020205020404" pitchFamily="49" charset="0"/>
              </a:rPr>
              <a:t>/home/</a:t>
            </a:r>
            <a:r>
              <a:rPr lang="pt-BR" i="1" dirty="0" err="1">
                <a:latin typeface="Courier New" panose="02070309020205020404" pitchFamily="49" charset="0"/>
              </a:rPr>
              <a:t>zhang</a:t>
            </a:r>
            <a:r>
              <a:rPr lang="pt-BR" dirty="0"/>
              <a:t> no </a:t>
            </a:r>
            <a:r>
              <a:rPr lang="pt-BR" dirty="0" err="1"/>
              <a:t>Amazon</a:t>
            </a:r>
            <a:r>
              <a:rPr lang="pt-BR" dirty="0"/>
              <a:t> S3.</a:t>
            </a:r>
          </a:p>
          <a:p>
            <a:pPr rtl="0"/>
            <a:endParaRPr lang="en-US" dirty="0"/>
          </a:p>
          <a:p>
            <a:pPr rtl="0"/>
            <a:r>
              <a:rPr lang="pt-BR" dirty="0"/>
              <a:t>Finalmente, associe uma política do IAM que conceda acesso ao diretório </a:t>
            </a:r>
            <a:r>
              <a:rPr lang="pt-BR" i="1" dirty="0">
                <a:latin typeface="Courier New" panose="02070309020205020404" pitchFamily="49" charset="0"/>
              </a:rPr>
              <a:t>/</a:t>
            </a:r>
            <a:r>
              <a:rPr lang="pt-BR" i="1" dirty="0" err="1">
                <a:latin typeface="Courier New" panose="02070309020205020404" pitchFamily="49" charset="0"/>
              </a:rPr>
              <a:t>awsexamplebucket</a:t>
            </a:r>
            <a:r>
              <a:rPr lang="pt-BR" i="1" dirty="0">
                <a:latin typeface="Courier New" panose="02070309020205020404" pitchFamily="49" charset="0"/>
              </a:rPr>
              <a:t>/home/</a:t>
            </a:r>
            <a:r>
              <a:rPr lang="pt-BR" i="1" dirty="0" err="1">
                <a:latin typeface="Courier New" panose="02070309020205020404" pitchFamily="49" charset="0"/>
              </a:rPr>
              <a:t>zhang</a:t>
            </a:r>
            <a:r>
              <a:rPr lang="pt-BR" i="1" dirty="0"/>
              <a:t> </a:t>
            </a:r>
            <a:r>
              <a:rPr lang="pt-BR" dirty="0"/>
              <a:t>diretamente ao usuário </a:t>
            </a:r>
            <a:r>
              <a:rPr lang="pt-BR" i="1" dirty="0" err="1"/>
              <a:t>zhang</a:t>
            </a:r>
            <a:r>
              <a:rPr lang="pt-BR" dirty="0"/>
              <a:t> do IAM. O acesso de Zhang incluirá os direitos concedidos ao grupo e também os direitos que foram diretamente associados à entidade principal do usuário do IAM.</a:t>
            </a:r>
          </a:p>
        </p:txBody>
      </p:sp>
    </p:spTree>
    <p:extLst>
      <p:ext uri="{BB962C8B-B14F-4D97-AF65-F5344CB8AC3E}">
        <p14:creationId xmlns:p14="http://schemas.microsoft.com/office/powerpoint/2010/main" val="3135715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4: Federar usuários.</a:t>
            </a:r>
          </a:p>
        </p:txBody>
      </p:sp>
    </p:spTree>
    <p:extLst>
      <p:ext uri="{BB962C8B-B14F-4D97-AF65-F5344CB8AC3E}">
        <p14:creationId xmlns:p14="http://schemas.microsoft.com/office/powerpoint/2010/main" val="2173790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61537"/>
          </a:xfrm>
        </p:spPr>
        <p:txBody>
          <a:bodyPr rtlCol="0"/>
          <a:lstStyle/>
          <a:p>
            <a:pPr rtl="0"/>
            <a:r>
              <a:rPr lang="pt-BR" dirty="0">
                <a:latin typeface="Calibri" panose="020F0502020204030204" pitchFamily="34" charset="0"/>
              </a:rPr>
              <a:t>Uma </a:t>
            </a:r>
            <a:r>
              <a:rPr lang="pt-BR" i="1" dirty="0">
                <a:latin typeface="Calibri" panose="020F0502020204030204" pitchFamily="34" charset="0"/>
              </a:rPr>
              <a:t>função</a:t>
            </a:r>
            <a:r>
              <a:rPr lang="pt-BR" dirty="0">
                <a:latin typeface="Calibri" panose="020F0502020204030204" pitchFamily="34" charset="0"/>
              </a:rPr>
              <a:t> do IAM permite definir um conjunto de permissões para acessar os recursos de que um usuário ou serviço precisa. As permissões não são anexadas a um usuário ou grupo do IAM. As permissões são associadas a uma função e a função é </a:t>
            </a:r>
            <a:r>
              <a:rPr lang="pt-BR" i="1" dirty="0">
                <a:latin typeface="Calibri" panose="020F0502020204030204" pitchFamily="34" charset="0"/>
              </a:rPr>
              <a:t>assumida</a:t>
            </a:r>
            <a:r>
              <a:rPr lang="pt-BR" dirty="0">
                <a:latin typeface="Calibri" panose="020F0502020204030204" pitchFamily="34" charset="0"/>
              </a:rPr>
              <a:t> pelo usuário ou serviço. </a:t>
            </a:r>
          </a:p>
          <a:p>
            <a:pPr rtl="0"/>
            <a:endParaRPr lang="en-US" dirty="0">
              <a:latin typeface="Calibri" panose="020F0502020204030204" pitchFamily="34" charset="0"/>
            </a:endParaRPr>
          </a:p>
          <a:p>
            <a:pPr rtl="0"/>
            <a:r>
              <a:rPr lang="pt-BR" dirty="0">
                <a:latin typeface="Calibri" panose="020F0502020204030204" pitchFamily="34" charset="0"/>
              </a:rPr>
              <a:t>Quando um usuário assume uma função, as permissões existentes são temporariamente esquecidas. A AWS retorna credenciais de segurança temporárias que o usuário ou aplicação usa para fazer solicitações programáticas à AWS.</a:t>
            </a:r>
          </a:p>
          <a:p>
            <a:pPr rtl="0"/>
            <a:endParaRPr lang="en-US" dirty="0">
              <a:latin typeface="Calibri" panose="020F0502020204030204" pitchFamily="34" charset="0"/>
            </a:endParaRPr>
          </a:p>
          <a:p>
            <a:pPr rtl="0"/>
            <a:r>
              <a:rPr lang="pt-BR" dirty="0">
                <a:latin typeface="Calibri" panose="020F0502020204030204" pitchFamily="34" charset="0"/>
              </a:rPr>
              <a:t>Ao usar funções do IAM, você não precisa compartilhar credenciais de segurança de longo prazo para cada entidade que exige acesso a um recurso, como a criação de um usuário do IAM.</a:t>
            </a:r>
          </a:p>
          <a:p>
            <a:pPr rtl="0"/>
            <a:endParaRPr lang="en-US" dirty="0">
              <a:latin typeface="Calibri" panose="020F0502020204030204" pitchFamily="34" charset="0"/>
            </a:endParaRPr>
          </a:p>
          <a:p>
            <a:pPr rtl="0"/>
            <a:r>
              <a:rPr lang="pt-BR" dirty="0">
                <a:latin typeface="Calibri" panose="020F0502020204030204" pitchFamily="34" charset="0"/>
              </a:rPr>
              <a:t>Para um serviço como o Amazon EC2, aplicações ou serviços da AWS podem assumir programaticamente uma função no tempo de execução.</a:t>
            </a:r>
            <a:endParaRPr lang="en-US" b="0" i="0" kern="1200" dirty="0">
              <a:solidFill>
                <a:schemeClr val="tx1"/>
              </a:solidFill>
              <a:effectLst/>
              <a:latin typeface="Calibri" panose="020F0502020204030204" pitchFamily="34" charset="0"/>
              <a:ea typeface="+mn-ea"/>
              <a:cs typeface="+mn-cs"/>
            </a:endParaRPr>
          </a:p>
          <a:p>
            <a:pPr rtl="0"/>
            <a:endParaRPr lang="en-US" dirty="0">
              <a:latin typeface="Calibri" panose="020F0502020204030204" pitchFamily="34" charset="0"/>
            </a:endParaRPr>
          </a:p>
          <a:p>
            <a:pPr rtl="0"/>
            <a:r>
              <a:rPr lang="pt-BR" dirty="0">
                <a:latin typeface="Calibri" panose="020F0502020204030204" pitchFamily="34" charset="0"/>
              </a:rPr>
              <a:t>A entidade principal que assume a função também pode ser um usuário, grupo ou função do IAM de outra conta da AWS, incluindo contas que não pertencem a você. </a:t>
            </a:r>
          </a:p>
          <a:p>
            <a:pPr rtl="0"/>
            <a:endParaRPr lang="en-US" kern="1200" dirty="0">
              <a:solidFill>
                <a:schemeClr val="tx1"/>
              </a:solidFill>
              <a:effectLst/>
              <a:latin typeface="Calibri" panose="020F0502020204030204" pitchFamily="34" charset="0"/>
              <a:ea typeface="+mn-ea"/>
              <a:cs typeface="+mn-cs"/>
            </a:endParaRPr>
          </a:p>
          <a:p>
            <a:pPr rtl="0"/>
            <a:r>
              <a:rPr lang="pt-BR" kern="1200" dirty="0">
                <a:solidFill>
                  <a:schemeClr val="tx1"/>
                </a:solidFill>
                <a:effectLst/>
                <a:latin typeface="Calibri" panose="020F0502020204030204" pitchFamily="34" charset="0"/>
                <a:ea typeface="+mn-ea"/>
                <a:cs typeface="+mn-cs"/>
              </a:rPr>
              <a:t>Ao criar uma função para </a:t>
            </a:r>
            <a:r>
              <a:rPr lang="pt-BR" i="1" kern="1200" dirty="0">
                <a:solidFill>
                  <a:schemeClr val="tx1"/>
                </a:solidFill>
                <a:effectLst/>
                <a:latin typeface="Calibri" panose="020F0502020204030204" pitchFamily="34" charset="0"/>
                <a:ea typeface="+mn-ea"/>
                <a:cs typeface="+mn-cs"/>
              </a:rPr>
              <a:t>acesso externo à conta</a:t>
            </a:r>
            <a:r>
              <a:rPr lang="pt-BR" kern="1200" dirty="0">
                <a:solidFill>
                  <a:schemeClr val="tx1"/>
                </a:solidFill>
                <a:effectLst/>
                <a:latin typeface="Calibri" panose="020F0502020204030204" pitchFamily="34" charset="0"/>
                <a:ea typeface="+mn-ea"/>
                <a:cs typeface="+mn-cs"/>
              </a:rPr>
              <a:t>, você não precisa gerenciar nomes de usuário e senhas de terceiros. A função pode ser modificada ou excluída caso você não queira mais que alguém ou algum sistema tenha acesso. Isso significa que você não precisa criar e gerenciar contas para pessoas fora da organização.</a:t>
            </a:r>
          </a:p>
        </p:txBody>
      </p:sp>
    </p:spTree>
    <p:extLst>
      <p:ext uri="{BB962C8B-B14F-4D97-AF65-F5344CB8AC3E}">
        <p14:creationId xmlns:p14="http://schemas.microsoft.com/office/powerpoint/2010/main" val="3859247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Agora, o instrutor pode optar por demonstrar como anexar uma função do IAM a uma instância do EC2. Essa função permite que uma aplicação acesse recursos da AWS.</a:t>
            </a:r>
          </a:p>
        </p:txBody>
      </p:sp>
    </p:spTree>
    <p:extLst>
      <p:ext uri="{BB962C8B-B14F-4D97-AF65-F5344CB8AC3E}">
        <p14:creationId xmlns:p14="http://schemas.microsoft.com/office/powerpoint/2010/main" val="3101434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b="0" i="0" kern="1200" dirty="0">
                <a:solidFill>
                  <a:schemeClr val="tx1"/>
                </a:solidFill>
                <a:effectLst/>
                <a:latin typeface="+mn-lt"/>
                <a:ea typeface="+mn-ea"/>
                <a:cs typeface="+mn-cs"/>
              </a:rPr>
              <a:t>Este diagrama ilustra a demonstração conduzida pelo instrutor. </a:t>
            </a:r>
          </a:p>
          <a:p>
            <a:pPr rtl="0"/>
            <a:endParaRPr lang="en-US" dirty="0"/>
          </a:p>
          <a:p>
            <a:pPr marL="171450" indent="-171450" rtl="0">
              <a:buFont typeface="Arial" panose="020B0604020202020204" pitchFamily="34" charset="0"/>
              <a:buChar char="•"/>
            </a:pPr>
            <a:r>
              <a:rPr lang="pt-BR" dirty="0"/>
              <a:t>Um</a:t>
            </a:r>
            <a:r>
              <a:rPr lang="pt-BR" sz="1100" b="0" i="0" kern="1200" dirty="0">
                <a:solidFill>
                  <a:schemeClr val="tx1"/>
                </a:solidFill>
                <a:effectLst/>
                <a:latin typeface="+mn-lt"/>
                <a:ea typeface="+mn-ea"/>
                <a:cs typeface="+mn-cs"/>
              </a:rPr>
              <a:t>a aplicação é executada em uma instância do EC2 e precisa de acesso ao bucket do S3. </a:t>
            </a:r>
          </a:p>
          <a:p>
            <a:pPr marL="171450" indent="-171450" rtl="0">
              <a:buFont typeface="Arial" panose="020B0604020202020204" pitchFamily="34" charset="0"/>
              <a:buChar char="•"/>
            </a:pPr>
            <a:r>
              <a:rPr lang="pt-BR" sz="1100" b="0" i="0" kern="1200" dirty="0">
                <a:solidFill>
                  <a:schemeClr val="tx1"/>
                </a:solidFill>
                <a:effectLst/>
                <a:latin typeface="+mn-lt"/>
                <a:ea typeface="+mn-ea"/>
                <a:cs typeface="+mn-cs"/>
              </a:rPr>
              <a:t>Um administrador cria uma </a:t>
            </a:r>
            <a:r>
              <a:rPr lang="pt-BR" sz="1100" b="0" i="1" kern="1200" dirty="0">
                <a:solidFill>
                  <a:schemeClr val="tx1"/>
                </a:solidFill>
                <a:effectLst/>
                <a:latin typeface="+mn-lt"/>
                <a:ea typeface="+mn-ea"/>
                <a:cs typeface="+mn-cs"/>
              </a:rPr>
              <a:t>função do IAM</a:t>
            </a:r>
            <a:r>
              <a:rPr lang="pt-BR" sz="1100" b="0" i="0" kern="1200" dirty="0">
                <a:solidFill>
                  <a:schemeClr val="tx1"/>
                </a:solidFill>
                <a:effectLst/>
                <a:latin typeface="+mn-lt"/>
                <a:ea typeface="+mn-ea"/>
                <a:cs typeface="+mn-cs"/>
              </a:rPr>
              <a:t>.</a:t>
            </a:r>
          </a:p>
          <a:p>
            <a:pPr marL="171450" indent="-171450" rtl="0">
              <a:buFont typeface="Arial" panose="020B0604020202020204" pitchFamily="34" charset="0"/>
              <a:buChar char="•"/>
            </a:pPr>
            <a:r>
              <a:rPr lang="pt-BR" sz="1100" b="0" i="0" kern="1200" dirty="0">
                <a:solidFill>
                  <a:schemeClr val="tx1"/>
                </a:solidFill>
                <a:effectLst/>
                <a:latin typeface="+mn-lt"/>
                <a:ea typeface="+mn-ea"/>
                <a:cs typeface="+mn-cs"/>
              </a:rPr>
              <a:t>Em seguida, ele cria uma </a:t>
            </a:r>
            <a:r>
              <a:rPr lang="pt-BR" sz="1100" b="0" i="1" kern="1200" dirty="0">
                <a:solidFill>
                  <a:schemeClr val="tx1"/>
                </a:solidFill>
                <a:effectLst/>
                <a:latin typeface="+mn-lt"/>
                <a:ea typeface="+mn-ea"/>
                <a:cs typeface="+mn-cs"/>
              </a:rPr>
              <a:t>política do IAM </a:t>
            </a:r>
            <a:r>
              <a:rPr lang="pt-BR" sz="1100" b="0" i="0" kern="1200" dirty="0">
                <a:solidFill>
                  <a:schemeClr val="tx1"/>
                </a:solidFill>
                <a:effectLst/>
                <a:latin typeface="+mn-lt"/>
                <a:ea typeface="+mn-ea"/>
                <a:cs typeface="+mn-cs"/>
              </a:rPr>
              <a:t>que </a:t>
            </a:r>
            <a:r>
              <a:rPr lang="pt-BR" dirty="0"/>
              <a:t>concede acesso somente leitura ao bucket do S3 especificado. Ela também inclui uma política de confiança que permite que a instância do EC2 assuma a função e recupere as credenciais temporárias. </a:t>
            </a:r>
          </a:p>
          <a:p>
            <a:pPr marL="171450" indent="-171450" rtl="0">
              <a:buFont typeface="Arial" panose="020B0604020202020204" pitchFamily="34" charset="0"/>
              <a:buChar char="•"/>
            </a:pPr>
            <a:r>
              <a:rPr lang="pt-BR" sz="1100" b="0" i="0" kern="1200" dirty="0">
                <a:solidFill>
                  <a:schemeClr val="tx1"/>
                </a:solidFill>
                <a:effectLst/>
                <a:latin typeface="+mn-lt"/>
                <a:ea typeface="+mn-ea"/>
                <a:cs typeface="+mn-cs"/>
              </a:rPr>
              <a:t>Em seguida, ele</a:t>
            </a:r>
            <a:r>
              <a:rPr lang="pt-BR" dirty="0"/>
              <a:t> </a:t>
            </a:r>
            <a:r>
              <a:rPr lang="pt-BR" sz="1100" b="0" i="0" kern="1200" dirty="0">
                <a:solidFill>
                  <a:schemeClr val="tx1"/>
                </a:solidFill>
                <a:effectLst/>
                <a:latin typeface="+mn-lt"/>
                <a:ea typeface="+mn-ea"/>
                <a:cs typeface="+mn-cs"/>
              </a:rPr>
              <a:t>associa a política do IAM </a:t>
            </a:r>
            <a:r>
              <a:rPr lang="pt-BR" dirty="0"/>
              <a:t>à função.</a:t>
            </a:r>
            <a:endParaRPr lang="en-US" sz="1100" b="0" i="0" kern="1200" dirty="0">
              <a:solidFill>
                <a:schemeClr val="tx1"/>
              </a:solidFill>
              <a:effectLst/>
              <a:latin typeface="+mn-lt"/>
              <a:ea typeface="+mn-ea"/>
              <a:cs typeface="+mn-cs"/>
            </a:endParaRPr>
          </a:p>
          <a:p>
            <a:pPr rtl="0"/>
            <a:endParaRPr lang="en-US" dirty="0"/>
          </a:p>
          <a:p>
            <a:pPr rtl="0"/>
            <a:r>
              <a:rPr lang="pt-BR" sz="1100" b="0" i="0" kern="1200" dirty="0">
                <a:solidFill>
                  <a:schemeClr val="tx1"/>
                </a:solidFill>
                <a:effectLst/>
                <a:latin typeface="+mn-lt"/>
                <a:ea typeface="+mn-ea"/>
                <a:cs typeface="+mn-cs"/>
              </a:rPr>
              <a:t>Quando a aplicação é executada na instância, ela pode usar as credenciais temporárias da função para acessar o bucket. </a:t>
            </a:r>
          </a:p>
          <a:p>
            <a:pPr rtl="0"/>
            <a:endParaRPr lang="en-US" dirty="0"/>
          </a:p>
          <a:p>
            <a:pPr rtl="0"/>
            <a:r>
              <a:rPr lang="pt-BR" sz="1100" b="0" i="0" kern="1200" dirty="0">
                <a:solidFill>
                  <a:schemeClr val="tx1"/>
                </a:solidFill>
                <a:effectLst/>
                <a:latin typeface="+mn-lt"/>
                <a:ea typeface="+mn-ea"/>
                <a:cs typeface="+mn-cs"/>
              </a:rPr>
              <a:t>Com essa arquitetura, o administrador não precisa conceder a permissão para acessar o bucket </a:t>
            </a:r>
            <a:r>
              <a:rPr lang="pt-BR" dirty="0"/>
              <a:t>diretamente </a:t>
            </a:r>
            <a:r>
              <a:rPr lang="pt-BR" sz="1100" b="0" i="0" kern="1200" dirty="0">
                <a:solidFill>
                  <a:schemeClr val="tx1"/>
                </a:solidFill>
                <a:effectLst/>
                <a:latin typeface="+mn-lt"/>
                <a:ea typeface="+mn-ea"/>
                <a:cs typeface="+mn-cs"/>
              </a:rPr>
              <a:t>ao desenvolvedor da aplicação, e o desenvolvedor nunca precisa compartilhar nem gerenciar credenciais. </a:t>
            </a:r>
          </a:p>
        </p:txBody>
      </p:sp>
    </p:spTree>
    <p:extLst>
      <p:ext uri="{BB962C8B-B14F-4D97-AF65-F5344CB8AC3E}">
        <p14:creationId xmlns:p14="http://schemas.microsoft.com/office/powerpoint/2010/main" val="1508898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i="0"/>
              <a:t>O</a:t>
            </a:r>
            <a:r>
              <a:rPr lang="pt-BR" i="1"/>
              <a:t> AWS Security Token Service </a:t>
            </a:r>
            <a:r>
              <a:rPr lang="pt-BR" i="0"/>
              <a:t>também é conhecido como </a:t>
            </a:r>
            <a:r>
              <a:rPr lang="pt-BR" i="1"/>
              <a:t>AWS STS. </a:t>
            </a:r>
            <a:r>
              <a:rPr lang="pt-BR" i="0"/>
              <a:t>E</a:t>
            </a:r>
            <a:r>
              <a:rPr lang="pt-BR"/>
              <a:t>le é um serviço Web que permite que um usuário do IAM, usuário federado ou aplicação assuma a função do IAM que quiserem. </a:t>
            </a:r>
          </a:p>
          <a:p>
            <a:pPr rtl="0"/>
            <a:endParaRPr lang="en-US" dirty="0"/>
          </a:p>
          <a:p>
            <a:pPr rtl="0"/>
            <a:r>
              <a:rPr lang="pt-BR"/>
              <a:t>Quando </a:t>
            </a:r>
            <a:r>
              <a:rPr lang="pt-BR">
                <a:latin typeface="Calibri" panose="020F0502020204030204" pitchFamily="34" charset="0"/>
              </a:rPr>
              <a:t>a operação AssumeRole da API do AWS STS é invocada com êxito, o serviço Web retorna as credenciais temporárias de privilégio limitado solicitadas pelo usuário do IAM ou pelo usuário autenticado por meio da federação. </a:t>
            </a:r>
            <a:r>
              <a:rPr lang="pt-BR" kern="1200">
                <a:solidFill>
                  <a:schemeClr val="tx1"/>
                </a:solidFill>
                <a:effectLst/>
                <a:latin typeface="Calibri" panose="020F0502020204030204" pitchFamily="34" charset="0"/>
                <a:ea typeface="+mn-ea"/>
                <a:cs typeface="+mn-cs"/>
              </a:rPr>
              <a:t>Normalmente, a operação AssumeRole é usada para ter acesso entre contas ou para federação.</a:t>
            </a:r>
            <a:endParaRPr lang="en-US" dirty="0">
              <a:latin typeface="Calibri" panose="020F0502020204030204" pitchFamily="34" charset="0"/>
            </a:endParaRPr>
          </a:p>
          <a:p>
            <a:pPr rtl="0"/>
            <a:endParaRPr lang="en-US" kern="1200" dirty="0">
              <a:solidFill>
                <a:schemeClr val="tx1"/>
              </a:solidFill>
              <a:effectLst/>
              <a:latin typeface="Calibri" panose="020F0502020204030204" pitchFamily="34" charset="0"/>
              <a:ea typeface="+mn-ea"/>
              <a:cs typeface="+mn-cs"/>
            </a:endParaRPr>
          </a:p>
          <a:p>
            <a:pPr rtl="0"/>
            <a:r>
              <a:rPr lang="pt-BR">
                <a:latin typeface="Calibri" panose="020F0502020204030204" pitchFamily="34" charset="0"/>
              </a:rPr>
              <a:t>A política de exemplo permite que um usuário do IAM assuma qualquer função definida na conta da AWS número 123456789012, contanto que o nome da função comece com </a:t>
            </a:r>
            <a:r>
              <a:rPr lang="pt-BR" i="1">
                <a:latin typeface="Calibri" panose="020F0502020204030204" pitchFamily="34" charset="0"/>
              </a:rPr>
              <a:t>Test</a:t>
            </a:r>
            <a:r>
              <a:rPr lang="pt-BR">
                <a:latin typeface="Calibri" panose="020F0502020204030204" pitchFamily="34" charset="0"/>
              </a:rPr>
              <a:t>. </a:t>
            </a:r>
            <a:endParaRPr lang="en-US"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07781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Ao final deste módulo, você deverá ser capaz de:</a:t>
            </a:r>
          </a:p>
          <a:p>
            <a:pPr rtl="0"/>
            <a:endParaRPr lang="en-US" sz="1100" dirty="0"/>
          </a:p>
          <a:p>
            <a:pPr marL="171450" indent="-171450" rtl="0">
              <a:buFont typeface="Arial" panose="020B0604020202020204" pitchFamily="34" charset="0"/>
              <a:buChar char="•"/>
            </a:pPr>
            <a:r>
              <a:rPr lang="pt-BR" sz="1100"/>
              <a:t>Explicar a finalidade de usuários, grupos e funções do AWS Identity and Access Management (IAM).</a:t>
            </a:r>
          </a:p>
          <a:p>
            <a:pPr marL="171450" indent="-171450" rtl="0">
              <a:buFont typeface="Arial" panose="020B0604020202020204" pitchFamily="34" charset="0"/>
              <a:buChar char="•"/>
            </a:pPr>
            <a:r>
              <a:rPr lang="pt-BR" sz="1100"/>
              <a:t>Descrever como permitir a federação de usuários em uma arquitetura para aumentar a segurança</a:t>
            </a:r>
          </a:p>
          <a:p>
            <a:pPr marL="171450" indent="-171450" rtl="0">
              <a:buFont typeface="Arial" panose="020B0604020202020204" pitchFamily="34" charset="0"/>
              <a:buChar char="•"/>
            </a:pPr>
            <a:r>
              <a:rPr lang="pt-BR" sz="1100"/>
              <a:t>Reconhecer como as políticas de controle de serviço (SCPs) do AWS Organizations aumentam a segurança em uma arquitetura</a:t>
            </a:r>
          </a:p>
          <a:p>
            <a:pPr marL="171450" indent="-171450" rtl="0">
              <a:buFont typeface="Arial" panose="020B0604020202020204" pitchFamily="34" charset="0"/>
              <a:buChar char="•"/>
            </a:pPr>
            <a:r>
              <a:rPr lang="pt-BR" sz="1100"/>
              <a:t>Descrever como gerenciar várias contas da AWS</a:t>
            </a:r>
          </a:p>
          <a:p>
            <a:pPr marL="171450" indent="-171450" rtl="0">
              <a:buFont typeface="Arial" panose="020B0604020202020204" pitchFamily="34" charset="0"/>
              <a:buChar char="•"/>
            </a:pPr>
            <a:r>
              <a:rPr lang="pt-BR" sz="1100"/>
              <a:t>Configurar usuários do IAM</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você considerará duas abordagens diferentes para o controle de acesso: controle de acesso baseado em função (RBAC) e controle de acesso baseado em atributo (ABAC). Primeiro, você aprenderá sobre RBAC.</a:t>
            </a:r>
          </a:p>
          <a:p>
            <a:pPr rtl="0"/>
            <a:endParaRPr lang="en-US" dirty="0"/>
          </a:p>
          <a:p>
            <a:pPr rtl="0"/>
            <a:r>
              <a:rPr lang="pt-BR"/>
              <a:t>O RBAC tem sido usado historicamente on-premises e na nuvem. Com este modelo, você concede aos usuários acesso explícito a um conjunto de permissões. Digamos que você tem administradores de banco de dados, administradores de rede e desenvolvedores. Se você tiver um ou mais administradores de rede que também são desenvolvedores, você não criaria uma nova política para conceder essas permissões. Em vez disso, você adicionaria esses usuários a ambas as funções. </a:t>
            </a:r>
          </a:p>
          <a:p>
            <a:pPr rtl="0"/>
            <a:endParaRPr lang="en-US" dirty="0"/>
          </a:p>
          <a:p>
            <a:pPr rtl="0"/>
            <a:r>
              <a:rPr lang="pt-BR"/>
              <a:t>Essa abordagem é familiar e tem muitas vantagens. No entanto, a pessoa que mantiver as permissões neste modelo pode precisar atualizar constantemente os arquivos de permissões para adicionar acesso a determinadas funções sempre que um novo recurso for criado. Por exemplo, será necessário atualizar uma política com um ARN sempre que alguém criar um novo recurso e quiser que os usuários tenham acesso a ele.</a:t>
            </a:r>
          </a:p>
        </p:txBody>
      </p:sp>
    </p:spTree>
    <p:extLst>
      <p:ext uri="{BB962C8B-B14F-4D97-AF65-F5344CB8AC3E}">
        <p14:creationId xmlns:p14="http://schemas.microsoft.com/office/powerpoint/2010/main" val="3136907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0391"/>
          </a:xfrm>
        </p:spPr>
        <p:txBody>
          <a:bodyPr rtlCol="0"/>
          <a:lstStyle/>
          <a:p>
            <a:pPr rtl="0"/>
            <a:r>
              <a:rPr lang="pt-BR" sz="1100" b="0" i="0" u="none" strike="noStrike" kern="1200" dirty="0">
                <a:solidFill>
                  <a:schemeClr val="tx1"/>
                </a:solidFill>
                <a:effectLst/>
                <a:latin typeface="+mn-lt"/>
                <a:ea typeface="+mn-ea"/>
                <a:cs typeface="+mn-cs"/>
              </a:rPr>
              <a:t>Antes de considerar a segunda abordagem de controles de permissões, você deve entender o recurso de marcação com tags na AWS</a:t>
            </a:r>
            <a:r>
              <a:rPr lang="pt-BR" dirty="0"/>
              <a:t>.</a:t>
            </a:r>
          </a:p>
          <a:p>
            <a:pPr rtl="0"/>
            <a:endParaRPr lang="en-US" sz="1100" b="0" i="0" u="none" strike="noStrike" kern="1200" dirty="0">
              <a:solidFill>
                <a:schemeClr val="tx1"/>
              </a:solidFill>
              <a:effectLst/>
              <a:latin typeface="+mn-lt"/>
              <a:ea typeface="+mn-ea"/>
              <a:cs typeface="+mn-cs"/>
            </a:endParaRPr>
          </a:p>
          <a:p>
            <a:pPr rtl="0"/>
            <a:r>
              <a:rPr lang="pt-BR" dirty="0"/>
              <a:t>A AWS permite que os clientes atribuam metadados a recursos e identidades da AWS na forma de </a:t>
            </a:r>
            <a:r>
              <a:rPr lang="pt-BR" i="1" dirty="0"/>
              <a:t>tags</a:t>
            </a:r>
            <a:r>
              <a:rPr lang="pt-BR" dirty="0"/>
              <a:t>. Uma tag é uma marcação simples que consiste em uma chave definida pelo cliente e um valor opcional. As tags podem facilitar o gerenciamento, a pesquisa e a filtragem de recursos. </a:t>
            </a:r>
          </a:p>
          <a:p>
            <a:pPr rtl="0"/>
            <a:endParaRPr lang="en-US" sz="1100" b="0" i="0" u="none" strike="noStrike" kern="1200" dirty="0">
              <a:solidFill>
                <a:schemeClr val="tx1"/>
              </a:solidFill>
              <a:effectLst/>
              <a:latin typeface="+mn-lt"/>
              <a:ea typeface="+mn-ea"/>
              <a:cs typeface="+mn-cs"/>
            </a:endParaRPr>
          </a:p>
          <a:p>
            <a:pPr rtl="0"/>
            <a:r>
              <a:rPr lang="pt-BR" dirty="0"/>
              <a:t>Tags têm muitos usos práticos. Por exemplo, você pode criar </a:t>
            </a:r>
            <a:r>
              <a:rPr lang="pt-BR" i="1" dirty="0"/>
              <a:t>tags técnicas</a:t>
            </a:r>
            <a:r>
              <a:rPr lang="pt-BR" dirty="0"/>
              <a:t> para identificar se um recurso é um servidor Web, parte de um projeto ou ambiente específico (teste, desenvolvimento ou produção), entre outros. Você também pode criar </a:t>
            </a:r>
            <a:r>
              <a:rPr lang="pt-BR" i="1" dirty="0"/>
              <a:t>tags corporativas</a:t>
            </a:r>
            <a:r>
              <a:rPr lang="pt-BR" dirty="0"/>
              <a:t> para identificar o departamento ou o centro de custo em que esse recurso deve ser faturado ou o projeto do qual ele faz parte. Por fim, você também pode definir </a:t>
            </a:r>
            <a:r>
              <a:rPr lang="pt-BR" i="1" dirty="0"/>
              <a:t>tags de segurança</a:t>
            </a:r>
            <a:r>
              <a:rPr lang="pt-BR" dirty="0"/>
              <a:t>, como um identificador para o nível específico de confidencialidade de dados permitido para um recurso.</a:t>
            </a:r>
            <a:endParaRPr lang="en-US" sz="1100" b="0" i="0" u="none" strike="noStrike" kern="1200" dirty="0">
              <a:solidFill>
                <a:schemeClr val="tx1"/>
              </a:solidFill>
              <a:effectLst/>
              <a:latin typeface="+mn-lt"/>
              <a:ea typeface="+mn-ea"/>
              <a:cs typeface="+mn-cs"/>
            </a:endParaRPr>
          </a:p>
          <a:p>
            <a:pPr rtl="0"/>
            <a:endParaRPr lang="en-US" dirty="0"/>
          </a:p>
          <a:p>
            <a:pPr rtl="0"/>
            <a:r>
              <a:rPr lang="pt-BR" dirty="0"/>
              <a:t>Você pode criar até </a:t>
            </a:r>
            <a:r>
              <a:rPr lang="pt-BR" sz="1100" b="0" i="0" u="none" strike="noStrike" kern="1200" dirty="0">
                <a:solidFill>
                  <a:schemeClr val="tx1"/>
                </a:solidFill>
                <a:effectLst/>
                <a:latin typeface="+mn-lt"/>
                <a:ea typeface="+mn-ea"/>
                <a:cs typeface="+mn-cs"/>
              </a:rPr>
              <a:t>tags por recurso.</a:t>
            </a:r>
            <a:r>
              <a:rPr lang="pt-BR" dirty="0"/>
              <a:t> </a:t>
            </a:r>
            <a:r>
              <a:rPr lang="pt-BR" sz="1100" b="0" i="0" u="none" strike="noStrike" kern="1200" dirty="0">
                <a:solidFill>
                  <a:schemeClr val="tx1"/>
                </a:solidFill>
                <a:effectLst/>
                <a:latin typeface="+mn-lt"/>
                <a:ea typeface="+mn-ea"/>
                <a:cs typeface="+mn-cs"/>
              </a:rPr>
              <a:t>Em todos os recursos, cada chave de tag precisa ser exclusiva e pode ter apenas um valor. </a:t>
            </a:r>
            <a:r>
              <a:rPr lang="pt-BR" sz="1100" b="0" i="0" kern="1200" dirty="0">
                <a:solidFill>
                  <a:schemeClr val="tx1"/>
                </a:solidFill>
                <a:effectLst/>
                <a:latin typeface="+mn-lt"/>
                <a:ea typeface="+mn-ea"/>
                <a:cs typeface="+mn-cs"/>
              </a:rPr>
              <a:t>Chaves e valores de tags diferenciam maiúsculas de minúsculas.</a:t>
            </a:r>
          </a:p>
          <a:p>
            <a:pPr rtl="0"/>
            <a:endParaRPr lang="en-US" dirty="0"/>
          </a:p>
          <a:p>
            <a:pPr rtl="0"/>
            <a:r>
              <a:rPr lang="pt-BR" dirty="0"/>
              <a:t>Você também pode adicionar tags a usuários e funções do IAM. As tags são uma parte importante do segundo método de controle de acesso que você aprenderá a seguir.</a:t>
            </a:r>
          </a:p>
        </p:txBody>
      </p:sp>
    </p:spTree>
    <p:extLst>
      <p:ext uri="{BB962C8B-B14F-4D97-AF65-F5344CB8AC3E}">
        <p14:creationId xmlns:p14="http://schemas.microsoft.com/office/powerpoint/2010/main" val="2501853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61537"/>
          </a:xfrm>
        </p:spPr>
        <p:txBody>
          <a:bodyPr rtlCol="0"/>
          <a:lstStyle/>
          <a:p>
            <a:pPr rtl="0"/>
            <a:r>
              <a:rPr lang="pt-BR" dirty="0"/>
              <a:t>Agora que sabe sobre o recurso de marcação com tags, você aprenderá sobre a segunda abordagem de controle de acesso: controle de acesso baseado em atributo (ABAC).</a:t>
            </a:r>
          </a:p>
          <a:p>
            <a:pPr rtl="0"/>
            <a:endParaRPr lang="en-US" dirty="0"/>
          </a:p>
          <a:p>
            <a:pPr rtl="0"/>
            <a:r>
              <a:rPr lang="pt-BR" dirty="0"/>
              <a:t>O ABAC permite usar </a:t>
            </a:r>
            <a:r>
              <a:rPr lang="pt-BR" i="0" dirty="0"/>
              <a:t>atributos</a:t>
            </a:r>
            <a:r>
              <a:rPr lang="pt-BR" dirty="0"/>
              <a:t> para criar regras gerais de permissões que são dimensionadas com sua organização.</a:t>
            </a:r>
          </a:p>
          <a:p>
            <a:pPr rtl="0"/>
            <a:endParaRPr lang="en-US" dirty="0"/>
          </a:p>
          <a:p>
            <a:pPr rtl="0"/>
            <a:r>
              <a:rPr lang="pt-BR" dirty="0"/>
              <a:t>Neste modelo, </a:t>
            </a:r>
            <a:r>
              <a:rPr lang="pt-BR" i="1" dirty="0"/>
              <a:t>usuários do IAM </a:t>
            </a:r>
            <a:r>
              <a:rPr lang="pt-BR" dirty="0"/>
              <a:t>têm atributos que você criou e aplicou, como uma ou mais tags.</a:t>
            </a:r>
          </a:p>
          <a:p>
            <a:pPr rtl="0"/>
            <a:endParaRPr lang="en-US" i="1" dirty="0"/>
          </a:p>
          <a:p>
            <a:pPr rtl="0"/>
            <a:r>
              <a:rPr lang="pt-BR" i="1" dirty="0"/>
              <a:t>Recursos</a:t>
            </a:r>
            <a:r>
              <a:rPr lang="pt-BR" dirty="0"/>
              <a:t> também têm atributos, como tags correspondentes, que você também aplicou aos recursos. </a:t>
            </a:r>
          </a:p>
          <a:p>
            <a:pPr rtl="0"/>
            <a:endParaRPr lang="en-US" dirty="0"/>
          </a:p>
          <a:p>
            <a:pPr rtl="0"/>
            <a:r>
              <a:rPr lang="pt-BR" dirty="0"/>
              <a:t>Escrever permissões é relativamente simples com a abordagem de RBAC. A política verifica se um atributo aplicado ao usuário do IAM também é aplicado ao recurso que você quer acessar. Ao criar novos usuários do IAM e novos recursos de conta, você aplica as tags corretas aos usuários e recursos.</a:t>
            </a:r>
          </a:p>
          <a:p>
            <a:pPr rtl="0"/>
            <a:endParaRPr lang="en-US" dirty="0"/>
          </a:p>
          <a:p>
            <a:pPr rtl="0"/>
            <a:r>
              <a:rPr lang="pt-BR" dirty="0"/>
              <a:t>Com a abordagem de ABAC, você pode conceder aos desenvolvedores acesso aos recursos do projeto, mas não é necessário especificar esses recursos no arquivo de política. </a:t>
            </a:r>
          </a:p>
          <a:p>
            <a:pPr rtl="0"/>
            <a:endParaRPr lang="en-US" dirty="0"/>
          </a:p>
          <a:p>
            <a:pPr rtl="0"/>
            <a:r>
              <a:rPr lang="pt-BR" dirty="0"/>
              <a:t>Você pode imaginar como o ABAC pode ser uma abordagem escalável para o gerenciamento de acesso. Você não precisa modificar as configurações de permissões. As permissões são aplicadas automaticamente quando os recursos ou usuários são criados com as tags corretas.</a:t>
            </a:r>
          </a:p>
        </p:txBody>
      </p:sp>
    </p:spTree>
    <p:extLst>
      <p:ext uri="{BB962C8B-B14F-4D97-AF65-F5344CB8AC3E}">
        <p14:creationId xmlns:p14="http://schemas.microsoft.com/office/powerpoint/2010/main" val="2190859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36823"/>
          </a:xfrm>
        </p:spPr>
        <p:txBody>
          <a:bodyPr rtlCol="0"/>
          <a:lstStyle/>
          <a:p>
            <a:pPr rtl="0"/>
            <a:r>
              <a:rPr lang="pt-BR" dirty="0"/>
              <a:t>Para aplicar o ABAC à sua organização, a primeira etapa é criar identidades, como usuários ou funções do IAM. Essas identidades precisam ter os atributos que serão usados para fins de controle de acesso. Por exemplo, você pode aplicar as tags </a:t>
            </a:r>
            <a:r>
              <a:rPr lang="pt-BR" i="1" dirty="0"/>
              <a:t>Team = Developers (Equipe = Desenvolvedores)</a:t>
            </a:r>
            <a:r>
              <a:rPr lang="pt-BR" dirty="0"/>
              <a:t> e </a:t>
            </a:r>
            <a:r>
              <a:rPr lang="pt-BR" i="1" dirty="0"/>
              <a:t>Project = Unicorn (Projeto = Unicórnio) </a:t>
            </a:r>
            <a:r>
              <a:rPr lang="pt-BR" dirty="0"/>
              <a:t>ao usuário </a:t>
            </a:r>
            <a:r>
              <a:rPr lang="pt-BR" i="1" dirty="0"/>
              <a:t>Maria</a:t>
            </a:r>
            <a:r>
              <a:rPr lang="pt-BR" dirty="0"/>
              <a:t>. </a:t>
            </a:r>
          </a:p>
          <a:p>
            <a:pPr rtl="0"/>
            <a:endParaRPr lang="en-US" dirty="0"/>
          </a:p>
          <a:p>
            <a:pPr rtl="0"/>
            <a:r>
              <a:rPr lang="pt-BR" dirty="0"/>
              <a:t>Em seguida, exija que atributos sejam aplicados a novos recursos. Você deve criar políticas que imponham a regra. Por exemplo, você pode exigir que um atributo </a:t>
            </a:r>
            <a:r>
              <a:rPr lang="pt-BR" i="1" dirty="0"/>
              <a:t>Project (Projeto)</a:t>
            </a:r>
            <a:r>
              <a:rPr lang="pt-BR" dirty="0"/>
              <a:t> e um atributo </a:t>
            </a:r>
            <a:r>
              <a:rPr lang="pt-BR" i="1" dirty="0"/>
              <a:t>Team (Equipe)</a:t>
            </a:r>
            <a:r>
              <a:rPr lang="pt-BR" dirty="0"/>
              <a:t> sejam aplicados a qualquer recurso no momento da criação. </a:t>
            </a:r>
          </a:p>
          <a:p>
            <a:pPr rtl="0"/>
            <a:endParaRPr lang="en-US" dirty="0"/>
          </a:p>
          <a:p>
            <a:pPr rtl="0"/>
            <a:r>
              <a:rPr lang="pt-BR" dirty="0"/>
              <a:t>Em terceiro lugar, configure as permissões de acesso com base nos atributos. Por exemplo, digamos que um usuário do IAM tem as tags </a:t>
            </a:r>
            <a:r>
              <a:rPr lang="pt-BR" i="1" dirty="0"/>
              <a:t>Project = Unicorn (Projeto = Unicórnio) </a:t>
            </a:r>
            <a:r>
              <a:rPr lang="pt-BR" dirty="0"/>
              <a:t>e </a:t>
            </a:r>
            <a:r>
              <a:rPr lang="pt-BR" i="1" dirty="0"/>
              <a:t>Team = Developers (Equipe = Desenvolvedores)</a:t>
            </a:r>
            <a:r>
              <a:rPr lang="pt-BR" dirty="0"/>
              <a:t>. Se esse usuário tentar acessar um recurso que tenha valores correspondentes para as mesmas duas tags, a política permitirá o acesso. Caso contrário, a política negará o acesso.</a:t>
            </a:r>
          </a:p>
          <a:p>
            <a:pPr rtl="0"/>
            <a:endParaRPr lang="en-US" dirty="0"/>
          </a:p>
          <a:p>
            <a:pPr rtl="0"/>
            <a:r>
              <a:rPr lang="pt-BR" dirty="0"/>
              <a:t>Em quarto lugar, teste sua configuração. Por exemplo, você pode tentar criar uma instância de banco de dados do Amazon Aurora sem as tags necessárias. A tentativa deve falhar. Tente criar a instância do banco de dados novamente com as tags necessárias. Desta vez, você deve ser capaz de criar o recurso com êxito. Finalmente, você pode tentar acessar a instância do banco de dados como o usuário </a:t>
            </a:r>
            <a:r>
              <a:rPr lang="pt-BR" i="1" dirty="0"/>
              <a:t>Maria</a:t>
            </a:r>
            <a:r>
              <a:rPr lang="pt-BR" dirty="0"/>
              <a:t>. Seu acesso deve ter êxito. No entanto, o acesso deve ser negado se você tentar acessar a instância do banco de dados como um usuário diferente, que não tenha as tags correspondentes. </a:t>
            </a:r>
          </a:p>
        </p:txBody>
      </p:sp>
    </p:spTree>
    <p:extLst>
      <p:ext uri="{BB962C8B-B14F-4D97-AF65-F5344CB8AC3E}">
        <p14:creationId xmlns:p14="http://schemas.microsoft.com/office/powerpoint/2010/main" val="3335810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Calibri" panose="020F0502020204030204" pitchFamily="34" charset="0"/>
              </a:rPr>
              <a:t>Agora você aprenderá sobre um novo tópico: usuários autenticados externamente.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lvl="0" rtl="0"/>
            <a:r>
              <a:rPr lang="pt-BR">
                <a:latin typeface="Calibri" panose="020F0502020204030204" pitchFamily="34" charset="0"/>
              </a:rPr>
              <a:t>O IAM é compatível com a federação de identidades para acesso delegado ao Console de Gerenciamento da AWS ou a APIs da AWS. Com a federação de identidades, as identidades externas recebem acesso seguro aos recursos da sua conta da AWS </a:t>
            </a:r>
            <a:r>
              <a:rPr lang="pt-BR" i="1">
                <a:latin typeface="Calibri" panose="020F0502020204030204" pitchFamily="34" charset="0"/>
              </a:rPr>
              <a:t>sem</a:t>
            </a:r>
            <a:r>
              <a:rPr lang="pt-BR">
                <a:latin typeface="Calibri" panose="020F0502020204030204" pitchFamily="34" charset="0"/>
              </a:rPr>
              <a:t> precisar criar usuários do IAM. </a:t>
            </a:r>
          </a:p>
          <a:p>
            <a:pPr lvl="0" rtl="0"/>
            <a:endParaRPr lang="en-US" dirty="0">
              <a:latin typeface="Calibri" panose="020F0502020204030204" pitchFamily="34" charset="0"/>
            </a:endParaRPr>
          </a:p>
          <a:p>
            <a:pPr rtl="0"/>
            <a:r>
              <a:rPr lang="pt-BR">
                <a:latin typeface="Calibri" panose="020F0502020204030204" pitchFamily="34" charset="0"/>
              </a:rPr>
              <a:t>O gráfico mostra as quatro etapas principais que ocorrem quando você usa um </a:t>
            </a:r>
            <a:r>
              <a:rPr lang="pt-BR" i="1">
                <a:latin typeface="Calibri" panose="020F0502020204030204" pitchFamily="34" charset="0"/>
              </a:rPr>
              <a:t>provedor de identidade (IdP) </a:t>
            </a:r>
            <a:r>
              <a:rPr lang="pt-BR">
                <a:latin typeface="Calibri" panose="020F0502020204030204" pitchFamily="34" charset="0"/>
              </a:rPr>
              <a:t>para criar credenciais temporárias para um usuário ou aplicação.</a:t>
            </a:r>
          </a:p>
          <a:p>
            <a:pPr lvl="0" rtl="0"/>
            <a:endParaRPr lang="en-US" dirty="0">
              <a:latin typeface="Calibri" panose="020F0502020204030204" pitchFamily="34" charset="0"/>
            </a:endParaRPr>
          </a:p>
          <a:p>
            <a:pPr lvl="0" rtl="0"/>
            <a:r>
              <a:rPr lang="pt-BR">
                <a:latin typeface="Calibri" panose="020F0502020204030204" pitchFamily="34" charset="0"/>
              </a:rPr>
              <a:t>A federação de identidades pode ser realizada de três maneiras. A primeira maneira é usando um IdP corporativo (como o Microsoft Active Directory) ou uma aplicação personalizada de agente de identidades. Cada opção usa o AWS STS. A segunda abordagem é criar uma integração que use a Security Assertion Markup Language (SAML). A terceira abordagem é usar um provedor de identidade da Web, como o Amazon Cognito. Os próximos slides discutem cada uma dessas três abordagens.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p:txBody>
      </p:sp>
    </p:spTree>
    <p:extLst>
      <p:ext uri="{BB962C8B-B14F-4D97-AF65-F5344CB8AC3E}">
        <p14:creationId xmlns:p14="http://schemas.microsoft.com/office/powerpoint/2010/main" val="3613492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Calibri" panose="020F0502020204030204" pitchFamily="34" charset="0"/>
              </a:rPr>
              <a:t>Agora você aprenderá como realizar a federação de identidades usando um agente de identidades.</a:t>
            </a:r>
          </a:p>
          <a:p>
            <a:pPr rtl="0"/>
            <a:endParaRPr lang="en-US" dirty="0">
              <a:latin typeface="Calibri" panose="020F0502020204030204" pitchFamily="34" charset="0"/>
            </a:endParaRPr>
          </a:p>
          <a:p>
            <a:pPr rtl="0"/>
            <a:r>
              <a:rPr lang="pt-BR" dirty="0">
                <a:latin typeface="Calibri" panose="020F0502020204030204" pitchFamily="34" charset="0"/>
              </a:rPr>
              <a:t>O processo inclui estas etapas:</a:t>
            </a:r>
          </a:p>
          <a:p>
            <a:pPr marL="228600" indent="-228600" rtl="0">
              <a:buFont typeface="+mj-lt"/>
              <a:buAutoNum type="arabicPeriod"/>
            </a:pPr>
            <a:r>
              <a:rPr lang="pt-BR" dirty="0">
                <a:latin typeface="Calibri" panose="020F0502020204030204" pitchFamily="34" charset="0"/>
              </a:rPr>
              <a:t>Um usuário acessa uma aplicação. O usuário insere e envia o ID de usuário e a senha</a:t>
            </a:r>
          </a:p>
          <a:p>
            <a:pPr marL="228600" indent="-228600" rtl="0">
              <a:buFont typeface="+mj-lt"/>
              <a:buAutoNum type="arabicPeriod"/>
            </a:pPr>
            <a:r>
              <a:rPr lang="pt-BR" dirty="0">
                <a:latin typeface="Calibri" panose="020F0502020204030204" pitchFamily="34" charset="0"/>
              </a:rPr>
              <a:t>O agente de identidades recebe a solicitação de autenticação. Em seguida, ele se comunica com o armazenamento de identidades corporativo, que pode ser o Microsoft Active Directory ou um servidor </a:t>
            </a:r>
            <a:r>
              <a:rPr lang="pt-BR" dirty="0"/>
              <a:t>LDAP (Lightweight Directory Access Protocol)</a:t>
            </a:r>
            <a:r>
              <a:rPr lang="pt-BR" dirty="0">
                <a:latin typeface="Calibri" panose="020F0502020204030204" pitchFamily="34" charset="0"/>
              </a:rPr>
              <a:t>.</a:t>
            </a:r>
          </a:p>
          <a:p>
            <a:pPr marL="228600" indent="-228600" rtl="0">
              <a:buFont typeface="+mj-lt"/>
              <a:buAutoNum type="arabicPeriod"/>
            </a:pPr>
            <a:r>
              <a:rPr lang="pt-BR" dirty="0">
                <a:latin typeface="Calibri" panose="020F0502020204030204" pitchFamily="34" charset="0"/>
              </a:rPr>
              <a:t>Se a solicitação de autenticação tiver êxito, o agente de identidades faz uma solicitação ao AWS STS. A solicitação é recuperar credenciais de segurança temporárias da AWS para a aplicação do usuário.</a:t>
            </a:r>
          </a:p>
          <a:p>
            <a:pPr marL="228600" indent="-228600" rtl="0">
              <a:buFont typeface="+mj-lt"/>
              <a:buAutoNum type="arabicPeriod"/>
            </a:pPr>
            <a:r>
              <a:rPr lang="pt-BR" dirty="0">
                <a:latin typeface="Calibri" panose="020F0502020204030204" pitchFamily="34" charset="0"/>
              </a:rPr>
              <a:t>A aplicação do usuário recebe as credenciais de segurança temporárias da AWS e redireciona o usuário para o Console de Gerenciamento da AWS. O usuário não precisou fazer login diretamente na AWS com um conjunto diferente de credenciais. Esse processo é um exemplo de implementação de single-sign on (SSO). A aplicação do usuário também pode usar essas mesmas credenciais de segurança temporárias da AWS para acessar os serviços da AWS, caso isso seja permitido pelo documento de políticas do IAM.</a:t>
            </a:r>
          </a:p>
        </p:txBody>
      </p:sp>
    </p:spTree>
    <p:extLst>
      <p:ext uri="{BB962C8B-B14F-4D97-AF65-F5344CB8AC3E}">
        <p14:creationId xmlns:p14="http://schemas.microsoft.com/office/powerpoint/2010/main" val="187430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dirty="0">
                <a:solidFill>
                  <a:schemeClr val="tx1"/>
                </a:solidFill>
                <a:effectLst/>
                <a:ea typeface="+mn-ea"/>
                <a:cs typeface="+mn-cs"/>
              </a:rPr>
              <a:t>Agora você aprenderá sobre a segunda opção para realizar a federação de identidades. Essa abordagem usa o padrão aberto </a:t>
            </a:r>
            <a:r>
              <a:rPr lang="pt-BR" b="0" i="1" kern="1200" dirty="0">
                <a:solidFill>
                  <a:schemeClr val="tx1"/>
                </a:solidFill>
                <a:effectLst/>
                <a:ea typeface="+mn-ea"/>
                <a:cs typeface="+mn-cs"/>
              </a:rPr>
              <a:t>SAML </a:t>
            </a:r>
            <a:r>
              <a:rPr lang="pt-BR" b="0" i="0" kern="1200" dirty="0">
                <a:solidFill>
                  <a:schemeClr val="tx1"/>
                </a:solidFill>
                <a:effectLst/>
                <a:ea typeface="+mn-ea"/>
                <a:cs typeface="+mn-cs"/>
              </a:rPr>
              <a:t>para trocar dados de autenticação e autorização entre IdPs e provedores de serviços.</a:t>
            </a:r>
          </a:p>
          <a:p>
            <a:pPr rtl="0"/>
            <a:endParaRPr lang="en-US" dirty="0"/>
          </a:p>
          <a:p>
            <a:pPr rtl="0"/>
            <a:r>
              <a:rPr lang="pt-BR" dirty="0">
                <a:latin typeface="Calibri" panose="020F0502020204030204" pitchFamily="34" charset="0"/>
              </a:rPr>
              <a:t>O processo envolve estas etapas:</a:t>
            </a:r>
          </a:p>
          <a:p>
            <a:pPr rtl="0"/>
            <a:endParaRPr lang="en-US" kern="1200" dirty="0">
              <a:solidFill>
                <a:schemeClr val="tx1"/>
              </a:solidFill>
              <a:effectLst/>
              <a:ea typeface="+mn-ea"/>
              <a:cs typeface="+mn-cs"/>
            </a:endParaRPr>
          </a:p>
          <a:p>
            <a:pPr marL="228600" indent="-228600" rtl="0">
              <a:buFont typeface="+mj-lt"/>
              <a:buAutoNum type="arabicPeriod"/>
            </a:pPr>
            <a:r>
              <a:rPr lang="pt-BR" dirty="0"/>
              <a:t>Um usuário da organização navega para um portal interno na sua rede. O portal também funciona como o IdP que processa a confiança do SAML entre a organização e a AWS.</a:t>
            </a:r>
          </a:p>
          <a:p>
            <a:pPr marL="228600" indent="-228600" rtl="0">
              <a:buFont typeface="+mj-lt"/>
              <a:buAutoNum type="arabicPeriod"/>
            </a:pPr>
            <a:r>
              <a:rPr lang="pt-BR" dirty="0"/>
              <a:t>O IdP autentica a identidade do usuário contra o armazenamento de identidades, que pode ser um servidor LDAP </a:t>
            </a:r>
            <a:r>
              <a:rPr lang="pt-BR" dirty="0">
                <a:latin typeface="Calibri" panose="020F0502020204030204" pitchFamily="34" charset="0"/>
              </a:rPr>
              <a:t>ou Microsoft Active Directory.</a:t>
            </a:r>
            <a:endParaRPr lang="en-US" dirty="0"/>
          </a:p>
          <a:p>
            <a:pPr marL="228600" indent="-228600" rtl="0">
              <a:buFont typeface="+mj-lt"/>
              <a:buAutoNum type="arabicPeriod"/>
            </a:pPr>
            <a:r>
              <a:rPr lang="pt-BR" dirty="0"/>
              <a:t>O portal recebe a resposta de autenticação como uma </a:t>
            </a:r>
            <a:r>
              <a:rPr lang="pt-BR" i="1" dirty="0"/>
              <a:t>declaração do SAML</a:t>
            </a:r>
            <a:r>
              <a:rPr lang="pt-BR" dirty="0"/>
              <a:t> a partir do IdP.</a:t>
            </a:r>
          </a:p>
          <a:p>
            <a:pPr marL="228600" indent="-228600" rtl="0">
              <a:buFont typeface="+mj-lt"/>
              <a:buAutoNum type="arabicPeriod"/>
            </a:pPr>
            <a:r>
              <a:rPr lang="pt-BR" dirty="0"/>
              <a:t>O cliente publica a declaração do SAML no novo endpoint de login da AWS. O endpoint se comunica com o AWS STS e invoca a operação AssumeRoleWithSAML para solicitar credenciais de segurança temporárias e criar um URL de login.</a:t>
            </a:r>
          </a:p>
          <a:p>
            <a:pPr marL="228600" indent="-228600" rtl="0">
              <a:buFont typeface="+mj-lt"/>
              <a:buAutoNum type="arabicPeriod"/>
            </a:pPr>
            <a:r>
              <a:rPr lang="pt-BR" dirty="0"/>
              <a:t>O cliente recebe as</a:t>
            </a:r>
            <a:r>
              <a:rPr lang="pt-BR" dirty="0">
                <a:latin typeface="Calibri" panose="020F0502020204030204" pitchFamily="34" charset="0"/>
              </a:rPr>
              <a:t> credenciais de segurança temporárias da AWS. </a:t>
            </a:r>
            <a:r>
              <a:rPr lang="pt-BR" dirty="0"/>
              <a:t>O cliente é redirecionado para o Console de Gerenciamento da AWS e é autenticado com as credenciais de segurança temporárias da AWS.</a:t>
            </a:r>
          </a:p>
          <a:p>
            <a:pPr rtl="0"/>
            <a:endParaRPr lang="en-US" kern="1200" dirty="0">
              <a:solidFill>
                <a:schemeClr val="tx1"/>
              </a:solidFill>
              <a:effectLst/>
              <a:ea typeface="+mn-ea"/>
              <a:cs typeface="+mn-cs"/>
            </a:endParaRPr>
          </a:p>
          <a:p>
            <a:pPr rtl="0"/>
            <a:endParaRPr lang="en-US" kern="1200" dirty="0">
              <a:solidFill>
                <a:schemeClr val="tx1"/>
              </a:solidFill>
              <a:effectLst/>
              <a:ea typeface="+mn-ea"/>
              <a:cs typeface="+mn-cs"/>
            </a:endParaRPr>
          </a:p>
          <a:p>
            <a:pPr rtl="0"/>
            <a:endParaRPr lang="en-US" dirty="0"/>
          </a:p>
          <a:p>
            <a:pPr rtl="0"/>
            <a:endParaRPr lang="en-US" dirty="0"/>
          </a:p>
        </p:txBody>
      </p:sp>
    </p:spTree>
    <p:extLst>
      <p:ext uri="{BB962C8B-B14F-4D97-AF65-F5344CB8AC3E}">
        <p14:creationId xmlns:p14="http://schemas.microsoft.com/office/powerpoint/2010/main" val="3222803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Calibri" panose="020F0502020204030204" pitchFamily="34" charset="0"/>
                <a:ea typeface="+mn-ea"/>
                <a:cs typeface="+mn-cs"/>
              </a:rPr>
              <a:t>A terceira e última opção de federação de identidades usa o Amazon Cognito. O </a:t>
            </a:r>
            <a:r>
              <a:rPr lang="pt-BR" i="1" kern="1200" dirty="0">
                <a:solidFill>
                  <a:schemeClr val="tx1"/>
                </a:solidFill>
                <a:effectLst/>
                <a:latin typeface="Calibri" panose="020F0502020204030204" pitchFamily="34" charset="0"/>
                <a:ea typeface="+mn-ea"/>
                <a:cs typeface="+mn-cs"/>
              </a:rPr>
              <a:t>Amazon Cognito</a:t>
            </a:r>
            <a:r>
              <a:rPr lang="pt-BR" kern="1200" dirty="0">
                <a:solidFill>
                  <a:schemeClr val="tx1"/>
                </a:solidFill>
                <a:effectLst/>
                <a:latin typeface="Calibri" panose="020F0502020204030204" pitchFamily="34" charset="0"/>
                <a:ea typeface="+mn-ea"/>
                <a:cs typeface="+mn-cs"/>
              </a:rPr>
              <a:t> é um serviço totalmente gerenciado que fornece autenticação, autorização e gerenciamento de usuários para aplicações móveis e Web. Os usuários podem fazer login diretamente com um nome de usuário e senha ou por meio de terceiros, como Facebook, Amazon ou Google.</a:t>
            </a:r>
          </a:p>
          <a:p>
            <a:pPr rtl="0"/>
            <a:endParaRPr lang="en-US" kern="1200" dirty="0">
              <a:solidFill>
                <a:schemeClr val="tx1"/>
              </a:solidFill>
              <a:effectLst/>
              <a:latin typeface="Calibri" panose="020F0502020204030204" pitchFamily="34" charset="0"/>
              <a:ea typeface="+mn-ea"/>
              <a:cs typeface="+mn-cs"/>
            </a:endParaRPr>
          </a:p>
          <a:p>
            <a:pPr rtl="0"/>
            <a:r>
              <a:rPr lang="pt-BR" kern="1200" dirty="0">
                <a:solidFill>
                  <a:schemeClr val="tx1"/>
                </a:solidFill>
                <a:effectLst/>
                <a:latin typeface="Calibri" panose="020F0502020204030204" pitchFamily="34" charset="0"/>
                <a:ea typeface="+mn-ea"/>
                <a:cs typeface="+mn-cs"/>
              </a:rPr>
              <a:t>Os dois componentes principais do Amazon Cognito são os </a:t>
            </a:r>
            <a:r>
              <a:rPr lang="pt-BR" i="1" kern="1200" dirty="0">
                <a:solidFill>
                  <a:schemeClr val="tx1"/>
                </a:solidFill>
                <a:effectLst/>
                <a:latin typeface="Calibri" panose="020F0502020204030204" pitchFamily="34" charset="0"/>
                <a:ea typeface="+mn-ea"/>
                <a:cs typeface="+mn-cs"/>
              </a:rPr>
              <a:t>grupos de usuários </a:t>
            </a:r>
            <a:r>
              <a:rPr lang="pt-BR" kern="1200" dirty="0">
                <a:solidFill>
                  <a:schemeClr val="tx1"/>
                </a:solidFill>
                <a:effectLst/>
                <a:latin typeface="Calibri" panose="020F0502020204030204" pitchFamily="34" charset="0"/>
                <a:ea typeface="+mn-ea"/>
                <a:cs typeface="+mn-cs"/>
              </a:rPr>
              <a:t>e os </a:t>
            </a:r>
            <a:r>
              <a:rPr lang="pt-BR" i="1" kern="1200" dirty="0">
                <a:solidFill>
                  <a:schemeClr val="tx1"/>
                </a:solidFill>
                <a:effectLst/>
                <a:latin typeface="Calibri" panose="020F0502020204030204" pitchFamily="34" charset="0"/>
                <a:ea typeface="+mn-ea"/>
                <a:cs typeface="+mn-cs"/>
              </a:rPr>
              <a:t>grupos de identidades</a:t>
            </a:r>
            <a:r>
              <a:rPr lang="pt-BR" kern="1200" dirty="0">
                <a:solidFill>
                  <a:schemeClr val="tx1"/>
                </a:solidFill>
                <a:effectLst/>
                <a:latin typeface="Calibri" panose="020F0502020204030204" pitchFamily="34" charset="0"/>
                <a:ea typeface="+mn-ea"/>
                <a:cs typeface="+mn-cs"/>
              </a:rPr>
              <a:t>. </a:t>
            </a:r>
            <a:endParaRPr lang="en-US" kern="1200" dirty="0">
              <a:solidFill>
                <a:schemeClr val="tx1"/>
              </a:solidFill>
              <a:effectLst/>
              <a:latin typeface="Calibri" panose="020F0502020204030204" pitchFamily="34" charset="0"/>
              <a:ea typeface="+mn-ea"/>
              <a:cs typeface="+mn-cs"/>
            </a:endParaRPr>
          </a:p>
          <a:p>
            <a:pPr rtl="0"/>
            <a:endParaRPr lang="en-US" kern="1200" dirty="0">
              <a:solidFill>
                <a:schemeClr val="tx1"/>
              </a:solidFill>
              <a:effectLst/>
              <a:latin typeface="Calibri" panose="020F0502020204030204" pitchFamily="34" charset="0"/>
              <a:ea typeface="+mn-ea"/>
              <a:cs typeface="+mn-cs"/>
            </a:endParaRPr>
          </a:p>
          <a:p>
            <a:pPr rtl="0"/>
            <a:r>
              <a:rPr lang="pt-BR" b="0" i="0" kern="1200" dirty="0">
                <a:solidFill>
                  <a:schemeClr val="tx1"/>
                </a:solidFill>
                <a:effectLst/>
                <a:latin typeface="Calibri" panose="020F0502020204030204" pitchFamily="34" charset="0"/>
                <a:ea typeface="+mn-ea"/>
                <a:cs typeface="+mn-cs"/>
              </a:rPr>
              <a:t>Um </a:t>
            </a:r>
            <a:r>
              <a:rPr lang="pt-BR" b="0" i="1" kern="1200" dirty="0">
                <a:solidFill>
                  <a:schemeClr val="tx1"/>
                </a:solidFill>
                <a:effectLst/>
                <a:latin typeface="Calibri" panose="020F0502020204030204" pitchFamily="34" charset="0"/>
                <a:ea typeface="+mn-ea"/>
                <a:cs typeface="+mn-cs"/>
              </a:rPr>
              <a:t>grupo de usuários</a:t>
            </a:r>
            <a:r>
              <a:rPr lang="pt-BR" b="0" i="0" kern="1200" dirty="0">
                <a:solidFill>
                  <a:schemeClr val="tx1"/>
                </a:solidFill>
                <a:effectLst/>
                <a:latin typeface="Calibri" panose="020F0502020204030204" pitchFamily="34" charset="0"/>
                <a:ea typeface="+mn-ea"/>
                <a:cs typeface="+mn-cs"/>
              </a:rPr>
              <a:t> é um diretório de usuários no Amazon Cognito. Com um grupo de usuários, os usuários podem fazer login na aplicação Web ou móvel pelo Amazon Cognito. Eles também podem se federar por meio de um IdP de terceiros. Todos os membros do grupo de usuários têm um perfil de diretório que pode ser acessado por um SDK.</a:t>
            </a:r>
          </a:p>
          <a:p>
            <a:pPr rtl="0"/>
            <a:endParaRPr lang="en-US" dirty="0">
              <a:latin typeface="Calibri" panose="020F0502020204030204" pitchFamily="34" charset="0"/>
            </a:endParaRPr>
          </a:p>
          <a:p>
            <a:pPr rtl="0"/>
            <a:r>
              <a:rPr lang="pt-BR" i="1" dirty="0">
                <a:latin typeface="Calibri" panose="020F0502020204030204" pitchFamily="34" charset="0"/>
              </a:rPr>
              <a:t>G</a:t>
            </a:r>
            <a:r>
              <a:rPr lang="pt-BR" b="0" i="1" kern="1200" dirty="0">
                <a:solidFill>
                  <a:schemeClr val="tx1"/>
                </a:solidFill>
                <a:effectLst/>
                <a:latin typeface="Calibri" panose="020F0502020204030204" pitchFamily="34" charset="0"/>
                <a:ea typeface="+mn-ea"/>
                <a:cs typeface="+mn-cs"/>
              </a:rPr>
              <a:t>rupos de identidades</a:t>
            </a:r>
            <a:r>
              <a:rPr lang="pt-BR" b="0" i="0" kern="1200" dirty="0">
                <a:solidFill>
                  <a:schemeClr val="tx1"/>
                </a:solidFill>
                <a:effectLst/>
                <a:latin typeface="Calibri" panose="020F0502020204030204" pitchFamily="34" charset="0"/>
                <a:ea typeface="+mn-ea"/>
                <a:cs typeface="+mn-cs"/>
              </a:rPr>
              <a:t> do Amazon Cognito permitem a criação de identidades exclusivas e a atribuição de permissões a usuários. Com um grupo de identidades, os usuários podem obter credenciais temporárias da AWS para acessar os serviços ou recursos dela. Os grupos de identidades podem se comunicar com o</a:t>
            </a:r>
            <a:r>
              <a:rPr lang="pt-BR" dirty="0">
                <a:latin typeface="Calibri" panose="020F0502020204030204" pitchFamily="34" charset="0"/>
              </a:rPr>
              <a:t> </a:t>
            </a:r>
            <a:r>
              <a:rPr lang="pt-BR" b="0" i="0" kern="1200" dirty="0">
                <a:solidFill>
                  <a:schemeClr val="tx1"/>
                </a:solidFill>
                <a:effectLst/>
                <a:latin typeface="Calibri" panose="020F0502020204030204" pitchFamily="34" charset="0"/>
                <a:ea typeface="+mn-ea"/>
                <a:cs typeface="+mn-cs"/>
              </a:rPr>
              <a:t>login social dos grupos de usuários do Amazon Cognito com os provedores do Facebook, Google, Login with Amazon e provedores de OpenID Connect (OIDC).</a:t>
            </a:r>
          </a:p>
        </p:txBody>
      </p:sp>
    </p:spTree>
    <p:extLst>
      <p:ext uri="{BB962C8B-B14F-4D97-AF65-F5344CB8AC3E}">
        <p14:creationId xmlns:p14="http://schemas.microsoft.com/office/powerpoint/2010/main" val="583047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Calibri" panose="020F0502020204030204" pitchFamily="34" charset="0"/>
                <a:ea typeface="+mn-ea"/>
                <a:cs typeface="+mn-cs"/>
              </a:rPr>
              <a:t>Nesse cenário, o objetivo é autenticar um usuário usando o Amazon Cognito e, em seguida, conceder a esse usuário acesso a outro serviço da AWS.</a:t>
            </a:r>
          </a:p>
          <a:p>
            <a:pPr rtl="0"/>
            <a:endParaRPr lang="en-US" b="0" i="0" kern="1200" dirty="0">
              <a:solidFill>
                <a:schemeClr val="tx1"/>
              </a:solidFill>
              <a:effectLst/>
              <a:latin typeface="Calibri" panose="020F0502020204030204" pitchFamily="34" charset="0"/>
              <a:ea typeface="+mn-ea"/>
              <a:cs typeface="+mn-cs"/>
            </a:endParaRPr>
          </a:p>
          <a:p>
            <a:pPr marL="171450" indent="-171450" rtl="0">
              <a:buFont typeface="Arial" panose="020B0604020202020204" pitchFamily="34" charset="0"/>
              <a:buChar char="•"/>
            </a:pPr>
            <a:r>
              <a:rPr lang="pt-BR" b="0" i="0" kern="1200">
                <a:solidFill>
                  <a:schemeClr val="tx1"/>
                </a:solidFill>
                <a:effectLst/>
                <a:latin typeface="Calibri" panose="020F0502020204030204" pitchFamily="34" charset="0"/>
                <a:ea typeface="+mn-ea"/>
                <a:cs typeface="+mn-cs"/>
              </a:rPr>
              <a:t>Na primeira etapa, o usuário do aplicativo entra pelo grupo de usuários do Amazon Cognito e, após a autenticação com êxito, recebe tokens do grupo de usuários.</a:t>
            </a:r>
          </a:p>
          <a:p>
            <a:pPr marL="171450" indent="-171450" rtl="0">
              <a:buFont typeface="Arial" panose="020B0604020202020204" pitchFamily="34" charset="0"/>
              <a:buChar char="•"/>
            </a:pPr>
            <a:r>
              <a:rPr lang="pt-BR" b="0" i="0" kern="1200">
                <a:solidFill>
                  <a:schemeClr val="tx1"/>
                </a:solidFill>
                <a:effectLst/>
                <a:latin typeface="Calibri" panose="020F0502020204030204" pitchFamily="34" charset="0"/>
                <a:ea typeface="+mn-ea"/>
                <a:cs typeface="+mn-cs"/>
              </a:rPr>
              <a:t>Em seguida, o aplicativo troca os tokens do grupo de usuários por credenciais da AWS, por meio de um grupo de identidades do Amazon Cognito.</a:t>
            </a:r>
          </a:p>
          <a:p>
            <a:pPr marL="171450" indent="-171450" rtl="0">
              <a:buFont typeface="Arial" panose="020B0604020202020204" pitchFamily="34" charset="0"/>
              <a:buChar char="•"/>
            </a:pPr>
            <a:r>
              <a:rPr lang="pt-BR" b="0" i="0" kern="1200">
                <a:solidFill>
                  <a:schemeClr val="tx1"/>
                </a:solidFill>
                <a:effectLst/>
                <a:latin typeface="Calibri" panose="020F0502020204030204" pitchFamily="34" charset="0"/>
                <a:ea typeface="+mn-ea"/>
                <a:cs typeface="+mn-cs"/>
              </a:rPr>
              <a:t>Por fim, o usuário do aplicativo usa essas credenciais da AWS para acessar outros serviços da AWS.</a:t>
            </a:r>
          </a:p>
          <a:p>
            <a:pPr rtl="0"/>
            <a:endParaRPr lang="en-US" kern="1200" dirty="0">
              <a:solidFill>
                <a:schemeClr val="tx1"/>
              </a:solidFill>
              <a:effectLst/>
              <a:latin typeface="Calibri" panose="020F0502020204030204" pitchFamily="34" charset="0"/>
              <a:ea typeface="+mn-ea"/>
              <a:cs typeface="+mn-cs"/>
            </a:endParaRPr>
          </a:p>
          <a:p>
            <a:pPr rtl="0"/>
            <a:endParaRPr lang="en-US" dirty="0"/>
          </a:p>
        </p:txBody>
      </p:sp>
    </p:spTree>
    <p:extLst>
      <p:ext uri="{BB962C8B-B14F-4D97-AF65-F5344CB8AC3E}">
        <p14:creationId xmlns:p14="http://schemas.microsoft.com/office/powerpoint/2010/main" val="4185520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mn-lt"/>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rtl="0">
              <a:buFont typeface="Arial" panose="020B0604020202020204" pitchFamily="34" charset="0"/>
              <a:buChar char="•"/>
            </a:pPr>
            <a:r>
              <a:rPr lang="pt-BR"/>
              <a:t>As funções do IAM fornecem credenciais de segurança temporárias que podem ser assumidas por uma pessoa, aplicação ou serviço.</a:t>
            </a:r>
          </a:p>
          <a:p>
            <a:pPr marL="171450" indent="-171450" rtl="0">
              <a:buFont typeface="Arial" panose="020B0604020202020204" pitchFamily="34" charset="0"/>
              <a:buChar char="•"/>
            </a:pPr>
            <a:r>
              <a:rPr lang="pt-BR"/>
              <a:t>O AWS Security Token Service (STS) permite solicitar credenciais temporárias da AWS.</a:t>
            </a:r>
          </a:p>
          <a:p>
            <a:pPr marL="171450" indent="-171450" rtl="0">
              <a:buFont typeface="Arial" panose="020B0604020202020204" pitchFamily="34" charset="0"/>
              <a:buChar char="•"/>
            </a:pPr>
            <a:r>
              <a:rPr lang="pt-BR"/>
              <a:t>Com a federação de identidades, a autenticação do usuário ocorre externamente à conta da AWS.</a:t>
            </a:r>
          </a:p>
          <a:p>
            <a:pPr marL="628650" lvl="1" indent="-171450" rtl="0">
              <a:buFont typeface="Arial" panose="020B0604020202020204" pitchFamily="34" charset="0"/>
              <a:buChar char="•"/>
            </a:pPr>
            <a:r>
              <a:rPr lang="pt-BR"/>
              <a:t>Isso é feito usando STS, SAML ou Amazon Cognito. </a:t>
            </a:r>
          </a:p>
        </p:txBody>
      </p:sp>
    </p:spTree>
    <p:extLst>
      <p:ext uri="{BB962C8B-B14F-4D97-AF65-F5344CB8AC3E}">
        <p14:creationId xmlns:p14="http://schemas.microsoft.com/office/powerpoint/2010/main" val="44818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5: Várias contas.</a:t>
            </a:r>
          </a:p>
        </p:txBody>
      </p:sp>
    </p:spTree>
    <p:extLst>
      <p:ext uri="{BB962C8B-B14F-4D97-AF65-F5344CB8AC3E}">
        <p14:creationId xmlns:p14="http://schemas.microsoft.com/office/powerpoint/2010/main" val="3601286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68807"/>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t>Quando usa a AWS para</a:t>
            </a:r>
            <a:r>
              <a:rPr lang="pt-BR" dirty="0"/>
              <a:t> oferecer suporte a diferentes equipes e departamentos de uma organização, você pode escolher entre dois padrões gerais de arquitetura para isolar e separar os recursos usados por cada equipe.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rtl="0"/>
            <a:r>
              <a:rPr lang="pt-BR" dirty="0"/>
              <a:t>O primeiro padrão é definir várias nuvens privadas virtuais (VPCs) em uma única conta da AWS. </a:t>
            </a:r>
            <a:r>
              <a:rPr lang="pt-BR" dirty="0">
                <a:latin typeface="Calibri" panose="020F0502020204030204" pitchFamily="34" charset="0"/>
              </a:rPr>
              <a:t>Se preferir um gerenciamento centralizado da segurança das informações com o mínimo de sobrecarga, pode optar por uma única conta da AWS.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segundo padrão é criar várias contas da AWS e definir uma VPC em cada conta. </a:t>
            </a:r>
            <a:r>
              <a:rPr lang="pt-BR" sz="1100" dirty="0"/>
              <a:t>Na prática, grandes e pequenas corporações tendem a criar várias contas </a:t>
            </a:r>
            <a:r>
              <a:rPr lang="pt-BR" dirty="0">
                <a:latin typeface="Calibri" panose="020F0502020204030204" pitchFamily="34" charset="0"/>
              </a:rPr>
              <a:t>para suas organizações. Por exemplo, elas podem criar contas individuais para várias unidades de negócios. Elas também poderiam criar contas separadas para seus recursos de desenvolvimento, teste e produção.</a:t>
            </a:r>
          </a:p>
          <a:p>
            <a:pPr rtl="0"/>
            <a:endParaRPr lang="en-US" dirty="0">
              <a:latin typeface="Calibri" panose="020F0502020204030204" pitchFamily="34" charset="0"/>
            </a:endParaRPr>
          </a:p>
          <a:p>
            <a:pPr rtl="0"/>
            <a:r>
              <a:rPr lang="pt-BR" dirty="0">
                <a:latin typeface="Calibri" panose="020F0502020204030204" pitchFamily="34" charset="0"/>
              </a:rPr>
              <a:t>Ao usar contas separadas da AWS (geralmente com faturamento consolidado) para recursos de desenvolvimento e produção, os clientes podem separar diferentes tipos de recursos de maneira clara. Isso também fornece alguns benefícios de segurança. </a:t>
            </a:r>
          </a:p>
          <a:p>
            <a:pPr rtl="0"/>
            <a:endParaRPr lang="en-US" dirty="0">
              <a:latin typeface="Calibri" panose="020F0502020204030204" pitchFamily="34" charset="0"/>
            </a:endParaRPr>
          </a:p>
          <a:p>
            <a:pPr rtl="0">
              <a:spcAft>
                <a:spcPts val="600"/>
              </a:spcAft>
            </a:pPr>
            <a:r>
              <a:rPr lang="pt-BR" dirty="0">
                <a:latin typeface="Calibri" panose="020F0502020204030204" pitchFamily="34" charset="0"/>
              </a:rPr>
              <a:t>Como alternativa, se a sua empresa mantém ambientes separados para produção, desenvolvimento e teste, você poderia configurar três contas da AWS, uma para cada ambiente. Além disso, se você tiver vários departamentos autônomos, também poderá criar contas separadas da AWS para cada parte autônoma da organização.</a:t>
            </a:r>
          </a:p>
          <a:p>
            <a:pPr rtl="0">
              <a:spcAft>
                <a:spcPts val="600"/>
              </a:spcAft>
            </a:pPr>
            <a:endParaRPr lang="en-US" dirty="0">
              <a:latin typeface="Calibri" panose="020F0502020204030204" pitchFamily="34" charset="0"/>
            </a:endParaRPr>
          </a:p>
          <a:p>
            <a:pPr rtl="0">
              <a:spcAft>
                <a:spcPts val="600"/>
              </a:spcAft>
            </a:pPr>
            <a:r>
              <a:rPr lang="pt-BR" dirty="0">
                <a:latin typeface="Calibri" panose="020F0502020204030204" pitchFamily="34" charset="0"/>
              </a:rPr>
              <a:t>Quando você usa várias contas, uma estratégia mais eficiente é criar uma única conta da AWS para recursos comuns do projeto. Os recursos comuns podem incluir serviços DNS (Domain Name System), Microsoft Active Directory e sistemas de gerenciamento de conteúdo (CMSs). Você também pode criar contas separadas para projetos ou departamentos autônomos. Isso permite atribuir permissões e políticas em cada conta de departamento/projeto e conceder acesso a recursos entre contas. </a:t>
            </a:r>
          </a:p>
        </p:txBody>
      </p:sp>
    </p:spTree>
    <p:extLst>
      <p:ext uri="{BB962C8B-B14F-4D97-AF65-F5344CB8AC3E}">
        <p14:creationId xmlns:p14="http://schemas.microsoft.com/office/powerpoint/2010/main" val="4189207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pt-BR">
                <a:latin typeface="Calibri" panose="020F0502020204030204" pitchFamily="34" charset="0"/>
              </a:rPr>
              <a:t>Embora a maioria das organizações opte por usar várias contas da AWS, essa escolha carrega alguns desafios.</a:t>
            </a:r>
          </a:p>
          <a:p>
            <a:pPr rtl="0">
              <a:spcAft>
                <a:spcPts val="600"/>
              </a:spcAft>
            </a:pPr>
            <a:r>
              <a:rPr lang="pt-BR">
                <a:latin typeface="Calibri" panose="020F0502020204030204" pitchFamily="34" charset="0"/>
              </a:rPr>
              <a:t>Primeiro, você precisa determinar como gerenciar a segurança em todas as suas contas de maneira eficaz. Replicar as políticas do IAM que você definiu em todas as contas para garantir a consistência pode envolver automação personalizada, esforço manual ou ambos.</a:t>
            </a:r>
          </a:p>
          <a:p>
            <a:pPr rtl="0">
              <a:spcAft>
                <a:spcPts val="600"/>
              </a:spcAft>
            </a:pPr>
            <a:r>
              <a:rPr lang="pt-BR">
                <a:latin typeface="Calibri" panose="020F0502020204030204" pitchFamily="34" charset="0"/>
              </a:rPr>
              <a:t>Além disso, você pode ser constantemente solicitado a criar mais contas. Criar essas contas manualmente leva tempo. Também pode ser difícil monitorar todas as contas e o propósito de cada uma delas.</a:t>
            </a:r>
          </a:p>
          <a:p>
            <a:pPr rtl="0">
              <a:spcAft>
                <a:spcPts val="600"/>
              </a:spcAft>
            </a:pPr>
            <a:r>
              <a:rPr lang="pt-BR">
                <a:latin typeface="Calibri" panose="020F0502020204030204" pitchFamily="34" charset="0"/>
              </a:rPr>
              <a:t>Também pode ser um desafio determinar qual centro de custo da organização deve ser cobrado por quais recursos e em quais contas. E, finalmente, você também pode querer alcançar a governança centralizada necessária para garantir a consistência.</a:t>
            </a:r>
            <a:endParaRPr lang="en-US" kern="1200" dirty="0">
              <a:solidFill>
                <a:schemeClr val="tx1"/>
              </a:solidFill>
              <a:effectLst/>
              <a:latin typeface="Calibri" panose="020F0502020204030204" pitchFamily="34" charset="0"/>
              <a:ea typeface="+mn-ea"/>
              <a:cs typeface="+mn-cs"/>
            </a:endParaRPr>
          </a:p>
          <a:p>
            <a:pPr rtl="0"/>
            <a:endParaRPr lang="en-US" dirty="0"/>
          </a:p>
        </p:txBody>
      </p:sp>
    </p:spTree>
    <p:extLst>
      <p:ext uri="{BB962C8B-B14F-4D97-AF65-F5344CB8AC3E}">
        <p14:creationId xmlns:p14="http://schemas.microsoft.com/office/powerpoint/2010/main" val="3176249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59246"/>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Calibri" panose="020F0502020204030204" pitchFamily="34" charset="0"/>
                <a:ea typeface="+mn-ea"/>
                <a:cs typeface="+mn-cs"/>
              </a:rPr>
              <a:t>A AWS oferece um serviço feito para enfrentar esses desafios de gerenciamento.</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r>
              <a:rPr lang="pt-BR" b="0" i="0" kern="1200" dirty="0">
                <a:solidFill>
                  <a:schemeClr val="tx1"/>
                </a:solidFill>
                <a:effectLst/>
                <a:latin typeface="Calibri" panose="020F0502020204030204" pitchFamily="34" charset="0"/>
                <a:ea typeface="+mn-ea"/>
                <a:cs typeface="+mn-cs"/>
              </a:rPr>
              <a:t>O </a:t>
            </a:r>
            <a:r>
              <a:rPr lang="pt-BR" b="0" i="1" kern="1200" dirty="0">
                <a:solidFill>
                  <a:schemeClr val="tx1"/>
                </a:solidFill>
                <a:effectLst/>
                <a:latin typeface="Calibri" panose="020F0502020204030204" pitchFamily="34" charset="0"/>
                <a:ea typeface="+mn-ea"/>
                <a:cs typeface="+mn-cs"/>
              </a:rPr>
              <a:t>AWS Organizations</a:t>
            </a:r>
            <a:r>
              <a:rPr lang="pt-BR" b="0" i="0" kern="1200" dirty="0">
                <a:solidFill>
                  <a:schemeClr val="tx1"/>
                </a:solidFill>
                <a:effectLst/>
                <a:latin typeface="Calibri" panose="020F0502020204030204" pitchFamily="34" charset="0"/>
                <a:ea typeface="+mn-ea"/>
                <a:cs typeface="+mn-cs"/>
              </a:rPr>
              <a:t> é um serviço gerenciado para gerenciamento de contas. Uma </a:t>
            </a:r>
            <a:r>
              <a:rPr lang="pt-BR" i="1" kern="1200" dirty="0">
                <a:solidFill>
                  <a:schemeClr val="tx1"/>
                </a:solidFill>
                <a:effectLst/>
                <a:latin typeface="Calibri" panose="020F0502020204030204" pitchFamily="34" charset="0"/>
                <a:ea typeface="+mn-ea"/>
                <a:cs typeface="+mn-cs"/>
              </a:rPr>
              <a:t>o</a:t>
            </a:r>
            <a:r>
              <a:rPr lang="pt-BR" i="1" dirty="0">
                <a:latin typeface="Calibri" panose="020F0502020204030204" pitchFamily="34" charset="0"/>
              </a:rPr>
              <a:t>rganização</a:t>
            </a:r>
            <a:r>
              <a:rPr lang="pt-BR" b="0" i="0" kern="1200" dirty="0">
                <a:solidFill>
                  <a:schemeClr val="tx1"/>
                </a:solidFill>
                <a:effectLst/>
                <a:latin typeface="Calibri" panose="020F0502020204030204" pitchFamily="34" charset="0"/>
                <a:ea typeface="+mn-ea"/>
                <a:cs typeface="+mn-cs"/>
              </a:rPr>
              <a:t> </a:t>
            </a:r>
            <a:r>
              <a:rPr lang="pt-BR" b="0" dirty="0">
                <a:latin typeface="Calibri" panose="020F0502020204030204" pitchFamily="34" charset="0"/>
              </a:rPr>
              <a:t>é uma </a:t>
            </a:r>
            <a:r>
              <a:rPr lang="pt-BR" dirty="0">
                <a:latin typeface="Calibri" panose="020F0502020204030204" pitchFamily="34" charset="0"/>
              </a:rPr>
              <a:t>entidade criada para consolidar, visualizar e gerenciar todas as suas contas da AWS. A funcionalidade de uma organização é determinada pelo conjunto de recursos habilitado.</a:t>
            </a:r>
            <a:r>
              <a:rPr lang="en-US" b="0" i="0" kern="1200" dirty="0">
                <a:solidFill>
                  <a:schemeClr val="tx1"/>
                </a:solidFill>
                <a:effectLst/>
                <a:latin typeface="Calibri" panose="020F0502020204030204" pitchFamily="34" charset="0"/>
                <a:ea typeface="+mn-ea"/>
                <a:cs typeface="+mn-cs"/>
              </a:rPr>
              <a:t/>
            </a:r>
            <a:br>
              <a:rPr lang="en-US" b="0" i="0" kern="1200" dirty="0">
                <a:solidFill>
                  <a:schemeClr val="tx1"/>
                </a:solidFill>
                <a:effectLst/>
                <a:latin typeface="Calibri" panose="020F0502020204030204" pitchFamily="34" charset="0"/>
                <a:ea typeface="+mn-ea"/>
                <a:cs typeface="+mn-cs"/>
              </a:rPr>
            </a:br>
            <a:endParaRPr lang="en-US" b="0" i="0" kern="1200" dirty="0">
              <a:solidFill>
                <a:schemeClr val="tx1"/>
              </a:solidFill>
              <a:effectLst/>
              <a:latin typeface="Calibri" panose="020F0502020204030204" pitchFamily="34" charset="0"/>
              <a:ea typeface="+mn-ea"/>
              <a:cs typeface="+mn-cs"/>
            </a:endParaRPr>
          </a:p>
          <a:p>
            <a:pPr rtl="0"/>
            <a:r>
              <a:rPr lang="pt-BR" b="0" i="0" kern="1200" dirty="0">
                <a:solidFill>
                  <a:schemeClr val="tx1"/>
                </a:solidFill>
                <a:effectLst/>
                <a:latin typeface="Calibri" panose="020F0502020204030204" pitchFamily="34" charset="0"/>
                <a:ea typeface="+mn-ea"/>
                <a:cs typeface="+mn-cs"/>
              </a:rPr>
              <a:t>O AWS Organizations ajuda a gerenciar políticas de várias contas da AWS. Você pode usar esse serviço para criar grupos de contas. Em seguida, pode associar políticas a um grupo para que as políticas corretas sejam aplicadas nas contas. </a:t>
            </a:r>
            <a:endParaRPr lang="en-US" b="1" i="0" kern="1200" dirty="0">
              <a:solidFill>
                <a:schemeClr val="tx1"/>
              </a:solidFill>
              <a:effectLst/>
              <a:latin typeface="Calibri" panose="020F0502020204030204" pitchFamily="34" charset="0"/>
              <a:ea typeface="+mn-ea"/>
              <a:cs typeface="+mn-cs"/>
            </a:endParaRPr>
          </a:p>
          <a:p>
            <a:pPr rtl="0"/>
            <a:endParaRPr lang="en-US" b="0" i="0" kern="1200" dirty="0">
              <a:solidFill>
                <a:schemeClr val="tx1"/>
              </a:solidFill>
              <a:effectLst/>
              <a:latin typeface="Calibri" panose="020F0502020204030204" pitchFamily="34" charset="0"/>
              <a:ea typeface="+mn-ea"/>
              <a:cs typeface="+mn-cs"/>
            </a:endParaRPr>
          </a:p>
          <a:p>
            <a:pPr rtl="0"/>
            <a:r>
              <a:rPr lang="pt-BR" dirty="0">
                <a:latin typeface="Calibri" panose="020F0502020204030204" pitchFamily="34" charset="0"/>
              </a:rPr>
              <a:t>V</a:t>
            </a:r>
            <a:r>
              <a:rPr lang="pt-BR" b="0" i="0" kern="1200" dirty="0">
                <a:solidFill>
                  <a:schemeClr val="tx1"/>
                </a:solidFill>
                <a:effectLst/>
                <a:latin typeface="Calibri" panose="020F0502020204030204" pitchFamily="34" charset="0"/>
                <a:ea typeface="+mn-ea"/>
                <a:cs typeface="+mn-cs"/>
              </a:rPr>
              <a:t>ocê pode criar grupos de contas da AWS e, em seguida, aplicar políticas diferentes a cada grupo.</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Calibri" panose="020F0502020204030204" pitchFamily="34" charset="0"/>
                <a:ea typeface="+mn-ea"/>
                <a:cs typeface="+mn-cs"/>
              </a:rPr>
              <a:t>As APIs do Organizations podem </a:t>
            </a:r>
            <a:r>
              <a:rPr lang="pt-BR" b="0" i="1" kern="1200" dirty="0">
                <a:solidFill>
                  <a:schemeClr val="tx1"/>
                </a:solidFill>
                <a:effectLst/>
                <a:latin typeface="Calibri" panose="020F0502020204030204" pitchFamily="34" charset="0"/>
                <a:ea typeface="+mn-ea"/>
                <a:cs typeface="+mn-cs"/>
              </a:rPr>
              <a:t>criar novas contas programaticamente</a:t>
            </a:r>
            <a:r>
              <a:rPr lang="pt-BR" b="0" i="0" kern="1200" dirty="0">
                <a:solidFill>
                  <a:schemeClr val="tx1"/>
                </a:solidFill>
                <a:effectLst/>
                <a:latin typeface="Calibri" panose="020F0502020204030204" pitchFamily="34" charset="0"/>
                <a:ea typeface="+mn-ea"/>
                <a:cs typeface="+mn-cs"/>
              </a:rPr>
              <a:t> e adicioná-las a um grupo. As políticas associadas ao grupo são automaticamente aplicadas à nova conta. </a:t>
            </a:r>
            <a:r>
              <a:rPr lang="en-US" b="0" i="0" kern="1200" dirty="0">
                <a:solidFill>
                  <a:schemeClr val="tx1"/>
                </a:solidFill>
                <a:effectLst/>
                <a:latin typeface="Calibri" panose="020F0502020204030204" pitchFamily="34" charset="0"/>
                <a:ea typeface="+mn-ea"/>
                <a:cs typeface="+mn-cs"/>
              </a:rPr>
              <a:t/>
            </a:r>
            <a:br>
              <a:rPr lang="en-US" b="0" i="0" kern="1200" dirty="0">
                <a:solidFill>
                  <a:schemeClr val="tx1"/>
                </a:solidFill>
                <a:effectLst/>
                <a:latin typeface="Calibri" panose="020F0502020204030204" pitchFamily="34" charset="0"/>
                <a:ea typeface="+mn-ea"/>
                <a:cs typeface="+mn-cs"/>
              </a:rPr>
            </a:b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Calibri" panose="020F0502020204030204" pitchFamily="34" charset="0"/>
                <a:ea typeface="+mn-ea"/>
                <a:cs typeface="+mn-cs"/>
              </a:rPr>
              <a:t>Com o faturamento consolidado, você também pode configurar um único método de pagamento para todas as contas da AWS na organização. Ele também permite visualizar em um único lugar todas as cobranças incorridas por todas as suas contas.</a:t>
            </a:r>
            <a:endParaRPr lang="en-US" b="1"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Calibri" panose="020F0502020204030204" pitchFamily="34" charset="0"/>
                <a:ea typeface="+mn-ea"/>
                <a:cs typeface="+mn-cs"/>
              </a:rPr>
              <a:t>Por fim, você pode gerenciar o uso de serviços da AWS no nível da API. Por exemplo, você pode aplicar uma política a um grupo de contas para permitir que somente usuários do IAM nessas contas leiam dados dos buckets do S3.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p>
          <a:p>
            <a:pPr rtl="0"/>
            <a:endParaRPr lang="en-US" b="0" i="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34065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00001"/>
          </a:xfrm>
        </p:spPr>
        <p:txBody>
          <a:bodyPr rtlCol="0"/>
          <a:lstStyle/>
          <a:p>
            <a:pPr rtl="0"/>
            <a:r>
              <a:rPr lang="pt-BR" b="0" i="0" kern="1200" dirty="0">
                <a:solidFill>
                  <a:schemeClr val="tx1"/>
                </a:solidFill>
                <a:effectLst/>
                <a:latin typeface="Calibri" panose="020F0502020204030204" pitchFamily="34" charset="0"/>
              </a:rPr>
              <a:t>Aqui está um exemplo de organização da AWS. Ela é definida dentro de uma conta comum da AWS que é referida no slide como </a:t>
            </a:r>
            <a:r>
              <a:rPr lang="pt-BR" dirty="0">
                <a:latin typeface="Calibri" panose="020F0502020204030204" pitchFamily="34" charset="0"/>
              </a:rPr>
              <a:t>a</a:t>
            </a:r>
            <a:r>
              <a:rPr lang="pt-BR" b="0" i="1" kern="1200" dirty="0">
                <a:solidFill>
                  <a:schemeClr val="tx1"/>
                </a:solidFill>
                <a:effectLst/>
                <a:latin typeface="Calibri" panose="020F0502020204030204" pitchFamily="34" charset="0"/>
              </a:rPr>
              <a:t> </a:t>
            </a:r>
            <a:r>
              <a:rPr lang="en-US" b="0" i="1" kern="1200" dirty="0" err="1">
                <a:solidFill>
                  <a:schemeClr val="tx1"/>
                </a:solidFill>
                <a:effectLst/>
                <a:latin typeface="Calibri" panose="020F0502020204030204" pitchFamily="34" charset="0"/>
              </a:rPr>
              <a:t>conta</a:t>
            </a:r>
            <a:r>
              <a:rPr lang="en-US" b="0" i="1" kern="1200" dirty="0">
                <a:solidFill>
                  <a:schemeClr val="tx1"/>
                </a:solidFill>
                <a:effectLst/>
                <a:latin typeface="Calibri" panose="020F0502020204030204" pitchFamily="34" charset="0"/>
              </a:rPr>
              <a:t> principal</a:t>
            </a:r>
            <a:r>
              <a:rPr lang="pt-BR" b="0" i="0" kern="1200" dirty="0">
                <a:solidFill>
                  <a:schemeClr val="tx1"/>
                </a:solidFill>
                <a:effectLst/>
                <a:latin typeface="Calibri" panose="020F0502020204030204" pitchFamily="34" charset="0"/>
              </a:rPr>
              <a:t> porque a organização da AWS está definida nela.</a:t>
            </a:r>
          </a:p>
          <a:p>
            <a:pPr rtl="0"/>
            <a:endParaRPr lang="en-US" b="0" i="0" kern="1200" dirty="0">
              <a:solidFill>
                <a:schemeClr val="tx1"/>
              </a:solidFill>
              <a:effectLst/>
              <a:latin typeface="Calibri" panose="020F0502020204030204" pitchFamily="34" charset="0"/>
            </a:endParaRPr>
          </a:p>
          <a:p>
            <a:pPr rtl="0"/>
            <a:r>
              <a:rPr lang="pt-BR" b="0" i="0" kern="1200" dirty="0">
                <a:solidFill>
                  <a:schemeClr val="tx1"/>
                </a:solidFill>
                <a:effectLst/>
                <a:latin typeface="Calibri" panose="020F0502020204030204" pitchFamily="34" charset="0"/>
              </a:rPr>
              <a:t>Quando você cria uma </a:t>
            </a:r>
            <a:r>
              <a:rPr lang="pt-BR" b="0" i="1" kern="1200" dirty="0">
                <a:solidFill>
                  <a:schemeClr val="tx1"/>
                </a:solidFill>
                <a:effectLst/>
                <a:latin typeface="Calibri" panose="020F0502020204030204" pitchFamily="34" charset="0"/>
              </a:rPr>
              <a:t>organização</a:t>
            </a:r>
            <a:r>
              <a:rPr lang="pt-BR" b="0" i="0" kern="1200" dirty="0">
                <a:solidFill>
                  <a:schemeClr val="tx1"/>
                </a:solidFill>
                <a:effectLst/>
                <a:latin typeface="Calibri" panose="020F0502020204030204" pitchFamily="34" charset="0"/>
              </a:rPr>
              <a:t> na conta principal, a organização</a:t>
            </a:r>
            <a:r>
              <a:rPr lang="pt-BR" dirty="0">
                <a:latin typeface="Calibri" panose="020F0502020204030204" pitchFamily="34" charset="0"/>
              </a:rPr>
              <a:t> </a:t>
            </a:r>
            <a:r>
              <a:rPr lang="pt-BR" b="0" i="0" kern="1200" dirty="0">
                <a:solidFill>
                  <a:schemeClr val="tx1"/>
                </a:solidFill>
                <a:effectLst/>
                <a:latin typeface="Calibri" panose="020F0502020204030204" pitchFamily="34" charset="0"/>
              </a:rPr>
              <a:t>automaticamente cria um contêiner pai chamado </a:t>
            </a:r>
            <a:r>
              <a:rPr lang="pt-BR" b="0" i="1" kern="1200" dirty="0">
                <a:solidFill>
                  <a:schemeClr val="tx1"/>
                </a:solidFill>
                <a:effectLst/>
                <a:latin typeface="Calibri" panose="020F0502020204030204" pitchFamily="34" charset="0"/>
              </a:rPr>
              <a:t>raiz</a:t>
            </a:r>
            <a:r>
              <a:rPr lang="pt-BR" b="0" i="0" kern="1200" dirty="0">
                <a:solidFill>
                  <a:schemeClr val="tx1"/>
                </a:solidFill>
                <a:effectLst/>
                <a:latin typeface="Calibri" panose="020F0502020204030204" pitchFamily="34" charset="0"/>
              </a:rPr>
              <a:t>. Em cada raiz da organização, você pode definir </a:t>
            </a:r>
            <a:r>
              <a:rPr lang="pt-BR" b="0" i="1" kern="1200" dirty="0">
                <a:solidFill>
                  <a:schemeClr val="tx1"/>
                </a:solidFill>
                <a:effectLst/>
                <a:latin typeface="Calibri" panose="020F0502020204030204" pitchFamily="34" charset="0"/>
              </a:rPr>
              <a:t>unidades organizacionais</a:t>
            </a:r>
            <a:r>
              <a:rPr lang="pt-BR" b="0" i="0" kern="1200" dirty="0">
                <a:solidFill>
                  <a:schemeClr val="tx1"/>
                </a:solidFill>
                <a:effectLst/>
                <a:latin typeface="Calibri" panose="020F0502020204030204" pitchFamily="34" charset="0"/>
              </a:rPr>
              <a:t>,</a:t>
            </a:r>
            <a:r>
              <a:rPr lang="pt-BR" b="0" i="1" kern="1200" dirty="0">
                <a:solidFill>
                  <a:schemeClr val="tx1"/>
                </a:solidFill>
                <a:effectLst/>
                <a:latin typeface="Calibri" panose="020F0502020204030204" pitchFamily="34" charset="0"/>
              </a:rPr>
              <a:t> </a:t>
            </a:r>
            <a:r>
              <a:rPr lang="pt-BR" b="0" i="0" kern="1200" dirty="0">
                <a:solidFill>
                  <a:schemeClr val="tx1"/>
                </a:solidFill>
                <a:effectLst/>
                <a:latin typeface="Calibri" panose="020F0502020204030204" pitchFamily="34" charset="0"/>
              </a:rPr>
              <a:t>que também são conhecidas como </a:t>
            </a:r>
            <a:r>
              <a:rPr lang="pt-BR" b="0" i="1" kern="1200" dirty="0">
                <a:solidFill>
                  <a:schemeClr val="tx1"/>
                </a:solidFill>
                <a:effectLst/>
                <a:latin typeface="Calibri" panose="020F0502020204030204" pitchFamily="34" charset="0"/>
              </a:rPr>
              <a:t>UOs</a:t>
            </a:r>
            <a:r>
              <a:rPr lang="pt-BR" b="0" i="0" kern="1200" dirty="0">
                <a:solidFill>
                  <a:schemeClr val="tx1"/>
                </a:solidFill>
                <a:effectLst/>
                <a:latin typeface="Calibri" panose="020F0502020204030204" pitchFamily="34" charset="0"/>
              </a:rPr>
              <a:t>. Cada UO é um contêiner para </a:t>
            </a:r>
            <a:r>
              <a:rPr lang="en-US" b="0" i="1" kern="1200" dirty="0" err="1">
                <a:solidFill>
                  <a:schemeClr val="tx1"/>
                </a:solidFill>
                <a:effectLst/>
                <a:latin typeface="Calibri" panose="020F0502020204030204" pitchFamily="34" charset="0"/>
              </a:rPr>
              <a:t>contas</a:t>
            </a:r>
            <a:r>
              <a:rPr lang="en-US" b="0" i="1" kern="1200" dirty="0">
                <a:solidFill>
                  <a:schemeClr val="tx1"/>
                </a:solidFill>
                <a:effectLst/>
                <a:latin typeface="Calibri" panose="020F0502020204030204" pitchFamily="34" charset="0"/>
              </a:rPr>
              <a:t> de </a:t>
            </a:r>
            <a:r>
              <a:rPr lang="en-US" b="0" i="1" kern="1200" dirty="0" err="1">
                <a:solidFill>
                  <a:schemeClr val="tx1"/>
                </a:solidFill>
                <a:effectLst/>
                <a:latin typeface="Calibri" panose="020F0502020204030204" pitchFamily="34" charset="0"/>
              </a:rPr>
              <a:t>membros</a:t>
            </a:r>
            <a:r>
              <a:rPr lang="en-US" b="0" i="0" kern="1200" dirty="0">
                <a:solidFill>
                  <a:schemeClr val="tx1"/>
                </a:solidFill>
                <a:effectLst/>
                <a:latin typeface="Calibri" panose="020F0502020204030204" pitchFamily="34" charset="0"/>
              </a:rPr>
              <a:t>. Uma UO </a:t>
            </a:r>
            <a:r>
              <a:rPr lang="en-US" b="0" i="0" kern="1200" dirty="0" err="1">
                <a:solidFill>
                  <a:schemeClr val="tx1"/>
                </a:solidFill>
                <a:effectLst/>
                <a:latin typeface="Calibri" panose="020F0502020204030204" pitchFamily="34" charset="0"/>
              </a:rPr>
              <a:t>também</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pode</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conter</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outras</a:t>
            </a:r>
            <a:r>
              <a:rPr lang="en-US" b="0" i="0" kern="1200" dirty="0">
                <a:solidFill>
                  <a:schemeClr val="tx1"/>
                </a:solidFill>
                <a:effectLst/>
                <a:latin typeface="Calibri" panose="020F0502020204030204" pitchFamily="34" charset="0"/>
              </a:rPr>
              <a:t> UOs, e </a:t>
            </a:r>
            <a:r>
              <a:rPr lang="en-US" b="0" i="0" kern="1200" dirty="0" err="1">
                <a:solidFill>
                  <a:schemeClr val="tx1"/>
                </a:solidFill>
                <a:effectLst/>
                <a:latin typeface="Calibri" panose="020F0502020204030204" pitchFamily="34" charset="0"/>
              </a:rPr>
              <a:t>essas</a:t>
            </a:r>
            <a:r>
              <a:rPr lang="en-US" b="0" i="0" kern="1200" dirty="0">
                <a:solidFill>
                  <a:schemeClr val="tx1"/>
                </a:solidFill>
                <a:effectLst/>
                <a:latin typeface="Calibri" panose="020F0502020204030204" pitchFamily="34" charset="0"/>
              </a:rPr>
              <a:t> UOs </a:t>
            </a:r>
            <a:r>
              <a:rPr lang="en-US" b="0" i="0" kern="1200" dirty="0" err="1">
                <a:solidFill>
                  <a:schemeClr val="tx1"/>
                </a:solidFill>
                <a:effectLst/>
                <a:latin typeface="Calibri" panose="020F0502020204030204" pitchFamily="34" charset="0"/>
              </a:rPr>
              <a:t>podem</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conter</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mais</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contas</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Esse</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recurso</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permite</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criar</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uma</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hierarquia</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semelhante</a:t>
            </a:r>
            <a:r>
              <a:rPr lang="en-US" b="0" i="0" kern="1200" dirty="0">
                <a:solidFill>
                  <a:schemeClr val="tx1"/>
                </a:solidFill>
                <a:effectLst/>
                <a:latin typeface="Calibri" panose="020F0502020204030204" pitchFamily="34" charset="0"/>
              </a:rPr>
              <a:t> a </a:t>
            </a:r>
            <a:r>
              <a:rPr lang="en-US" b="0" i="0" kern="1200" dirty="0" err="1">
                <a:solidFill>
                  <a:schemeClr val="tx1"/>
                </a:solidFill>
                <a:effectLst/>
                <a:latin typeface="Calibri" panose="020F0502020204030204" pitchFamily="34" charset="0"/>
              </a:rPr>
              <a:t>uma</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árvore</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Você</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pode</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pensar</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na</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raiz</a:t>
            </a:r>
            <a:r>
              <a:rPr lang="en-US" b="0" i="0" kern="1200" dirty="0">
                <a:solidFill>
                  <a:schemeClr val="tx1"/>
                </a:solidFill>
                <a:effectLst/>
                <a:latin typeface="Calibri" panose="020F0502020204030204" pitchFamily="34" charset="0"/>
              </a:rPr>
              <a:t> e UOs </a:t>
            </a:r>
            <a:r>
              <a:rPr lang="en-US" b="0" i="0" kern="1200" dirty="0" err="1">
                <a:solidFill>
                  <a:schemeClr val="tx1"/>
                </a:solidFill>
                <a:effectLst/>
                <a:latin typeface="Calibri" panose="020F0502020204030204" pitchFamily="34" charset="0"/>
              </a:rPr>
              <a:t>como</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galhos</a:t>
            </a:r>
            <a:r>
              <a:rPr lang="en-US" b="0" i="0" kern="1200" dirty="0">
                <a:solidFill>
                  <a:schemeClr val="tx1"/>
                </a:solidFill>
                <a:effectLst/>
                <a:latin typeface="Calibri" panose="020F0502020204030204" pitchFamily="34" charset="0"/>
              </a:rPr>
              <a:t> que se </a:t>
            </a:r>
            <a:r>
              <a:rPr lang="en-US" b="0" i="0" kern="1200" dirty="0" err="1">
                <a:solidFill>
                  <a:schemeClr val="tx1"/>
                </a:solidFill>
                <a:effectLst/>
                <a:latin typeface="Calibri" panose="020F0502020204030204" pitchFamily="34" charset="0"/>
              </a:rPr>
              <a:t>estendem</a:t>
            </a:r>
            <a:r>
              <a:rPr lang="en-US" b="0" i="0" kern="1200" dirty="0">
                <a:solidFill>
                  <a:schemeClr val="tx1"/>
                </a:solidFill>
                <a:effectLst/>
                <a:latin typeface="Calibri" panose="020F0502020204030204" pitchFamily="34" charset="0"/>
              </a:rPr>
              <a:t> e </a:t>
            </a:r>
            <a:r>
              <a:rPr lang="en-US" b="0" i="0" kern="1200" dirty="0" err="1">
                <a:solidFill>
                  <a:schemeClr val="tx1"/>
                </a:solidFill>
                <a:effectLst/>
                <a:latin typeface="Calibri" panose="020F0502020204030204" pitchFamily="34" charset="0"/>
              </a:rPr>
              <a:t>terminam</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em</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contas</a:t>
            </a:r>
            <a:r>
              <a:rPr lang="en-US" b="0" i="0" kern="1200" dirty="0">
                <a:solidFill>
                  <a:schemeClr val="tx1"/>
                </a:solidFill>
                <a:effectLst/>
                <a:latin typeface="Calibri" panose="020F0502020204030204" pitchFamily="34" charset="0"/>
              </a:rPr>
              <a:t>, que </a:t>
            </a:r>
            <a:r>
              <a:rPr lang="en-US" b="0" i="0" kern="1200" dirty="0" err="1">
                <a:solidFill>
                  <a:schemeClr val="tx1"/>
                </a:solidFill>
                <a:effectLst/>
                <a:latin typeface="Calibri" panose="020F0502020204030204" pitchFamily="34" charset="0"/>
              </a:rPr>
              <a:t>são</a:t>
            </a:r>
            <a:r>
              <a:rPr lang="en-US" b="0" i="0" kern="1200" dirty="0">
                <a:solidFill>
                  <a:schemeClr val="tx1"/>
                </a:solidFill>
                <a:effectLst/>
                <a:latin typeface="Calibri" panose="020F0502020204030204" pitchFamily="34" charset="0"/>
              </a:rPr>
              <a:t> </a:t>
            </a:r>
            <a:r>
              <a:rPr lang="en-US" b="0" i="0" kern="1200" dirty="0" err="1">
                <a:solidFill>
                  <a:schemeClr val="tx1"/>
                </a:solidFill>
                <a:effectLst/>
                <a:latin typeface="Calibri" panose="020F0502020204030204" pitchFamily="34" charset="0"/>
              </a:rPr>
              <a:t>como</a:t>
            </a:r>
            <a:r>
              <a:rPr lang="en-US" b="0" i="0" kern="1200" dirty="0">
                <a:solidFill>
                  <a:schemeClr val="tx1"/>
                </a:solidFill>
                <a:effectLst/>
                <a:latin typeface="Calibri" panose="020F0502020204030204" pitchFamily="34" charset="0"/>
              </a:rPr>
              <a:t> as </a:t>
            </a:r>
            <a:r>
              <a:rPr lang="en-US" b="0" i="0" kern="1200" dirty="0" err="1">
                <a:solidFill>
                  <a:schemeClr val="tx1"/>
                </a:solidFill>
                <a:effectLst/>
                <a:latin typeface="Calibri" panose="020F0502020204030204" pitchFamily="34" charset="0"/>
              </a:rPr>
              <a:t>folhas</a:t>
            </a:r>
            <a:r>
              <a:rPr lang="en-US" b="0" i="0" kern="1200" dirty="0">
                <a:solidFill>
                  <a:schemeClr val="tx1"/>
                </a:solidFill>
                <a:effectLst/>
                <a:latin typeface="Calibri" panose="020F0502020204030204" pitchFamily="34" charset="0"/>
              </a:rPr>
              <a:t> da </a:t>
            </a:r>
            <a:r>
              <a:rPr lang="en-US" b="0" i="0" kern="1200" dirty="0" err="1">
                <a:solidFill>
                  <a:schemeClr val="tx1"/>
                </a:solidFill>
                <a:effectLst/>
                <a:latin typeface="Calibri" panose="020F0502020204030204" pitchFamily="34" charset="0"/>
              </a:rPr>
              <a:t>árvore</a:t>
            </a:r>
            <a:r>
              <a:rPr lang="en-US" b="0" i="0" kern="1200" dirty="0">
                <a:solidFill>
                  <a:schemeClr val="tx1"/>
                </a:solidFill>
                <a:effectLst/>
                <a:latin typeface="Calibri" panose="020F0502020204030204" pitchFamily="34" charset="0"/>
              </a:rPr>
              <a:t>.</a:t>
            </a:r>
          </a:p>
          <a:p>
            <a:pPr rtl="0"/>
            <a:endParaRPr lang="en-US" b="0" i="0" kern="1200" dirty="0">
              <a:solidFill>
                <a:schemeClr val="tx1"/>
              </a:solidFill>
              <a:effectLst/>
              <a:latin typeface="Calibri" panose="020F0502020204030204" pitchFamily="34" charset="0"/>
            </a:endParaRPr>
          </a:p>
          <a:p>
            <a:pPr rtl="0"/>
            <a:r>
              <a:rPr lang="pt-BR" b="0" i="0" kern="1200" dirty="0">
                <a:solidFill>
                  <a:schemeClr val="tx1"/>
                </a:solidFill>
                <a:effectLst/>
                <a:latin typeface="Calibri" panose="020F0502020204030204" pitchFamily="34" charset="0"/>
              </a:rPr>
              <a:t>Para </a:t>
            </a:r>
            <a:r>
              <a:rPr lang="pt-BR" dirty="0">
                <a:latin typeface="Calibri" panose="020F0502020204030204" pitchFamily="34" charset="0"/>
              </a:rPr>
              <a:t>configurar </a:t>
            </a:r>
            <a:r>
              <a:rPr lang="pt-BR" b="0" i="0" kern="1200" dirty="0">
                <a:solidFill>
                  <a:schemeClr val="tx1"/>
                </a:solidFill>
                <a:effectLst/>
                <a:latin typeface="Calibri" panose="020F0502020204030204" pitchFamily="34" charset="0"/>
              </a:rPr>
              <a:t>controles de acesso entre contas, defina </a:t>
            </a:r>
            <a:r>
              <a:rPr lang="pt-BR" b="0" i="1" kern="1200" dirty="0">
                <a:solidFill>
                  <a:schemeClr val="tx1"/>
                </a:solidFill>
                <a:effectLst/>
                <a:latin typeface="Calibri" panose="020F0502020204030204" pitchFamily="34" charset="0"/>
              </a:rPr>
              <a:t>políticas de controle de serviço (SCPs)</a:t>
            </a:r>
            <a:r>
              <a:rPr lang="pt-BR" b="0" i="0" kern="1200" dirty="0">
                <a:solidFill>
                  <a:schemeClr val="tx1"/>
                </a:solidFill>
                <a:effectLst/>
                <a:latin typeface="Calibri" panose="020F0502020204030204" pitchFamily="34" charset="0"/>
              </a:rPr>
              <a:t>. Associe cada política ao local apropriado na hierarquia de UOs e contas. A política flui para fora da raiz e afeta todas as UO e contas ligadas a ela. Portanto, se você aplicar uma </a:t>
            </a:r>
            <a:r>
              <a:rPr lang="pt-BR" dirty="0">
                <a:latin typeface="Calibri" panose="020F0502020204030204" pitchFamily="34" charset="0"/>
              </a:rPr>
              <a:t>SCP </a:t>
            </a:r>
            <a:r>
              <a:rPr lang="pt-BR" b="0" i="0" kern="1200" dirty="0">
                <a:solidFill>
                  <a:schemeClr val="tx1"/>
                </a:solidFill>
                <a:effectLst/>
                <a:latin typeface="Calibri" panose="020F0502020204030204" pitchFamily="34" charset="0"/>
              </a:rPr>
              <a:t>à raiz (como a </a:t>
            </a:r>
            <a:r>
              <a:rPr lang="pt-BR" b="0" i="1" kern="1200" dirty="0">
                <a:solidFill>
                  <a:schemeClr val="tx1"/>
                </a:solidFill>
                <a:effectLst/>
                <a:latin typeface="Calibri" panose="020F0502020204030204" pitchFamily="34" charset="0"/>
              </a:rPr>
              <a:t>Política A de SCP </a:t>
            </a:r>
            <a:r>
              <a:rPr lang="pt-BR" b="0" i="0" kern="1200" dirty="0">
                <a:solidFill>
                  <a:schemeClr val="tx1"/>
                </a:solidFill>
                <a:effectLst/>
                <a:latin typeface="Calibri" panose="020F0502020204030204" pitchFamily="34" charset="0"/>
              </a:rPr>
              <a:t>no exemplo), ele será aplicado a todas as UOs e contas da organização. Você pode associar uma SCP </a:t>
            </a:r>
            <a:r>
              <a:rPr lang="pt-BR" dirty="0">
                <a:latin typeface="Calibri" panose="020F0502020204030204" pitchFamily="34" charset="0"/>
              </a:rPr>
              <a:t>à raiz, a qualquer UO ou a uma conta individual.</a:t>
            </a:r>
          </a:p>
          <a:p>
            <a:pPr rtl="0"/>
            <a:endParaRPr lang="en-US" dirty="0">
              <a:latin typeface="Calibri" panose="020F0502020204030204" pitchFamily="34" charset="0"/>
            </a:endParaRPr>
          </a:p>
          <a:p>
            <a:pPr rtl="0"/>
            <a:r>
              <a:rPr lang="pt-BR" dirty="0">
                <a:latin typeface="Calibri" panose="020F0502020204030204" pitchFamily="34" charset="0"/>
              </a:rPr>
              <a:t>Lembre-se de que, assim como as políticas do IAM, as SCPs só concederão acesso se isso for explicitamente permitido e não explicitamente negado por qualquer outra SCP ou política IAM associada ao usuário. Por exemplo, digamos que a Política A de SCP, que é aplicada à raiz da organização, define mais restrições em um determinado serviço ou conjunto de recursos do que a Política C de SCP. Então, os usuários da Conta 5 estarão sujeitos às permissões mais restritivas definidas pela Política A. Da mesma forma, se houver políticas do IAM no nível individual da conta que negam explicitamente quaisquer ações para o usuário, essas políticas do IAM modificarão as permissões que forem concedidos à conta nas SCPs.</a:t>
            </a:r>
          </a:p>
          <a:p>
            <a:pPr rtl="0"/>
            <a:endParaRPr lang="en-US" b="0" i="0" kern="1200" dirty="0">
              <a:solidFill>
                <a:schemeClr val="tx1"/>
              </a:solidFill>
              <a:effectLst/>
              <a:latin typeface="Calibri" panose="020F0502020204030204" pitchFamily="34" charset="0"/>
            </a:endParaRPr>
          </a:p>
          <a:p>
            <a:pPr rtl="0"/>
            <a:endParaRPr lang="en-US" b="0" i="0" kern="1200" dirty="0">
              <a:solidFill>
                <a:schemeClr val="tx1"/>
              </a:solidFill>
              <a:effectLst/>
              <a:latin typeface="Calibri" panose="020F0502020204030204" pitchFamily="34" charset="0"/>
            </a:endParaRPr>
          </a:p>
          <a:p>
            <a:pPr rtl="0"/>
            <a:endParaRPr lang="en-US" b="0" i="0" kern="1200" dirty="0">
              <a:solidFill>
                <a:schemeClr val="tx1"/>
              </a:solidFill>
              <a:effectLst/>
            </a:endParaRPr>
          </a:p>
        </p:txBody>
      </p:sp>
    </p:spTree>
    <p:extLst>
      <p:ext uri="{BB962C8B-B14F-4D97-AF65-F5344CB8AC3E}">
        <p14:creationId xmlns:p14="http://schemas.microsoft.com/office/powerpoint/2010/main" val="1008950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i="1">
                <a:latin typeface="Calibri" panose="020F0502020204030204" pitchFamily="34" charset="0"/>
              </a:rPr>
              <a:t>Políticas de controle de serviço (SCPs) </a:t>
            </a:r>
            <a:r>
              <a:rPr lang="pt-BR">
                <a:latin typeface="Calibri" panose="020F0502020204030204" pitchFamily="34" charset="0"/>
              </a:rPr>
              <a:t>permitem que você controle quais serviços os usuários do IAM podem acessar em contas de membro. Digamos que você tem políticas específicas que deseja aplicar a várias contas. É mais fácil definir essas políticas em uma SCP do que replicar as configurações de permissões em documentos de política do IAM em cada conta.</a:t>
            </a:r>
          </a:p>
          <a:p>
            <a:pPr rtl="0"/>
            <a:endParaRPr lang="en-US" dirty="0">
              <a:latin typeface="Calibri" panose="020F0502020204030204" pitchFamily="34" charset="0"/>
            </a:endParaRPr>
          </a:p>
          <a:p>
            <a:pPr rtl="0"/>
            <a:r>
              <a:rPr lang="pt-BR">
                <a:latin typeface="Calibri" panose="020F0502020204030204" pitchFamily="34" charset="0"/>
              </a:rPr>
              <a:t>As SCPs devem ser usadas com políticas do IAM definidas em cada conta individual. Considere as SCPs como limites gerais que definem se o acesso dos usuários a serviços e permissões é autorizado ou negado. Em seguida, você pode usar políticas do IAM para definir controles de acesso mais granulares específicos para contas individuais.</a:t>
            </a:r>
          </a:p>
          <a:p>
            <a:pPr rtl="0"/>
            <a:endParaRPr lang="en-US" dirty="0">
              <a:latin typeface="Calibri" panose="020F0502020204030204" pitchFamily="34" charset="0"/>
            </a:endParaRPr>
          </a:p>
          <a:p>
            <a:pPr rtl="0"/>
            <a:r>
              <a:rPr lang="pt-BR"/>
              <a:t>Você pode criar SCPs que bloqueiam (ou negam) acesso a determinados serviços. Você também pode definir SCPs que permitem o acesso a determinados serviços. Por fim, você pode criar uma SCP que impõe a marcação de recursos. Ao fazer isso, sua estratégia de marcação para controle de acesso ou alocação de custos continuará sendo eficaz quando novos recursos forem criados nas contas.</a:t>
            </a:r>
          </a:p>
          <a:p>
            <a:pPr rtl="0"/>
            <a:endParaRPr lang="en-US" dirty="0"/>
          </a:p>
        </p:txBody>
      </p:sp>
    </p:spTree>
    <p:extLst>
      <p:ext uri="{BB962C8B-B14F-4D97-AF65-F5344CB8AC3E}">
        <p14:creationId xmlns:p14="http://schemas.microsoft.com/office/powerpoint/2010/main" val="2619057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mn-lt"/>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rtl="0">
              <a:buFont typeface="Arial" panose="020B0604020202020204" pitchFamily="34" charset="0"/>
              <a:buChar char="•"/>
            </a:pPr>
            <a:r>
              <a:rPr lang="pt-BR"/>
              <a:t>Você pode usar várias contas da AWS para isolar unidades de negócios, ambientes de desenvolvimento e teste, cargas de trabalho regulamentadas e dados de auditoria</a:t>
            </a:r>
          </a:p>
          <a:p>
            <a:pPr marL="171450" indent="-171450" rtl="0">
              <a:buFont typeface="Arial" panose="020B0604020202020204" pitchFamily="34" charset="0"/>
              <a:buChar char="•"/>
            </a:pPr>
            <a:r>
              <a:rPr lang="pt-BR"/>
              <a:t>O AWS Organizations permite configurar a criação automatizada de contas, faturamento consolidado</a:t>
            </a:r>
          </a:p>
          <a:p>
            <a:pPr marL="171450" indent="-171450" rtl="0">
              <a:buFont typeface="Arial" panose="020B0604020202020204" pitchFamily="34" charset="0"/>
              <a:buChar char="•"/>
            </a:pPr>
            <a:r>
              <a:rPr lang="pt-BR"/>
              <a:t>Você pode configurar controles de acesso entre contas usando políticas de controle de serviço (SCPs)</a:t>
            </a:r>
          </a:p>
        </p:txBody>
      </p:sp>
    </p:spTree>
    <p:extLst>
      <p:ext uri="{BB962C8B-B14F-4D97-AF65-F5344CB8AC3E}">
        <p14:creationId xmlns:p14="http://schemas.microsoft.com/office/powerpoint/2010/main" val="4259534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Agora você completará o Módulo 8 – Laboratório de desafio: Controlar o </a:t>
            </a:r>
            <a:r>
              <a:rPr lang="pt-BR"/>
              <a:t>a</a:t>
            </a:r>
            <a:r>
              <a:rPr lang="pt-BR" sz="1100"/>
              <a:t>cesso à conta da AWS usando o IAM.</a:t>
            </a:r>
          </a:p>
        </p:txBody>
      </p:sp>
    </p:spTree>
    <p:extLst>
      <p:ext uri="{BB962C8B-B14F-4D97-AF65-F5344CB8AC3E}">
        <p14:creationId xmlns:p14="http://schemas.microsoft.com/office/powerpoint/2010/main" val="3175352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Depois de falar com Mateo sobre a infraestrutura da AWS da cafeteria, Sofía percebeu que ela precisa abordar algumas questões básicas de segurança sobre a maneira como a equipe da cafeteria tem usado a conta da AWS.</a:t>
            </a:r>
          </a:p>
          <a:p>
            <a:pPr rtl="0"/>
            <a:endParaRPr lang="en-US" sz="1100" dirty="0"/>
          </a:p>
          <a:p>
            <a:pPr rtl="0"/>
            <a:r>
              <a:rPr lang="pt-BR"/>
              <a:t>Agora a cafeteria é grande o suficiente para que os membros da equipe que criam, mantêm ou acessam aplicações na AWS se especializem em funções (como desenvolvedor ou administrador de banco de dados). Até agora, eles não tentaram definir claramente o nível de acesso que cada usuário deveria ter com base em suas funções e responsabilidades. </a:t>
            </a:r>
            <a:endParaRPr lang="en-US" sz="1100" dirty="0"/>
          </a:p>
        </p:txBody>
      </p:sp>
    </p:spTree>
    <p:extLst>
      <p:ext uri="{BB962C8B-B14F-4D97-AF65-F5344CB8AC3E}">
        <p14:creationId xmlns:p14="http://schemas.microsoft.com/office/powerpoint/2010/main" val="411140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Neste laboratório de desafio, você realizará as seguintes tarefas:</a:t>
            </a:r>
          </a:p>
          <a:p>
            <a:pPr rtl="0"/>
            <a:endParaRPr lang="en-US" sz="1100" dirty="0"/>
          </a:p>
          <a:p>
            <a:pPr marL="228600" indent="-228600" rtl="0">
              <a:buFont typeface="+mj-lt"/>
              <a:buAutoNum type="arabicPeriod"/>
            </a:pPr>
            <a:r>
              <a:rPr lang="pt-BR">
                <a:latin typeface="+mn-lt"/>
              </a:rPr>
              <a:t>Configurar um grupo do IAM com políticas e um usuário do IAM</a:t>
            </a:r>
          </a:p>
          <a:p>
            <a:pPr marL="228600" indent="-228600" rtl="0">
              <a:buFont typeface="+mj-lt"/>
              <a:buAutoNum type="arabicPeriod"/>
            </a:pPr>
            <a:r>
              <a:rPr lang="pt-BR">
                <a:latin typeface="+mn-lt"/>
              </a:rPr>
              <a:t>Fazer login como Nikhil e testar o acesso</a:t>
            </a:r>
            <a:endParaRPr lang="en-US" dirty="0">
              <a:highlight>
                <a:srgbClr val="FFFF00"/>
              </a:highlight>
              <a:latin typeface="+mn-lt"/>
            </a:endParaRPr>
          </a:p>
          <a:p>
            <a:pPr marL="228600" indent="-228600" rtl="0">
              <a:buFont typeface="+mj-lt"/>
              <a:buAutoNum type="arabicPeriod"/>
            </a:pPr>
            <a:r>
              <a:rPr lang="pt-BR">
                <a:latin typeface="+mn-lt"/>
              </a:rPr>
              <a:t>Configurar o IAM para o acesso do usuário do administrador do banco de dados</a:t>
            </a:r>
          </a:p>
          <a:p>
            <a:pPr marL="228600" indent="-228600" rtl="0">
              <a:buFont typeface="+mj-lt"/>
              <a:buAutoNum type="arabicPeriod"/>
            </a:pPr>
            <a:r>
              <a:rPr lang="pt-BR">
                <a:latin typeface="+mn-lt"/>
              </a:rPr>
              <a:t>Fazer login como administrador do banco de dados e resolver o problema de conectividade do banco de dados</a:t>
            </a:r>
          </a:p>
          <a:p>
            <a:pPr marL="228600" indent="-228600" rtl="0">
              <a:buFont typeface="+mj-lt"/>
              <a:buAutoNum type="arabicPeriod"/>
            </a:pPr>
            <a:r>
              <a:rPr lang="pt-BR">
                <a:latin typeface="+mn-lt"/>
              </a:rPr>
              <a:t>Usar o simulador de políticas do IAM e criar uma política personalizada do IAM com o editor visual</a:t>
            </a:r>
          </a:p>
        </p:txBody>
      </p:sp>
    </p:spTree>
    <p:extLst>
      <p:ext uri="{BB962C8B-B14F-4D97-AF65-F5344CB8AC3E}">
        <p14:creationId xmlns:p14="http://schemas.microsoft.com/office/powerpoint/2010/main" val="790642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None/>
            </a:pPr>
            <a:r>
              <a:rPr lang="pt-BR"/>
              <a:t>A cafeteria precisa definir o nível de acesso que os usuários e sistemas devem aos recursos da nuvem. Para isso, eles devem aplicar esses controles de acesso em toda a conta da AWS.</a:t>
            </a:r>
            <a:r>
              <a:rPr lang="en-US" dirty="0"/>
              <a:t/>
            </a:r>
            <a:br>
              <a:rPr lang="en-US" dirty="0"/>
            </a:br>
            <a:r>
              <a:rPr lang="en-US" dirty="0"/>
              <a:t/>
            </a:r>
            <a:br>
              <a:rPr lang="en-US" dirty="0"/>
            </a:br>
            <a:r>
              <a:rPr lang="pt-BR"/>
              <a:t>A cafeteria é grande o suficiente para que os membros da equipe que criam, mantêm ou acessam aplicações na AWS se especializem em funções (como desenvolvedor ou administrador de banco de dados). Até agora, eles não tentaram definir claramente o nível de acesso que cada usuário deveria ter com base em suas funções e responsabilidades. </a:t>
            </a:r>
            <a:r>
              <a:rPr lang="en-US" dirty="0"/>
              <a:t/>
            </a:r>
            <a:br>
              <a:rPr lang="en-US" dirty="0"/>
            </a:br>
            <a:r>
              <a:rPr lang="en-US" dirty="0"/>
              <a:t/>
            </a:r>
            <a:br>
              <a:rPr lang="en-US" dirty="0"/>
            </a:br>
            <a:r>
              <a:rPr lang="pt-BR"/>
              <a:t>Ao longo deste módulo, você aprenderá sobre o IAM, que fornece os recursos necessários para atender a esses novos requisitos de negócios.</a:t>
            </a:r>
            <a:r>
              <a:rPr lang="en-US" dirty="0"/>
              <a:t/>
            </a:r>
            <a:br>
              <a:rPr lang="en-US" dirty="0"/>
            </a:br>
            <a:endParaRPr lang="en-US" sz="1100" dirty="0"/>
          </a:p>
        </p:txBody>
      </p:sp>
    </p:spTree>
    <p:extLst>
      <p:ext uri="{BB962C8B-B14F-4D97-AF65-F5344CB8AC3E}">
        <p14:creationId xmlns:p14="http://schemas.microsoft.com/office/powerpoint/2010/main" val="1806211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t>O diagrama resume o que você terá criado depois de concluir o laboratório. </a:t>
            </a:r>
            <a:endParaRPr lang="en-US" sz="1100" b="0" baseline="0" dirty="0"/>
          </a:p>
          <a:p>
            <a:pPr rtl="0"/>
            <a:endParaRPr lang="en-US" sz="1100" b="0" baseline="0" dirty="0"/>
          </a:p>
        </p:txBody>
      </p:sp>
    </p:spTree>
    <p:extLst>
      <p:ext uri="{BB962C8B-B14F-4D97-AF65-F5344CB8AC3E}">
        <p14:creationId xmlns:p14="http://schemas.microsoft.com/office/powerpoint/2010/main" val="2306670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é hora de começar o laboratório de desafio.</a:t>
            </a:r>
          </a:p>
          <a:p>
            <a:pPr rtl="0"/>
            <a:endParaRPr lang="en-US" dirty="0"/>
          </a:p>
        </p:txBody>
      </p:sp>
    </p:spTree>
    <p:extLst>
      <p:ext uri="{BB962C8B-B14F-4D97-AF65-F5344CB8AC3E}">
        <p14:creationId xmlns:p14="http://schemas.microsoft.com/office/powerpoint/2010/main" val="26896269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O instrutor pode optar por liderar uma conversa sobre as principais lições deste laboratório de desafio depois que você o tiver concluído. </a:t>
            </a:r>
          </a:p>
        </p:txBody>
      </p:sp>
    </p:spTree>
    <p:extLst>
      <p:ext uri="{BB962C8B-B14F-4D97-AF65-F5344CB8AC3E}">
        <p14:creationId xmlns:p14="http://schemas.microsoft.com/office/powerpoint/2010/main" val="3381513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é hora de revisar o módulo e encerrar com um teste de conhecimento e discussão sobre uma pergunta simulada do teste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Em resumo, neste módulo você aprendeu a:</a:t>
            </a:r>
          </a:p>
          <a:p>
            <a:pPr rtl="0"/>
            <a:endParaRPr lang="en-US" sz="1100" dirty="0"/>
          </a:p>
          <a:p>
            <a:pPr marL="171450" indent="-171450" rtl="0">
              <a:buFont typeface="Arial" panose="020B0604020202020204" pitchFamily="34" charset="0"/>
              <a:buChar char="•"/>
            </a:pPr>
            <a:r>
              <a:rPr lang="pt-BR" sz="1100"/>
              <a:t>Explicar a finalidade de usuários, grupos e funções do AWS Identity and Access Management (IAM).</a:t>
            </a:r>
          </a:p>
          <a:p>
            <a:pPr marL="171450" indent="-171450" rtl="0">
              <a:buFont typeface="Arial" panose="020B0604020202020204" pitchFamily="34" charset="0"/>
              <a:buChar char="•"/>
            </a:pPr>
            <a:r>
              <a:rPr lang="pt-BR" sz="1100"/>
              <a:t>Descrever como permitir a federação de usuários em uma arquitetura para aumentar a segurança</a:t>
            </a:r>
          </a:p>
          <a:p>
            <a:pPr marL="171450" indent="-171450" rtl="0">
              <a:buFont typeface="Arial" panose="020B0604020202020204" pitchFamily="34" charset="0"/>
              <a:buChar char="•"/>
            </a:pPr>
            <a:r>
              <a:rPr lang="pt-BR" sz="1100"/>
              <a:t>Reconhecer como as políticas de controle de serviço (SCPs) do AWS Organizations aumentam a segurança em uma arquitetura</a:t>
            </a:r>
          </a:p>
          <a:p>
            <a:pPr marL="171450" indent="-171450" rtl="0">
              <a:buFont typeface="Arial" panose="020B0604020202020204" pitchFamily="34" charset="0"/>
              <a:buChar char="•"/>
            </a:pPr>
            <a:r>
              <a:rPr lang="pt-BR" sz="1100"/>
              <a:t>Descrever como gerenciar várias contas da AWS</a:t>
            </a:r>
          </a:p>
          <a:p>
            <a:pPr marL="171450" indent="-171450" rtl="0">
              <a:buFont typeface="Arial" panose="020B0604020202020204" pitchFamily="34" charset="0"/>
              <a:buChar char="•"/>
            </a:pPr>
            <a:r>
              <a:rPr lang="pt-BR" sz="1100"/>
              <a:t>Configurar usuários do IAM</a:t>
            </a:r>
          </a:p>
        </p:txBody>
      </p:sp>
    </p:spTree>
    <p:extLst>
      <p:ext uri="{BB962C8B-B14F-4D97-AF65-F5344CB8AC3E}">
        <p14:creationId xmlns:p14="http://schemas.microsoft.com/office/powerpoint/2010/main" val="718544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t>Leia as respostas oferecidas e exclua as erradas com base nas palavras-chave destacadas anteriormente.</a:t>
            </a:r>
            <a:endParaRPr lang="en-US" sz="1000" dirty="0"/>
          </a:p>
          <a:p>
            <a:pPr rtl="0"/>
            <a:endParaRPr lang="en-US" sz="1000" dirty="0"/>
          </a:p>
          <a:p>
            <a:pPr rtl="0"/>
            <a:r>
              <a:rPr lang="pt-BR" sz="1000" b="1"/>
              <a:t>A resposta correta é D. </a:t>
            </a:r>
            <a:r>
              <a:rPr lang="pt-BR" sz="1000"/>
              <a:t> As funções do IAM para instâncias do EC2 permitem que as aplicações executadas na instância acessem os recursos da AWS sem a necessidade de criar e armazenar chaves de acesso. Qualquer solução que envolva a criação de uma chave de acesso introduz a complexidade de gerenciar essa chave secreta. </a:t>
            </a:r>
          </a:p>
        </p:txBody>
      </p:sp>
    </p:spTree>
    <p:extLst>
      <p:ext uri="{BB962C8B-B14F-4D97-AF65-F5344CB8AC3E}">
        <p14:creationId xmlns:p14="http://schemas.microsoft.com/office/powerpoint/2010/main" val="3458878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xmlns="" val="tx"/>
                    </a:ext>
                  </a:extLst>
                </a:hlinkClick>
              </a:rPr>
              <a:t>AWS Well-Architected Framework – pilar Segurança</a:t>
            </a:r>
            <a:endParaRPr kumimoji="0" lang="en-US"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xmlns="" val="tx"/>
                    </a:ext>
                  </a:extLst>
                </a:hlinkClick>
              </a:rPr>
              <a:t>Perguntas frequentes do IAM</a:t>
            </a:r>
            <a:endParaRPr kumimoji="0" lang="en-US"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1100">
                <a:hlinkClick r:id="rId5"/>
              </a:rPr>
              <a:t>Vídeo sobre como criar políticas do IAM</a:t>
            </a:r>
            <a:endParaRPr kumimoji="0" lang="en-US"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1100">
                <a:hlinkClick r:id="rId6"/>
              </a:rPr>
              <a:t>Vídeo sobre identidade em diferentes camadas</a:t>
            </a:r>
            <a:endParaRPr kumimoji="0" lang="en-US"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b="0" i="0" u="none" strike="noStrike" kern="1200" cap="none" spc="0" normalizeH="0" noProof="0">
                <a:ln>
                  <a:noFill/>
                </a:ln>
                <a:solidFill>
                  <a:srgbClr val="000000"/>
                </a:solidFill>
                <a:effectLst/>
                <a:uLnTx/>
                <a:uFillTx/>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xmlns="" val="tx"/>
                    </a:ext>
                  </a:extLst>
                </a:hlinkClick>
              </a:rPr>
              <a:t>Provedores de identidade e federação</a:t>
            </a:r>
            <a:endParaRPr kumimoji="0" lang="en-US"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2: Usuários de contas e IAM.</a:t>
            </a:r>
          </a:p>
        </p:txBody>
      </p:sp>
    </p:spTree>
    <p:extLst>
      <p:ext uri="{BB962C8B-B14F-4D97-AF65-F5344CB8AC3E}">
        <p14:creationId xmlns:p14="http://schemas.microsoft.com/office/powerpoint/2010/main" val="263031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Calibri" panose="020F0502020204030204" pitchFamily="34" charset="0"/>
              </a:rPr>
              <a:t>Quando cria uma conta da AWS pela primeira vez, você começa com um </a:t>
            </a:r>
            <a:r>
              <a:rPr lang="pt-BR" i="1">
                <a:latin typeface="Calibri" panose="020F0502020204030204" pitchFamily="34" charset="0"/>
              </a:rPr>
              <a:t>usuário raiz</a:t>
            </a:r>
            <a:r>
              <a:rPr lang="pt-BR">
                <a:latin typeface="Calibri" panose="020F0502020204030204" pitchFamily="34" charset="0"/>
              </a:rPr>
              <a:t>. Esse usuário pode fazer login no Console de Gerenciamento da AWS com o endereço de e-mail usado para criar a conta.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Calibri" panose="020F0502020204030204" pitchFamily="34" charset="0"/>
                <a:ea typeface="+mn-ea"/>
                <a:cs typeface="+mn-cs"/>
              </a:rPr>
              <a:t>O usuário raiz da conta da AWS tem acesso total a todos os recursos da conta, incluindo informações de faturamento, dados pessoais no perfil do usuário e todos os recursos criados em qualquer serviço da AWS na conta. Você não pode controlar os privilégios das credenciais de usuário raiz da conta da AWS.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Calibri" panose="020F0502020204030204" pitchFamily="34" charset="0"/>
                <a:ea typeface="+mn-ea"/>
                <a:cs typeface="+mn-cs"/>
              </a:rPr>
              <a:t>A AWS recomenda fortemente que você não use credenciais de conta raiz para interações diárias com a AWS. Em vez disso, crie um ou mais usuários do IAM. Mantenha as credenciais do usuário raiz em um local seguro. Para a maioria das tarefas contínuas de acesso e gerenciamento de contas, você pode usar as credenciais de usuário do IAM.</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18483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03191"/>
          </a:xfrm>
        </p:spPr>
        <p:txBody>
          <a:bodyPr rtlCol="0"/>
          <a:lstStyle/>
          <a:p>
            <a:pPr rtl="0"/>
            <a:r>
              <a:rPr lang="pt-BR" dirty="0">
                <a:latin typeface="Calibri" panose="020F0502020204030204" pitchFamily="34" charset="0"/>
              </a:rPr>
              <a:t>O AWS Identity and Access Management também é conhecido como IAM. É um serviço que permite configurar o controle de acesso detalhado para recursos da AWS. </a:t>
            </a:r>
            <a:r>
              <a:rPr lang="pt-BR" dirty="0"/>
              <a:t>O IAM é compatível com as melhores práticas de segurança, permitindo que você conceda credenciais de segurança exclusivas a usuários e grupos. Essas credenciais especificam quais interfaces de programação de aplicações de serviço (APIs) e recursos da AWS podem ser acessados. O IAM é seguro por padrão. Os usuários não têm acesso aos recursos da AWS até que as permissões sejam concedidas explicitamente.</a:t>
            </a:r>
            <a:endParaRPr lang="en-US" dirty="0">
              <a:latin typeface="Calibri" panose="020F0502020204030204" pitchFamily="34" charset="0"/>
            </a:endParaRPr>
          </a:p>
          <a:p>
            <a:pPr rtl="0"/>
            <a:endParaRPr lang="en-US" dirty="0">
              <a:latin typeface="Calibri" panose="020F0502020204030204" pitchFamily="34" charset="0"/>
            </a:endParaRPr>
          </a:p>
          <a:p>
            <a:pPr rtl="0"/>
            <a:r>
              <a:rPr lang="pt-BR" dirty="0"/>
              <a:t>O IAM está </a:t>
            </a:r>
            <a:r>
              <a:rPr lang="pt-BR" i="1" dirty="0"/>
              <a:t>integrado à maioria dos serviços da AWS</a:t>
            </a:r>
            <a:r>
              <a:rPr lang="pt-BR" dirty="0"/>
              <a:t>. Controles de acesso definidos a partir de um local no Console de Gerenciamento da AWS entrarão em vigor em todo o ambiente da AWS.</a:t>
            </a:r>
            <a:endParaRPr lang="en-US" dirty="0">
              <a:latin typeface="Calibri" panose="020F0502020204030204" pitchFamily="34" charset="0"/>
            </a:endParaRPr>
          </a:p>
          <a:p>
            <a:pPr rtl="0"/>
            <a:endParaRPr lang="en-US" dirty="0">
              <a:latin typeface="Calibri" panose="020F0502020204030204" pitchFamily="34" charset="0"/>
            </a:endParaRPr>
          </a:p>
          <a:p>
            <a:pPr rtl="0"/>
            <a:r>
              <a:rPr lang="pt-BR" dirty="0"/>
              <a:t>O IAM pode ser usado para conceder a funcionários e aplicações acesso ao Console de Gerenciamento da AWS e APIs de serviço da AWS, usando sistemas de identidade já existentes. A AWS é compatível com </a:t>
            </a:r>
            <a:r>
              <a:rPr lang="pt-BR" i="1" dirty="0"/>
              <a:t>federação de sistemas corporativos</a:t>
            </a:r>
            <a:r>
              <a:rPr lang="pt-BR" dirty="0"/>
              <a:t>, como o Microsoft Active Directory, bem como provedores de identidade baseados em padrões. O IAM também é compatível com autenticação muitfator (MFA - Multi-Factor Authentication). Se a MFA estiver habilitada e um usuário do IAM tentar fazer login, ele será solicitado a obter um código de autenticação. O código de autenticação é entregue a um dispositivo MFA da AWS. O dispositivo MFA pode ser um dispositivo MFA de hardware. Também pode ser um dispositivo MFA virtual acessado por meio de uma aplicação executada no smartphone do usuário, como o Google Authenticator. </a:t>
            </a:r>
            <a:endParaRPr lang="en-US" dirty="0">
              <a:latin typeface="Calibri" panose="020F0502020204030204" pitchFamily="34" charset="0"/>
            </a:endParaRPr>
          </a:p>
          <a:p>
            <a:pPr rtl="0"/>
            <a:endParaRPr lang="en-US" dirty="0">
              <a:latin typeface="Calibri" panose="020F0502020204030204" pitchFamily="34" charset="0"/>
            </a:endParaRPr>
          </a:p>
          <a:p>
            <a:pPr defTabSz="913395" rtl="0">
              <a:defRPr/>
            </a:pPr>
            <a:r>
              <a:rPr lang="pt-BR" b="0" i="0" kern="1200" dirty="0">
                <a:solidFill>
                  <a:schemeClr val="tx1"/>
                </a:solidFill>
                <a:effectLst/>
                <a:latin typeface="Calibri" panose="020F0502020204030204" pitchFamily="34" charset="0"/>
                <a:ea typeface="+mn-ea"/>
                <a:cs typeface="+mn-cs"/>
              </a:rPr>
              <a:t>Você pode criar contas que tenham privilégios semelhantes ao usuário raiz da conta da AWS. No entanto, é melhor criar contas administrativas que concedem apenas as </a:t>
            </a:r>
            <a:r>
              <a:rPr lang="pt-BR" dirty="0">
                <a:latin typeface="Calibri" panose="020F0502020204030204" pitchFamily="34" charset="0"/>
              </a:rPr>
              <a:t>permissões de conta necessárias</a:t>
            </a:r>
            <a:r>
              <a:rPr lang="pt-BR" b="0" i="0" kern="1200" dirty="0">
                <a:solidFill>
                  <a:schemeClr val="tx1"/>
                </a:solidFill>
                <a:effectLst/>
                <a:latin typeface="Calibri" panose="020F0502020204030204" pitchFamily="34" charset="0"/>
                <a:ea typeface="+mn-ea"/>
                <a:cs typeface="+mn-cs"/>
              </a:rPr>
              <a:t>. S</a:t>
            </a:r>
            <a:r>
              <a:rPr lang="pt-BR" dirty="0">
                <a:latin typeface="Calibri" panose="020F0502020204030204" pitchFamily="34" charset="0"/>
              </a:rPr>
              <a:t>iga o princípio do privilégio mínimo. Por exemplo, pergunte a si mesmo se</a:t>
            </a:r>
            <a:r>
              <a:rPr lang="pt-BR" b="0" i="0" kern="1200" dirty="0">
                <a:solidFill>
                  <a:schemeClr val="tx1"/>
                </a:solidFill>
                <a:effectLst/>
                <a:latin typeface="Calibri" panose="020F0502020204030204" pitchFamily="34" charset="0"/>
                <a:ea typeface="+mn-ea"/>
                <a:cs typeface="+mn-cs"/>
              </a:rPr>
              <a:t> o administrador de banco de dados (DBA) deve ser capaz de provisionar instâncias do EC2. Se a resposta for não, provisione as contas conforme necessário. </a:t>
            </a:r>
            <a:endParaRPr lang="en-US" dirty="0">
              <a:latin typeface="Calibri" panose="020F0502020204030204" pitchFamily="34" charset="0"/>
            </a:endParaRPr>
          </a:p>
        </p:txBody>
      </p:sp>
    </p:spTree>
    <p:extLst>
      <p:ext uri="{BB962C8B-B14F-4D97-AF65-F5344CB8AC3E}">
        <p14:creationId xmlns:p14="http://schemas.microsoft.com/office/powerpoint/2010/main" val="395728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mn-lt"/>
                <a:ea typeface="+mn-ea"/>
                <a:cs typeface="+mn-cs"/>
              </a:rPr>
              <a:t>Para entender como usar o IAM para proteger sua conta da AWS, é importante compreender o papel e a função de cada um dos quatro componentes do IAM.</a:t>
            </a:r>
          </a:p>
          <a:p>
            <a:pPr rtl="0"/>
            <a:endParaRPr lang="en-US" sz="1100" kern="1200" dirty="0">
              <a:solidFill>
                <a:schemeClr val="tx1"/>
              </a:solidFill>
              <a:effectLst/>
              <a:latin typeface="+mn-lt"/>
              <a:ea typeface="+mn-ea"/>
              <a:cs typeface="+mn-cs"/>
            </a:endParaRPr>
          </a:p>
          <a:p>
            <a:pPr rtl="0"/>
            <a:r>
              <a:rPr lang="pt-BR" sz="1100" kern="1200" dirty="0">
                <a:solidFill>
                  <a:schemeClr val="tx1"/>
                </a:solidFill>
                <a:effectLst/>
                <a:latin typeface="+mn-lt"/>
                <a:ea typeface="+mn-ea"/>
                <a:cs typeface="+mn-cs"/>
              </a:rPr>
              <a:t>Um </a:t>
            </a:r>
            <a:r>
              <a:rPr lang="pt-BR" sz="1100" b="0" i="1" kern="1200" dirty="0">
                <a:solidFill>
                  <a:schemeClr val="tx1"/>
                </a:solidFill>
                <a:effectLst/>
                <a:latin typeface="+mn-lt"/>
                <a:ea typeface="+mn-ea"/>
                <a:cs typeface="+mn-cs"/>
              </a:rPr>
              <a:t>usuário do IAM</a:t>
            </a:r>
            <a:r>
              <a:rPr lang="en-US" sz="1100" b="1" kern="1200" dirty="0">
                <a:solidFill>
                  <a:schemeClr val="tx1"/>
                </a:solidFill>
                <a:effectLst/>
                <a:latin typeface="+mn-lt"/>
                <a:ea typeface="+mn-ea"/>
                <a:cs typeface="+mn-cs"/>
              </a:rPr>
              <a:t> </a:t>
            </a:r>
            <a:r>
              <a:rPr lang="pt-BR" sz="1100" kern="1200" dirty="0">
                <a:solidFill>
                  <a:schemeClr val="tx1"/>
                </a:solidFill>
                <a:effectLst/>
                <a:latin typeface="+mn-lt"/>
                <a:ea typeface="+mn-ea"/>
                <a:cs typeface="+mn-cs"/>
              </a:rPr>
              <a:t>é </a:t>
            </a:r>
            <a:r>
              <a:rPr lang="pt-BR" sz="1100" b="0" i="0" kern="1200" dirty="0">
                <a:solidFill>
                  <a:schemeClr val="tx1"/>
                </a:solidFill>
                <a:effectLst/>
                <a:latin typeface="+mn-lt"/>
                <a:ea typeface="+mn-ea"/>
                <a:cs typeface="+mn-cs"/>
              </a:rPr>
              <a:t>uma pessoa ou aplicação em uma conta da AWS que precisa fazer chamadas de API para produtos da AWS. Cada usuário deve ter um nome exclusivo (sem espaços) na conta da AWS e um conjunto de credenciais de segurança que não seja compartilhado com outros usuários. Essas credenciais são diferentes das credenciais de segurança do usuário raiz da conta da AWS. Cada usuário é definido em uma única conta da AWS.</a:t>
            </a:r>
          </a:p>
          <a:p>
            <a:pPr rtl="0"/>
            <a:endParaRPr lang="en-US" sz="1100" b="0" i="0" kern="1200" dirty="0">
              <a:solidFill>
                <a:schemeClr val="tx1"/>
              </a:solidFill>
              <a:effectLst/>
              <a:latin typeface="+mn-lt"/>
              <a:ea typeface="+mn-ea"/>
              <a:cs typeface="+mn-cs"/>
            </a:endParaRPr>
          </a:p>
          <a:p>
            <a:pPr rtl="0"/>
            <a:r>
              <a:rPr lang="pt-BR" sz="1100" b="0" i="0" kern="1200" dirty="0">
                <a:solidFill>
                  <a:schemeClr val="tx1"/>
                </a:solidFill>
                <a:effectLst/>
                <a:latin typeface="+mn-lt"/>
                <a:ea typeface="+mn-ea"/>
                <a:cs typeface="+mn-cs"/>
              </a:rPr>
              <a:t>Um </a:t>
            </a:r>
            <a:r>
              <a:rPr lang="pt-BR" sz="1100" b="0" i="1" kern="1200" dirty="0">
                <a:solidFill>
                  <a:schemeClr val="tx1"/>
                </a:solidFill>
                <a:effectLst/>
                <a:latin typeface="+mn-lt"/>
                <a:ea typeface="+mn-ea"/>
                <a:cs typeface="+mn-cs"/>
              </a:rPr>
              <a:t>grupo do IAM</a:t>
            </a:r>
            <a:r>
              <a:rPr lang="pt-BR" sz="1100" b="0" i="0" kern="1200" dirty="0">
                <a:solidFill>
                  <a:schemeClr val="tx1"/>
                </a:solidFill>
                <a:effectLst/>
                <a:latin typeface="+mn-lt"/>
                <a:ea typeface="+mn-ea"/>
                <a:cs typeface="+mn-cs"/>
              </a:rPr>
              <a:t> é um conjunto de usuários do IAM. Você pode usar grupos do IAM para simplificar a forma como você especifica e gerencia permissões para vários usuários.</a:t>
            </a:r>
            <a:endParaRPr lang="en-US" sz="1100" kern="1200" dirty="0">
              <a:solidFill>
                <a:schemeClr val="tx1"/>
              </a:solidFill>
              <a:effectLst/>
              <a:latin typeface="+mn-lt"/>
              <a:ea typeface="+mn-ea"/>
              <a:cs typeface="+mn-cs"/>
            </a:endParaRPr>
          </a:p>
          <a:p>
            <a:pPr rtl="0"/>
            <a:endParaRPr lang="en-US" sz="1100" kern="1200" dirty="0">
              <a:solidFill>
                <a:schemeClr val="tx1"/>
              </a:solidFill>
              <a:effectLst/>
              <a:latin typeface="+mn-lt"/>
              <a:ea typeface="+mn-ea"/>
              <a:cs typeface="+mn-cs"/>
            </a:endParaRPr>
          </a:p>
          <a:p>
            <a:pPr rtl="0"/>
            <a:r>
              <a:rPr lang="pt-BR" sz="1100" kern="1200" dirty="0">
                <a:solidFill>
                  <a:schemeClr val="tx1"/>
                </a:solidFill>
                <a:effectLst/>
                <a:latin typeface="+mn-lt"/>
                <a:ea typeface="+mn-ea"/>
                <a:cs typeface="+mn-cs"/>
              </a:rPr>
              <a:t>Uma </a:t>
            </a:r>
            <a:r>
              <a:rPr lang="pt-BR" sz="1100" b="0" i="1" kern="1200" dirty="0">
                <a:solidFill>
                  <a:schemeClr val="tx1"/>
                </a:solidFill>
                <a:effectLst/>
                <a:latin typeface="+mn-lt"/>
                <a:ea typeface="+mn-ea"/>
                <a:cs typeface="+mn-cs"/>
              </a:rPr>
              <a:t>política do IAM</a:t>
            </a:r>
            <a:r>
              <a:rPr lang="en-US" sz="1100" b="1" kern="1200" dirty="0">
                <a:solidFill>
                  <a:schemeClr val="tx1"/>
                </a:solidFill>
                <a:effectLst/>
                <a:latin typeface="+mn-lt"/>
                <a:ea typeface="+mn-ea"/>
                <a:cs typeface="+mn-cs"/>
              </a:rPr>
              <a:t> </a:t>
            </a:r>
            <a:r>
              <a:rPr lang="pt-BR" sz="1100" kern="1200" dirty="0">
                <a:solidFill>
                  <a:schemeClr val="tx1"/>
                </a:solidFill>
                <a:effectLst/>
                <a:latin typeface="+mn-lt"/>
                <a:ea typeface="+mn-ea"/>
                <a:cs typeface="+mn-cs"/>
              </a:rPr>
              <a:t>é </a:t>
            </a:r>
            <a:r>
              <a:rPr lang="pt-BR" sz="1100" b="0" i="0" kern="1200" dirty="0">
                <a:solidFill>
                  <a:schemeClr val="tx1"/>
                </a:solidFill>
                <a:effectLst/>
                <a:latin typeface="+mn-lt"/>
                <a:ea typeface="+mn-ea"/>
                <a:cs typeface="+mn-cs"/>
              </a:rPr>
              <a:t>um documento que define permissões para determinar o que os usuários podem fazer na conta da AWS. </a:t>
            </a:r>
          </a:p>
          <a:p>
            <a:pPr rtl="0"/>
            <a:endParaRPr lang="en-US" sz="1100" b="0" i="0" kern="1200" dirty="0">
              <a:solidFill>
                <a:schemeClr val="tx1"/>
              </a:solidFill>
              <a:effectLst/>
              <a:latin typeface="+mn-lt"/>
              <a:ea typeface="+mn-ea"/>
              <a:cs typeface="+mn-cs"/>
            </a:endParaRPr>
          </a:p>
          <a:p>
            <a:pPr rtl="0"/>
            <a:r>
              <a:rPr lang="pt-BR" sz="1100" b="0" i="0" kern="1200" dirty="0">
                <a:solidFill>
                  <a:schemeClr val="tx1"/>
                </a:solidFill>
                <a:effectLst/>
                <a:latin typeface="+mn-lt"/>
                <a:ea typeface="+mn-ea"/>
                <a:cs typeface="+mn-cs"/>
              </a:rPr>
              <a:t>Uma </a:t>
            </a:r>
            <a:r>
              <a:rPr lang="pt-BR" sz="1100" b="0" i="1" kern="1200" dirty="0">
                <a:solidFill>
                  <a:schemeClr val="tx1"/>
                </a:solidFill>
                <a:effectLst/>
                <a:latin typeface="+mn-lt"/>
                <a:ea typeface="+mn-ea"/>
                <a:cs typeface="+mn-cs"/>
              </a:rPr>
              <a:t>função do IAM</a:t>
            </a:r>
            <a:r>
              <a:rPr lang="pt-BR" sz="1100" b="0" i="0" kern="1200" dirty="0">
                <a:solidFill>
                  <a:schemeClr val="tx1"/>
                </a:solidFill>
                <a:effectLst/>
                <a:latin typeface="+mn-lt"/>
                <a:ea typeface="+mn-ea"/>
                <a:cs typeface="+mn-cs"/>
              </a:rPr>
              <a:t> é uma ferramenta para conceder acesso temporário a recursos específicos da AWS em uma conta da AWS. </a:t>
            </a:r>
          </a:p>
          <a:p>
            <a:pPr rtl="0"/>
            <a:endParaRPr lang="en-US" sz="1100" b="0" i="0" kern="1200" dirty="0">
              <a:solidFill>
                <a:schemeClr val="tx1"/>
              </a:solidFill>
              <a:effectLst/>
              <a:latin typeface="+mn-lt"/>
              <a:ea typeface="+mn-ea"/>
              <a:cs typeface="+mn-cs"/>
            </a:endParaRPr>
          </a:p>
          <a:p>
            <a:pPr rtl="0"/>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67120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Courier New" panose="020703090202050204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6" name="TextBox 5">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2020,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endParaRPr lang="pt-B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pt-B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5.xml"/><Relationship Id="rId5" Type="http://schemas.openxmlformats.org/officeDocument/2006/relationships/image" Target="../media/image15.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xml"/><Relationship Id="rId7" Type="http://schemas.openxmlformats.org/officeDocument/2006/relationships/image" Target="../media/image54.svg"/><Relationship Id="rId2" Type="http://schemas.openxmlformats.org/officeDocument/2006/relationships/slideLayout" Target="../slideLayouts/slideLayout6.xml"/><Relationship Id="rId1" Type="http://schemas.openxmlformats.org/officeDocument/2006/relationships/tags" Target="../tags/tag36.xml"/><Relationship Id="rId6" Type="http://schemas.openxmlformats.org/officeDocument/2006/relationships/image" Target="../media/image33.png"/><Relationship Id="rId5"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56.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8.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hyperlink" Target="https://docs.aws.amazon.com/IAM/latest/UserGuide/"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image" Target="../media/image38.png"/><Relationship Id="rId4" Type="http://schemas.openxmlformats.org/officeDocument/2006/relationships/hyperlink" Target="https://www.ipaddressguide.com/cidr"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40.jpeg"/><Relationship Id="rId5" Type="http://schemas.openxmlformats.org/officeDocument/2006/relationships/image" Target="../media/image62.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2.xml"/><Relationship Id="rId7" Type="http://schemas.openxmlformats.org/officeDocument/2006/relationships/image" Target="../media/image15.svg"/><Relationship Id="rId2" Type="http://schemas.openxmlformats.org/officeDocument/2006/relationships/slideLayout" Target="../slideLayouts/slideLayout5.xml"/><Relationship Id="rId1" Type="http://schemas.openxmlformats.org/officeDocument/2006/relationships/tags" Target="../tags/tag47.xml"/><Relationship Id="rId6" Type="http://schemas.openxmlformats.org/officeDocument/2006/relationships/image" Target="../media/image12.png"/><Relationship Id="rId11" Type="http://schemas.openxmlformats.org/officeDocument/2006/relationships/image" Target="../media/image50.svg"/><Relationship Id="rId5" Type="http://schemas.openxmlformats.org/officeDocument/2006/relationships/image" Target="../media/image66.svg"/><Relationship Id="rId10"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3.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6.svg"/><Relationship Id="rId4" Type="http://schemas.openxmlformats.org/officeDocument/2006/relationships/diagramData" Target="../diagrams/data1.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notesSlide" Target="../notesSlides/notesSlide24.xml"/><Relationship Id="rId7"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0.svg"/><Relationship Id="rId4" Type="http://schemas.openxmlformats.org/officeDocument/2006/relationships/image" Target="../media/image43.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1.svg"/><Relationship Id="rId3" Type="http://schemas.openxmlformats.org/officeDocument/2006/relationships/notesSlide" Target="../notesSlides/notesSlide26.xml"/><Relationship Id="rId7" Type="http://schemas.openxmlformats.org/officeDocument/2006/relationships/image" Target="../media/image15.svg"/><Relationship Id="rId12"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51.xml"/><Relationship Id="rId6" Type="http://schemas.openxmlformats.org/officeDocument/2006/relationships/image" Target="../media/image12.png"/><Relationship Id="rId11" Type="http://schemas.openxmlformats.org/officeDocument/2006/relationships/image" Target="../media/image69.svg"/><Relationship Id="rId5" Type="http://schemas.openxmlformats.org/officeDocument/2006/relationships/image" Target="../media/image45.svg"/><Relationship Id="rId15" Type="http://schemas.openxmlformats.org/officeDocument/2006/relationships/image" Target="../media/image73.svg"/><Relationship Id="rId10"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11.sv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47.tiff"/></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2.png"/><Relationship Id="rId3" Type="http://schemas.openxmlformats.org/officeDocument/2006/relationships/notesSlide" Target="../notesSlides/notesSlide28.xml"/><Relationship Id="rId7" Type="http://schemas.openxmlformats.org/officeDocument/2006/relationships/image" Target="../media/image78.svg"/><Relationship Id="rId12"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49.png"/><Relationship Id="rId11" Type="http://schemas.openxmlformats.org/officeDocument/2006/relationships/image" Target="../media/image28.png"/><Relationship Id="rId5" Type="http://schemas.openxmlformats.org/officeDocument/2006/relationships/image" Target="../media/image76.svg"/><Relationship Id="rId10" Type="http://schemas.openxmlformats.org/officeDocument/2006/relationships/image" Target="../media/image73.svg"/><Relationship Id="rId4" Type="http://schemas.openxmlformats.org/officeDocument/2006/relationships/image" Target="../media/image48.png"/><Relationship Id="rId9" Type="http://schemas.openxmlformats.org/officeDocument/2006/relationships/image" Target="../media/image46.png"/><Relationship Id="rId14" Type="http://schemas.openxmlformats.org/officeDocument/2006/relationships/image" Target="../media/image15.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81.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3.svg"/><Relationship Id="rId18" Type="http://schemas.openxmlformats.org/officeDocument/2006/relationships/image" Target="../media/image55.png"/><Relationship Id="rId3" Type="http://schemas.openxmlformats.org/officeDocument/2006/relationships/notesSlide" Target="../notesSlides/notesSlide30.xml"/><Relationship Id="rId7" Type="http://schemas.openxmlformats.org/officeDocument/2006/relationships/image" Target="../media/image15.svg"/><Relationship Id="rId12" Type="http://schemas.openxmlformats.org/officeDocument/2006/relationships/image" Target="../media/image52.png"/><Relationship Id="rId17" Type="http://schemas.openxmlformats.org/officeDocument/2006/relationships/image" Target="../media/image87.svg"/><Relationship Id="rId2" Type="http://schemas.openxmlformats.org/officeDocument/2006/relationships/slideLayout" Target="../slideLayouts/slideLayout6.xml"/><Relationship Id="rId16" Type="http://schemas.openxmlformats.org/officeDocument/2006/relationships/image" Target="../media/image54.png"/><Relationship Id="rId1" Type="http://schemas.openxmlformats.org/officeDocument/2006/relationships/tags" Target="../tags/tag55.xml"/><Relationship Id="rId6" Type="http://schemas.openxmlformats.org/officeDocument/2006/relationships/image" Target="../media/image12.png"/><Relationship Id="rId11" Type="http://schemas.openxmlformats.org/officeDocument/2006/relationships/image" Target="../media/image50.svg"/><Relationship Id="rId5" Type="http://schemas.openxmlformats.org/officeDocument/2006/relationships/image" Target="../media/image11.svg"/><Relationship Id="rId15" Type="http://schemas.openxmlformats.org/officeDocument/2006/relationships/image" Target="../media/image85.svg"/><Relationship Id="rId10" Type="http://schemas.openxmlformats.org/officeDocument/2006/relationships/image" Target="../media/image31.png"/><Relationship Id="rId19" Type="http://schemas.openxmlformats.org/officeDocument/2006/relationships/image" Target="../media/image89.svg"/><Relationship Id="rId4" Type="http://schemas.openxmlformats.org/officeDocument/2006/relationships/image" Target="../media/image10.png"/><Relationship Id="rId9" Type="http://schemas.openxmlformats.org/officeDocument/2006/relationships/image" Target="../media/image78.svg"/><Relationship Id="rId1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56.tiff"/></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3.svg"/><Relationship Id="rId18" Type="http://schemas.openxmlformats.org/officeDocument/2006/relationships/image" Target="../media/image55.png"/><Relationship Id="rId3" Type="http://schemas.openxmlformats.org/officeDocument/2006/relationships/notesSlide" Target="../notesSlides/notesSlide32.xml"/><Relationship Id="rId21" Type="http://schemas.openxmlformats.org/officeDocument/2006/relationships/image" Target="../media/image92.svg"/><Relationship Id="rId7" Type="http://schemas.openxmlformats.org/officeDocument/2006/relationships/image" Target="../media/image15.svg"/><Relationship Id="rId12" Type="http://schemas.openxmlformats.org/officeDocument/2006/relationships/image" Target="../media/image52.png"/><Relationship Id="rId17" Type="http://schemas.openxmlformats.org/officeDocument/2006/relationships/image" Target="../media/image87.svg"/><Relationship Id="rId25" Type="http://schemas.openxmlformats.org/officeDocument/2006/relationships/image" Target="../media/image96.svg"/><Relationship Id="rId2" Type="http://schemas.openxmlformats.org/officeDocument/2006/relationships/slideLayout" Target="../slideLayouts/slideLayout6.xml"/><Relationship Id="rId16" Type="http://schemas.openxmlformats.org/officeDocument/2006/relationships/image" Target="../media/image54.png"/><Relationship Id="rId20" Type="http://schemas.openxmlformats.org/officeDocument/2006/relationships/image" Target="../media/image57.png"/><Relationship Id="rId1" Type="http://schemas.openxmlformats.org/officeDocument/2006/relationships/tags" Target="../tags/tag57.xml"/><Relationship Id="rId6" Type="http://schemas.openxmlformats.org/officeDocument/2006/relationships/image" Target="../media/image12.png"/><Relationship Id="rId11" Type="http://schemas.openxmlformats.org/officeDocument/2006/relationships/image" Target="../media/image50.svg"/><Relationship Id="rId24" Type="http://schemas.openxmlformats.org/officeDocument/2006/relationships/image" Target="../media/image59.png"/><Relationship Id="rId5" Type="http://schemas.openxmlformats.org/officeDocument/2006/relationships/image" Target="../media/image11.svg"/><Relationship Id="rId15" Type="http://schemas.openxmlformats.org/officeDocument/2006/relationships/image" Target="../media/image85.svg"/><Relationship Id="rId23" Type="http://schemas.openxmlformats.org/officeDocument/2006/relationships/image" Target="../media/image94.svg"/><Relationship Id="rId10" Type="http://schemas.openxmlformats.org/officeDocument/2006/relationships/image" Target="../media/image31.png"/><Relationship Id="rId19" Type="http://schemas.openxmlformats.org/officeDocument/2006/relationships/image" Target="../media/image89.svg"/><Relationship Id="rId4" Type="http://schemas.openxmlformats.org/officeDocument/2006/relationships/image" Target="../media/image10.png"/><Relationship Id="rId9" Type="http://schemas.openxmlformats.org/officeDocument/2006/relationships/image" Target="../media/image78.svg"/><Relationship Id="rId14" Type="http://schemas.openxmlformats.org/officeDocument/2006/relationships/image" Target="../media/image53.png"/><Relationship Id="rId22"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3.svg"/><Relationship Id="rId18" Type="http://schemas.openxmlformats.org/officeDocument/2006/relationships/image" Target="../media/image55.png"/><Relationship Id="rId26" Type="http://schemas.openxmlformats.org/officeDocument/2006/relationships/image" Target="../media/image60.png"/><Relationship Id="rId3" Type="http://schemas.openxmlformats.org/officeDocument/2006/relationships/notesSlide" Target="../notesSlides/notesSlide33.xml"/><Relationship Id="rId21" Type="http://schemas.openxmlformats.org/officeDocument/2006/relationships/image" Target="../media/image92.svg"/><Relationship Id="rId7" Type="http://schemas.openxmlformats.org/officeDocument/2006/relationships/image" Target="../media/image15.svg"/><Relationship Id="rId12" Type="http://schemas.openxmlformats.org/officeDocument/2006/relationships/image" Target="../media/image52.png"/><Relationship Id="rId17" Type="http://schemas.openxmlformats.org/officeDocument/2006/relationships/image" Target="../media/image87.svg"/><Relationship Id="rId25" Type="http://schemas.openxmlformats.org/officeDocument/2006/relationships/image" Target="../media/image96.svg"/><Relationship Id="rId2" Type="http://schemas.openxmlformats.org/officeDocument/2006/relationships/slideLayout" Target="../slideLayouts/slideLayout5.xml"/><Relationship Id="rId16" Type="http://schemas.openxmlformats.org/officeDocument/2006/relationships/image" Target="../media/image54.png"/><Relationship Id="rId20" Type="http://schemas.openxmlformats.org/officeDocument/2006/relationships/image" Target="../media/image57.png"/><Relationship Id="rId1" Type="http://schemas.openxmlformats.org/officeDocument/2006/relationships/tags" Target="../tags/tag58.xml"/><Relationship Id="rId6" Type="http://schemas.openxmlformats.org/officeDocument/2006/relationships/image" Target="../media/image12.png"/><Relationship Id="rId11" Type="http://schemas.openxmlformats.org/officeDocument/2006/relationships/image" Target="../media/image50.svg"/><Relationship Id="rId24" Type="http://schemas.openxmlformats.org/officeDocument/2006/relationships/image" Target="../media/image59.png"/><Relationship Id="rId5" Type="http://schemas.openxmlformats.org/officeDocument/2006/relationships/image" Target="../media/image11.svg"/><Relationship Id="rId15" Type="http://schemas.openxmlformats.org/officeDocument/2006/relationships/image" Target="../media/image85.svg"/><Relationship Id="rId23" Type="http://schemas.openxmlformats.org/officeDocument/2006/relationships/image" Target="../media/image94.svg"/><Relationship Id="rId10" Type="http://schemas.openxmlformats.org/officeDocument/2006/relationships/image" Target="../media/image31.png"/><Relationship Id="rId19" Type="http://schemas.openxmlformats.org/officeDocument/2006/relationships/image" Target="../media/image89.svg"/><Relationship Id="rId4" Type="http://schemas.openxmlformats.org/officeDocument/2006/relationships/image" Target="../media/image10.png"/><Relationship Id="rId9" Type="http://schemas.openxmlformats.org/officeDocument/2006/relationships/image" Target="../media/image78.svg"/><Relationship Id="rId14" Type="http://schemas.openxmlformats.org/officeDocument/2006/relationships/image" Target="../media/image53.png"/><Relationship Id="rId22" Type="http://schemas.openxmlformats.org/officeDocument/2006/relationships/image" Target="../media/image58.png"/><Relationship Id="rId27" Type="http://schemas.openxmlformats.org/officeDocument/2006/relationships/image" Target="../media/image98.sv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04.svg"/><Relationship Id="rId3" Type="http://schemas.openxmlformats.org/officeDocument/2006/relationships/notesSlide" Target="../notesSlides/notesSlide34.xml"/><Relationship Id="rId7" Type="http://schemas.openxmlformats.org/officeDocument/2006/relationships/image" Target="../media/image100.svg"/><Relationship Id="rId12" Type="http://schemas.openxmlformats.org/officeDocument/2006/relationships/image" Target="../media/image63.png"/><Relationship Id="rId2" Type="http://schemas.openxmlformats.org/officeDocument/2006/relationships/slideLayout" Target="../slideLayouts/slideLayout6.xml"/><Relationship Id="rId1" Type="http://schemas.openxmlformats.org/officeDocument/2006/relationships/tags" Target="../tags/tag59.xml"/><Relationship Id="rId6" Type="http://schemas.openxmlformats.org/officeDocument/2006/relationships/image" Target="../media/image61.png"/><Relationship Id="rId11" Type="http://schemas.openxmlformats.org/officeDocument/2006/relationships/image" Target="../media/image102.svg"/><Relationship Id="rId5" Type="http://schemas.openxmlformats.org/officeDocument/2006/relationships/image" Target="../media/image11.svg"/><Relationship Id="rId10" Type="http://schemas.openxmlformats.org/officeDocument/2006/relationships/image" Target="../media/image62.png"/><Relationship Id="rId4" Type="http://schemas.openxmlformats.org/officeDocument/2006/relationships/image" Target="../media/image10.png"/><Relationship Id="rId9" Type="http://schemas.openxmlformats.org/officeDocument/2006/relationships/image" Target="../media/image81.svg"/></Relationships>
</file>

<file path=ppt/slides/_rels/slide35.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68.png"/><Relationship Id="rId18" Type="http://schemas.openxmlformats.org/officeDocument/2006/relationships/image" Target="../media/image11.svg"/><Relationship Id="rId26" Type="http://schemas.openxmlformats.org/officeDocument/2006/relationships/image" Target="../media/image121.svg"/><Relationship Id="rId3" Type="http://schemas.openxmlformats.org/officeDocument/2006/relationships/notesSlide" Target="../notesSlides/notesSlide35.xml"/><Relationship Id="rId21" Type="http://schemas.openxmlformats.org/officeDocument/2006/relationships/image" Target="../media/image70.png"/><Relationship Id="rId7" Type="http://schemas.openxmlformats.org/officeDocument/2006/relationships/image" Target="../media/image65.png"/><Relationship Id="rId12" Type="http://schemas.openxmlformats.org/officeDocument/2006/relationships/image" Target="../media/image111.svg"/><Relationship Id="rId17" Type="http://schemas.openxmlformats.org/officeDocument/2006/relationships/image" Target="../media/image10.png"/><Relationship Id="rId25" Type="http://schemas.openxmlformats.org/officeDocument/2006/relationships/image" Target="../media/image72.png"/><Relationship Id="rId2" Type="http://schemas.openxmlformats.org/officeDocument/2006/relationships/slideLayout" Target="../slideLayouts/slideLayout5.xml"/><Relationship Id="rId16" Type="http://schemas.openxmlformats.org/officeDocument/2006/relationships/image" Target="../media/image115.svg"/><Relationship Id="rId20" Type="http://schemas.openxmlformats.org/officeDocument/2006/relationships/image" Target="../media/image102.svg"/><Relationship Id="rId29" Type="http://schemas.openxmlformats.org/officeDocument/2006/relationships/image" Target="../media/image12.png"/><Relationship Id="rId1" Type="http://schemas.openxmlformats.org/officeDocument/2006/relationships/tags" Target="../tags/tag60.xml"/><Relationship Id="rId6" Type="http://schemas.openxmlformats.org/officeDocument/2006/relationships/image" Target="../media/image64.png"/><Relationship Id="rId11" Type="http://schemas.openxmlformats.org/officeDocument/2006/relationships/image" Target="../media/image67.png"/><Relationship Id="rId24" Type="http://schemas.openxmlformats.org/officeDocument/2006/relationships/image" Target="../media/image119.svg"/><Relationship Id="rId32" Type="http://schemas.openxmlformats.org/officeDocument/2006/relationships/image" Target="../media/image45.svg"/><Relationship Id="rId5" Type="http://schemas.openxmlformats.org/officeDocument/2006/relationships/image" Target="../media/image69.svg"/><Relationship Id="rId15" Type="http://schemas.openxmlformats.org/officeDocument/2006/relationships/image" Target="../media/image69.png"/><Relationship Id="rId23" Type="http://schemas.openxmlformats.org/officeDocument/2006/relationships/image" Target="../media/image71.png"/><Relationship Id="rId28" Type="http://schemas.openxmlformats.org/officeDocument/2006/relationships/image" Target="../media/image123.svg"/><Relationship Id="rId10" Type="http://schemas.openxmlformats.org/officeDocument/2006/relationships/image" Target="../media/image109.svg"/><Relationship Id="rId19" Type="http://schemas.openxmlformats.org/officeDocument/2006/relationships/image" Target="../media/image62.png"/><Relationship Id="rId31" Type="http://schemas.openxmlformats.org/officeDocument/2006/relationships/image" Target="../media/image28.png"/><Relationship Id="rId4" Type="http://schemas.openxmlformats.org/officeDocument/2006/relationships/image" Target="../media/image44.png"/><Relationship Id="rId9" Type="http://schemas.openxmlformats.org/officeDocument/2006/relationships/image" Target="../media/image66.png"/><Relationship Id="rId14" Type="http://schemas.openxmlformats.org/officeDocument/2006/relationships/image" Target="../media/image113.svg"/><Relationship Id="rId22" Type="http://schemas.openxmlformats.org/officeDocument/2006/relationships/image" Target="../media/image117.svg"/><Relationship Id="rId27" Type="http://schemas.openxmlformats.org/officeDocument/2006/relationships/image" Target="../media/image73.png"/><Relationship Id="rId30" Type="http://schemas.openxmlformats.org/officeDocument/2006/relationships/image" Target="../media/image15.svg"/></Relationships>
</file>

<file path=ppt/slides/_rels/slide3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70.png"/><Relationship Id="rId18" Type="http://schemas.openxmlformats.org/officeDocument/2006/relationships/image" Target="../media/image125.svg"/><Relationship Id="rId26" Type="http://schemas.openxmlformats.org/officeDocument/2006/relationships/image" Target="../media/image15.svg"/><Relationship Id="rId3" Type="http://schemas.openxmlformats.org/officeDocument/2006/relationships/notesSlide" Target="../notesSlides/notesSlide36.xml"/><Relationship Id="rId21" Type="http://schemas.openxmlformats.org/officeDocument/2006/relationships/image" Target="../media/image62.png"/><Relationship Id="rId7" Type="http://schemas.openxmlformats.org/officeDocument/2006/relationships/image" Target="../media/image68.png"/><Relationship Id="rId12" Type="http://schemas.openxmlformats.org/officeDocument/2006/relationships/image" Target="../media/image11.svg"/><Relationship Id="rId17" Type="http://schemas.openxmlformats.org/officeDocument/2006/relationships/image" Target="../media/image74.png"/><Relationship Id="rId25" Type="http://schemas.openxmlformats.org/officeDocument/2006/relationships/image" Target="../media/image12.png"/><Relationship Id="rId2" Type="http://schemas.openxmlformats.org/officeDocument/2006/relationships/slideLayout" Target="../slideLayouts/slideLayout5.xml"/><Relationship Id="rId16" Type="http://schemas.openxmlformats.org/officeDocument/2006/relationships/image" Target="../media/image119.svg"/><Relationship Id="rId20" Type="http://schemas.openxmlformats.org/officeDocument/2006/relationships/image" Target="../media/image127.svg"/><Relationship Id="rId29" Type="http://schemas.openxmlformats.org/officeDocument/2006/relationships/image" Target="../media/image73.png"/><Relationship Id="rId1" Type="http://schemas.openxmlformats.org/officeDocument/2006/relationships/tags" Target="../tags/tag61.xml"/><Relationship Id="rId6" Type="http://schemas.openxmlformats.org/officeDocument/2006/relationships/image" Target="../media/image64.png"/><Relationship Id="rId11" Type="http://schemas.openxmlformats.org/officeDocument/2006/relationships/image" Target="../media/image10.png"/><Relationship Id="rId24" Type="http://schemas.openxmlformats.org/officeDocument/2006/relationships/image" Target="../media/image121.svg"/><Relationship Id="rId5" Type="http://schemas.openxmlformats.org/officeDocument/2006/relationships/image" Target="../media/image69.svg"/><Relationship Id="rId15" Type="http://schemas.openxmlformats.org/officeDocument/2006/relationships/image" Target="../media/image71.png"/><Relationship Id="rId23" Type="http://schemas.openxmlformats.org/officeDocument/2006/relationships/image" Target="../media/image72.png"/><Relationship Id="rId28" Type="http://schemas.openxmlformats.org/officeDocument/2006/relationships/image" Target="../media/image45.svg"/><Relationship Id="rId10" Type="http://schemas.openxmlformats.org/officeDocument/2006/relationships/image" Target="../media/image115.svg"/><Relationship Id="rId19" Type="http://schemas.openxmlformats.org/officeDocument/2006/relationships/image" Target="../media/image75.png"/><Relationship Id="rId4" Type="http://schemas.openxmlformats.org/officeDocument/2006/relationships/image" Target="../media/image44.png"/><Relationship Id="rId9" Type="http://schemas.openxmlformats.org/officeDocument/2006/relationships/image" Target="../media/image69.png"/><Relationship Id="rId14" Type="http://schemas.openxmlformats.org/officeDocument/2006/relationships/image" Target="../media/image117.svg"/><Relationship Id="rId22" Type="http://schemas.openxmlformats.org/officeDocument/2006/relationships/image" Target="../media/image102.svg"/><Relationship Id="rId27" Type="http://schemas.openxmlformats.org/officeDocument/2006/relationships/image" Target="../media/image28.png"/><Relationship Id="rId30" Type="http://schemas.openxmlformats.org/officeDocument/2006/relationships/image" Target="../media/image123.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77.jpeg"/><Relationship Id="rId5" Type="http://schemas.openxmlformats.org/officeDocument/2006/relationships/image" Target="../media/image129.sv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11.svg"/><Relationship Id="rId18" Type="http://schemas.openxmlformats.org/officeDocument/2006/relationships/image" Target="../media/image73.png"/><Relationship Id="rId3" Type="http://schemas.openxmlformats.org/officeDocument/2006/relationships/notesSlide" Target="../notesSlides/notesSlide38.xml"/><Relationship Id="rId21" Type="http://schemas.openxmlformats.org/officeDocument/2006/relationships/image" Target="../media/image125.svg"/><Relationship Id="rId7" Type="http://schemas.openxmlformats.org/officeDocument/2006/relationships/image" Target="../media/image69.svg"/><Relationship Id="rId12" Type="http://schemas.openxmlformats.org/officeDocument/2006/relationships/image" Target="../media/image67.png"/><Relationship Id="rId17" Type="http://schemas.openxmlformats.org/officeDocument/2006/relationships/image" Target="../media/image129.svg"/><Relationship Id="rId2" Type="http://schemas.openxmlformats.org/officeDocument/2006/relationships/slideLayout" Target="../slideLayouts/slideLayout5.xml"/><Relationship Id="rId16" Type="http://schemas.openxmlformats.org/officeDocument/2006/relationships/image" Target="../media/image76.png"/><Relationship Id="rId20" Type="http://schemas.openxmlformats.org/officeDocument/2006/relationships/image" Target="../media/image74.png"/><Relationship Id="rId1" Type="http://schemas.openxmlformats.org/officeDocument/2006/relationships/tags" Target="../tags/tag63.xml"/><Relationship Id="rId6" Type="http://schemas.openxmlformats.org/officeDocument/2006/relationships/image" Target="../media/image44.png"/><Relationship Id="rId11" Type="http://schemas.openxmlformats.org/officeDocument/2006/relationships/image" Target="../media/image109.svg"/><Relationship Id="rId5" Type="http://schemas.openxmlformats.org/officeDocument/2006/relationships/image" Target="../media/image132.svg"/><Relationship Id="rId15" Type="http://schemas.openxmlformats.org/officeDocument/2006/relationships/image" Target="../media/image113.svg"/><Relationship Id="rId10" Type="http://schemas.openxmlformats.org/officeDocument/2006/relationships/image" Target="../media/image66.png"/><Relationship Id="rId19" Type="http://schemas.openxmlformats.org/officeDocument/2006/relationships/image" Target="../media/image123.svg"/><Relationship Id="rId4" Type="http://schemas.openxmlformats.org/officeDocument/2006/relationships/image" Target="../media/image78.png"/><Relationship Id="rId9" Type="http://schemas.openxmlformats.org/officeDocument/2006/relationships/image" Target="../media/image107.svg"/><Relationship Id="rId1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34.svg"/><Relationship Id="rId2" Type="http://schemas.openxmlformats.org/officeDocument/2006/relationships/slideLayout" Target="../slideLayouts/slideLayout6.xml"/><Relationship Id="rId1" Type="http://schemas.openxmlformats.org/officeDocument/2006/relationships/tags" Target="../tags/tag66.xml"/><Relationship Id="rId6" Type="http://schemas.openxmlformats.org/officeDocument/2006/relationships/image" Target="../media/image79.png"/><Relationship Id="rId5" Type="http://schemas.openxmlformats.org/officeDocument/2006/relationships/image" Target="../media/image69.sv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80.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 Id="rId5" Type="http://schemas.openxmlformats.org/officeDocument/2006/relationships/image" Target="../media/image137.sv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5.svg"/><Relationship Id="rId18" Type="http://schemas.openxmlformats.org/officeDocument/2006/relationships/image" Target="../media/image52.png"/><Relationship Id="rId3" Type="http://schemas.openxmlformats.org/officeDocument/2006/relationships/notesSlide" Target="../notesSlides/notesSlide44.xml"/><Relationship Id="rId7" Type="http://schemas.openxmlformats.org/officeDocument/2006/relationships/image" Target="../media/image137.svg"/><Relationship Id="rId12" Type="http://schemas.openxmlformats.org/officeDocument/2006/relationships/image" Target="../media/image12.png"/><Relationship Id="rId17" Type="http://schemas.openxmlformats.org/officeDocument/2006/relationships/image" Target="../media/image50.svg"/><Relationship Id="rId2" Type="http://schemas.openxmlformats.org/officeDocument/2006/relationships/slideLayout" Target="../slideLayouts/slideLayout5.xml"/><Relationship Id="rId16" Type="http://schemas.openxmlformats.org/officeDocument/2006/relationships/image" Target="../media/image31.png"/><Relationship Id="rId1" Type="http://schemas.openxmlformats.org/officeDocument/2006/relationships/tags" Target="../tags/tag69.xml"/><Relationship Id="rId6" Type="http://schemas.openxmlformats.org/officeDocument/2006/relationships/image" Target="../media/image81.png"/><Relationship Id="rId11" Type="http://schemas.openxmlformats.org/officeDocument/2006/relationships/image" Target="../media/image141.svg"/><Relationship Id="rId5" Type="http://schemas.openxmlformats.org/officeDocument/2006/relationships/image" Target="../media/image69.svg"/><Relationship Id="rId15" Type="http://schemas.openxmlformats.org/officeDocument/2006/relationships/image" Target="../media/image78.svg"/><Relationship Id="rId10" Type="http://schemas.openxmlformats.org/officeDocument/2006/relationships/image" Target="../media/image83.png"/><Relationship Id="rId19" Type="http://schemas.openxmlformats.org/officeDocument/2006/relationships/image" Target="../media/image83.svg"/><Relationship Id="rId4" Type="http://schemas.openxmlformats.org/officeDocument/2006/relationships/image" Target="../media/image44.png"/><Relationship Id="rId9" Type="http://schemas.openxmlformats.org/officeDocument/2006/relationships/image" Target="../media/image139.svg"/><Relationship Id="rId1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73.xml"/><Relationship Id="rId5" Type="http://schemas.openxmlformats.org/officeDocument/2006/relationships/image" Target="../media/image87.jpeg"/><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8.svg"/><Relationship Id="rId18" Type="http://schemas.openxmlformats.org/officeDocument/2006/relationships/image" Target="../media/image92.png"/><Relationship Id="rId26" Type="http://schemas.openxmlformats.org/officeDocument/2006/relationships/image" Target="../media/image19.svg"/><Relationship Id="rId3" Type="http://schemas.openxmlformats.org/officeDocument/2006/relationships/notesSlide" Target="../notesSlides/notesSlide50.xml"/><Relationship Id="rId21" Type="http://schemas.openxmlformats.org/officeDocument/2006/relationships/image" Target="../media/image12.png"/><Relationship Id="rId7" Type="http://schemas.openxmlformats.org/officeDocument/2006/relationships/image" Target="../media/image147.svg"/><Relationship Id="rId12" Type="http://schemas.openxmlformats.org/officeDocument/2006/relationships/image" Target="../media/image49.png"/><Relationship Id="rId17" Type="http://schemas.openxmlformats.org/officeDocument/2006/relationships/image" Target="../media/image153.svg"/><Relationship Id="rId25" Type="http://schemas.openxmlformats.org/officeDocument/2006/relationships/image" Target="../media/image14.png"/><Relationship Id="rId2" Type="http://schemas.openxmlformats.org/officeDocument/2006/relationships/slideLayout" Target="../slideLayouts/slideLayout5.xml"/><Relationship Id="rId16" Type="http://schemas.openxmlformats.org/officeDocument/2006/relationships/image" Target="../media/image91.png"/><Relationship Id="rId20" Type="http://schemas.openxmlformats.org/officeDocument/2006/relationships/image" Target="../media/image93.png"/><Relationship Id="rId1" Type="http://schemas.openxmlformats.org/officeDocument/2006/relationships/tags" Target="../tags/tag75.xml"/><Relationship Id="rId6" Type="http://schemas.openxmlformats.org/officeDocument/2006/relationships/image" Target="../media/image88.png"/><Relationship Id="rId11" Type="http://schemas.openxmlformats.org/officeDocument/2006/relationships/image" Target="../media/image45.svg"/><Relationship Id="rId24" Type="http://schemas.openxmlformats.org/officeDocument/2006/relationships/image" Target="../media/image11.svg"/><Relationship Id="rId5" Type="http://schemas.openxmlformats.org/officeDocument/2006/relationships/image" Target="../media/image69.svg"/><Relationship Id="rId15" Type="http://schemas.openxmlformats.org/officeDocument/2006/relationships/image" Target="../media/image151.svg"/><Relationship Id="rId23" Type="http://schemas.openxmlformats.org/officeDocument/2006/relationships/image" Target="../media/image10.png"/><Relationship Id="rId10" Type="http://schemas.openxmlformats.org/officeDocument/2006/relationships/image" Target="../media/image28.png"/><Relationship Id="rId19" Type="http://schemas.openxmlformats.org/officeDocument/2006/relationships/image" Target="../media/image155.svg"/><Relationship Id="rId4" Type="http://schemas.openxmlformats.org/officeDocument/2006/relationships/image" Target="../media/image44.png"/><Relationship Id="rId9" Type="http://schemas.openxmlformats.org/officeDocument/2006/relationships/image" Target="../media/image149.svg"/><Relationship Id="rId14" Type="http://schemas.openxmlformats.org/officeDocument/2006/relationships/image" Target="../media/image90.png"/><Relationship Id="rId22" Type="http://schemas.openxmlformats.org/officeDocument/2006/relationships/image" Target="../media/image15.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9.xml"/><Relationship Id="rId1" Type="http://schemas.openxmlformats.org/officeDocument/2006/relationships/tags" Target="../tags/tag76.xml"/><Relationship Id="rId5" Type="http://schemas.openxmlformats.org/officeDocument/2006/relationships/image" Target="../media/image95.png"/><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77.xml"/><Relationship Id="rId4" Type="http://schemas.openxmlformats.org/officeDocument/2006/relationships/image" Target="../media/image96.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tags" Target="../tags/tag80.xml"/><Relationship Id="rId4" Type="http://schemas.openxmlformats.org/officeDocument/2006/relationships/image" Target="../media/image97.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8" Type="http://schemas.openxmlformats.org/officeDocument/2006/relationships/hyperlink" Target="https://docs.aws.amazon.com/IAM/latest/UserGuide/id_roles_providers.html" TargetMode="External"/><Relationship Id="rId3" Type="http://schemas.openxmlformats.org/officeDocument/2006/relationships/notesSlide" Target="../notesSlides/notesSlide57.xml"/><Relationship Id="rId7" Type="http://schemas.openxmlformats.org/officeDocument/2006/relationships/hyperlink" Target="https://www.youtube.com/watch?v=vbjFjMNVEpc" TargetMode="External"/><Relationship Id="rId2" Type="http://schemas.openxmlformats.org/officeDocument/2006/relationships/slideLayout" Target="../slideLayouts/slideLayout5.xml"/><Relationship Id="rId1" Type="http://schemas.openxmlformats.org/officeDocument/2006/relationships/tags" Target="../tags/tag82.xml"/><Relationship Id="rId6" Type="http://schemas.openxmlformats.org/officeDocument/2006/relationships/hyperlink" Target="https://www.youtube.com/watch?v=YQsK4MtsELU" TargetMode="External"/><Relationship Id="rId5" Type="http://schemas.openxmlformats.org/officeDocument/2006/relationships/hyperlink" Target="https://aws.amazon.com/iam/faqs/" TargetMode="External"/><Relationship Id="rId4" Type="http://schemas.openxmlformats.org/officeDocument/2006/relationships/hyperlink" Target="https://d1.awsstatic.com/whitepapers/architecture/AWS-Security-Pillar.pdf"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3.xml"/><Relationship Id="rId1" Type="http://schemas.openxmlformats.org/officeDocument/2006/relationships/tags" Target="../tags/tag8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1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13.svg"/><Relationship Id="rId12" Type="http://schemas.openxmlformats.org/officeDocument/2006/relationships/image" Target="../media/image14.png"/><Relationship Id="rId17" Type="http://schemas.openxmlformats.org/officeDocument/2006/relationships/image" Target="../media/image23.svg"/><Relationship Id="rId2" Type="http://schemas.openxmlformats.org/officeDocument/2006/relationships/slideLayout" Target="../slideLayouts/slideLayout5.xml"/><Relationship Id="rId16" Type="http://schemas.openxmlformats.org/officeDocument/2006/relationships/image" Target="../media/image16.png"/><Relationship Id="rId20" Type="http://schemas.openxmlformats.org/officeDocument/2006/relationships/image" Target="../media/image26.svg"/><Relationship Id="rId1" Type="http://schemas.openxmlformats.org/officeDocument/2006/relationships/tags" Target="../tags/tag32.xml"/><Relationship Id="rId6" Type="http://schemas.openxmlformats.org/officeDocument/2006/relationships/image" Target="../media/image11.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3.png"/><Relationship Id="rId19"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6.svg"/><Relationship Id="rId3" Type="http://schemas.openxmlformats.org/officeDocument/2006/relationships/notesSlide" Target="../notesSlides/notesSlide8.xml"/><Relationship Id="rId7" Type="http://schemas.openxmlformats.org/officeDocument/2006/relationships/image" Target="../media/image30.svg"/><Relationship Id="rId12" Type="http://schemas.openxmlformats.org/officeDocument/2006/relationships/image" Target="../media/image23.png"/><Relationship Id="rId2" Type="http://schemas.openxmlformats.org/officeDocument/2006/relationships/slideLayout" Target="../slideLayouts/slideLayout5.xml"/><Relationship Id="rId16" Type="http://schemas.openxmlformats.org/officeDocument/2006/relationships/image" Target="../media/image25.jpeg"/><Relationship Id="rId1" Type="http://schemas.openxmlformats.org/officeDocument/2006/relationships/tags" Target="../tags/tag33.xml"/><Relationship Id="rId6" Type="http://schemas.openxmlformats.org/officeDocument/2006/relationships/image" Target="../media/image20.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32.sv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png"/><Relationship Id="rId18" Type="http://schemas.openxmlformats.org/officeDocument/2006/relationships/image" Target="../media/image52.svg"/><Relationship Id="rId3" Type="http://schemas.openxmlformats.org/officeDocument/2006/relationships/notesSlide" Target="../notesSlides/notesSlide9.xml"/><Relationship Id="rId7" Type="http://schemas.openxmlformats.org/officeDocument/2006/relationships/image" Target="../media/image43.sv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slideLayout" Target="../slideLayouts/slideLayout18.xml"/><Relationship Id="rId16" Type="http://schemas.openxmlformats.org/officeDocument/2006/relationships/image" Target="../media/image50.svg"/><Relationship Id="rId1" Type="http://schemas.openxmlformats.org/officeDocument/2006/relationships/tags" Target="../tags/tag34.xml"/><Relationship Id="rId6" Type="http://schemas.openxmlformats.org/officeDocument/2006/relationships/image" Target="../media/image27.png"/><Relationship Id="rId11" Type="http://schemas.openxmlformats.org/officeDocument/2006/relationships/image" Target="../media/image45.svg"/><Relationship Id="rId5" Type="http://schemas.openxmlformats.org/officeDocument/2006/relationships/image" Target="../media/image41.sv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15.svg"/><Relationship Id="rId1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235691"/>
            <a:ext cx="8059738" cy="488498"/>
          </a:xfrm>
        </p:spPr>
        <p:txBody>
          <a:bodyPr rtlCol="0">
            <a:normAutofit/>
          </a:bodyPr>
          <a:lstStyle/>
          <a:p>
            <a:pPr rtl="0"/>
            <a:r>
              <a:rPr lang="pt-BR"/>
              <a:t>AWS Academy Cloud Architecting</a:t>
            </a:r>
          </a:p>
        </p:txBody>
      </p:sp>
      <p:sp>
        <p:nvSpPr>
          <p:cNvPr id="6" name="Title 5"/>
          <p:cNvSpPr>
            <a:spLocks noGrp="1"/>
          </p:cNvSpPr>
          <p:nvPr>
            <p:ph type="title"/>
          </p:nvPr>
        </p:nvSpPr>
        <p:spPr/>
        <p:txBody>
          <a:bodyPr rtlCol="0"/>
          <a:lstStyle/>
          <a:p>
            <a:pPr rtl="0"/>
            <a:r>
              <a:rPr lang="pt-BR" sz="5400">
                <a:latin typeface="+mj-lt"/>
              </a:rPr>
              <a:t>Módulo 8: Proteger o acesso de usuários e aplicações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rtlCol="0"/>
          <a:lstStyle/>
          <a:p>
            <a:pPr rtl="0"/>
            <a:r>
              <a:rPr lang="pt-BR"/>
              <a:t>Permissões do IAM</a:t>
            </a:r>
          </a:p>
        </p:txBody>
      </p:sp>
      <p:pic>
        <p:nvPicPr>
          <p:cNvPr id="20" name="Graphic 19">
            <a:extLst>
              <a:ext uri="{FF2B5EF4-FFF2-40B4-BE49-F238E27FC236}">
                <a16:creationId xmlns:a16="http://schemas.microsoft.com/office/drawing/2014/main" id="{4AE9F489-73A9-8E4C-A702-FFD1EC0F6F3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38435" y="1688824"/>
            <a:ext cx="801561" cy="801561"/>
          </a:xfrm>
          <a:prstGeom prst="rect">
            <a:avLst/>
          </a:prstGeom>
        </p:spPr>
      </p:pic>
      <p:sp>
        <p:nvSpPr>
          <p:cNvPr id="9" name="TextBox 8">
            <a:extLst>
              <a:ext uri="{FF2B5EF4-FFF2-40B4-BE49-F238E27FC236}">
                <a16:creationId xmlns:a16="http://schemas.microsoft.com/office/drawing/2014/main" id="{CC2625FC-E7EC-4C49-BEC9-88913C094128}"/>
              </a:ext>
              <a:ext uri="{C183D7F6-B498-43B3-948B-1728B52AA6E4}">
                <adec:decorative xmlns:adec="http://schemas.microsoft.com/office/drawing/2017/decorative" xmlns="" val="1"/>
              </a:ext>
            </a:extLst>
          </p:cNvPr>
          <p:cNvSpPr txBox="1"/>
          <p:nvPr/>
        </p:nvSpPr>
        <p:spPr>
          <a:xfrm>
            <a:off x="2068432" y="2490385"/>
            <a:ext cx="1523174"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Política do IAM</a:t>
            </a:r>
          </a:p>
        </p:txBody>
      </p:sp>
      <p:sp>
        <p:nvSpPr>
          <p:cNvPr id="3" name="Content Placeholder 2"/>
          <p:cNvSpPr>
            <a:spLocks noGrp="1"/>
          </p:cNvSpPr>
          <p:nvPr>
            <p:ph idx="1"/>
          </p:nvPr>
        </p:nvSpPr>
        <p:spPr>
          <a:xfrm>
            <a:off x="543610" y="3054276"/>
            <a:ext cx="6190532" cy="2836996"/>
          </a:xfrm>
        </p:spPr>
        <p:txBody>
          <a:bodyPr rtlCol="0">
            <a:noAutofit/>
          </a:bodyPr>
          <a:lstStyle/>
          <a:p>
            <a:pPr marL="0" indent="0" rtl="0">
              <a:lnSpc>
                <a:spcPct val="110000"/>
              </a:lnSpc>
              <a:buNone/>
            </a:pPr>
            <a:r>
              <a:rPr lang="pt-BR" sz="1800" dirty="0">
                <a:latin typeface="+mn-lt"/>
              </a:rPr>
              <a:t>As permissões são especificadas em uma </a:t>
            </a:r>
            <a:r>
              <a:rPr lang="pt-BR"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política do IAM</a:t>
            </a:r>
            <a:r>
              <a:rPr lang="pt-BR" sz="1800" dirty="0">
                <a:latin typeface="+mn-lt"/>
                <a:ea typeface="Amazon Ember" panose="020B0603020204020204" pitchFamily="34" charset="0"/>
                <a:cs typeface="Amazon Ember" panose="020B0603020204020204" pitchFamily="34" charset="0"/>
              </a:rPr>
              <a:t>:</a:t>
            </a:r>
          </a:p>
          <a:p>
            <a:pPr rtl="0">
              <a:lnSpc>
                <a:spcPct val="110000"/>
              </a:lnSpc>
            </a:pPr>
            <a:r>
              <a:rPr lang="pt-BR" sz="1400" dirty="0">
                <a:latin typeface="+mn-lt"/>
              </a:rPr>
              <a:t>Um documento formatado em JSON (</a:t>
            </a:r>
            <a:r>
              <a:rPr lang="pt-BR" sz="1400" dirty="0" err="1">
                <a:latin typeface="+mn-lt"/>
              </a:rPr>
              <a:t>JavaScript</a:t>
            </a:r>
            <a:r>
              <a:rPr lang="pt-BR" sz="1400" dirty="0">
                <a:latin typeface="+mn-lt"/>
              </a:rPr>
              <a:t> </a:t>
            </a:r>
            <a:r>
              <a:rPr lang="pt-BR" sz="1400" dirty="0" err="1">
                <a:latin typeface="+mn-lt"/>
              </a:rPr>
              <a:t>Object</a:t>
            </a:r>
            <a:r>
              <a:rPr lang="pt-BR" sz="1400" dirty="0">
                <a:latin typeface="+mn-lt"/>
              </a:rPr>
              <a:t> </a:t>
            </a:r>
            <a:r>
              <a:rPr lang="pt-BR" sz="1400" dirty="0" err="1">
                <a:latin typeface="+mn-lt"/>
              </a:rPr>
              <a:t>Notation</a:t>
            </a:r>
            <a:r>
              <a:rPr lang="pt-BR" sz="1400" dirty="0">
                <a:latin typeface="+mn-lt"/>
              </a:rPr>
              <a:t>).</a:t>
            </a:r>
          </a:p>
          <a:p>
            <a:pPr rtl="0">
              <a:lnSpc>
                <a:spcPct val="110000"/>
              </a:lnSpc>
            </a:pPr>
            <a:r>
              <a:rPr lang="pt-BR" sz="1400" dirty="0">
                <a:latin typeface="+mn-lt"/>
              </a:rPr>
              <a:t>Ele define quais recursos e operações são permitidos</a:t>
            </a:r>
          </a:p>
          <a:p>
            <a:pPr rtl="0">
              <a:lnSpc>
                <a:spcPct val="110000"/>
              </a:lnSpc>
            </a:pPr>
            <a:r>
              <a:rPr lang="pt-BR" sz="1400" dirty="0">
                <a:latin typeface="+mn-lt"/>
              </a:rPr>
              <a:t>Melhor prática – siga o </a:t>
            </a:r>
            <a:r>
              <a:rPr lang="pt-BR" sz="1400" dirty="0">
                <a:solidFill>
                  <a:schemeClr val="accent6"/>
                </a:solidFill>
                <a:latin typeface="+mn-lt"/>
              </a:rPr>
              <a:t>princípio do privilégio mínimo</a:t>
            </a:r>
            <a:endParaRPr lang="en-US" sz="1400" dirty="0">
              <a:latin typeface="+mn-lt"/>
            </a:endParaRPr>
          </a:p>
          <a:p>
            <a:pPr rtl="0">
              <a:lnSpc>
                <a:spcPct val="110000"/>
              </a:lnSpc>
            </a:pPr>
            <a:r>
              <a:rPr lang="pt-BR" sz="1400" dirty="0">
                <a:latin typeface="+mn-lt"/>
              </a:rPr>
              <a:t>Dois tipos de políticas:</a:t>
            </a:r>
            <a:endParaRPr lang="en-US" sz="1400" dirty="0">
              <a:latin typeface="+mn-lt"/>
            </a:endParaRPr>
          </a:p>
          <a:p>
            <a:pPr lvl="1" rtl="0">
              <a:lnSpc>
                <a:spcPct val="110000"/>
              </a:lnSpc>
              <a:buClr>
                <a:schemeClr val="tx1"/>
              </a:buClr>
            </a:pPr>
            <a:r>
              <a:rPr lang="pt-BR" sz="1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 base na identidade</a:t>
            </a:r>
            <a:r>
              <a:rPr lang="pt-BR" sz="1200" dirty="0">
                <a:ea typeface="Amazon Ember" panose="020B0603020204020204" pitchFamily="34" charset="0"/>
                <a:cs typeface="Amazon Ember" panose="020B0603020204020204" pitchFamily="34" charset="0"/>
              </a:rPr>
              <a:t>: associada a uma entidade principal do IAM</a:t>
            </a:r>
            <a:endParaRPr lang="en-US" sz="1200" dirty="0">
              <a:solidFill>
                <a:schemeClr val="accent5"/>
              </a:solidFill>
              <a:latin typeface="+mn-lt"/>
              <a:ea typeface="Amazon Ember" panose="020B0603020204020204" pitchFamily="34" charset="0"/>
              <a:cs typeface="Amazon Ember" panose="020B0603020204020204" pitchFamily="34" charset="0"/>
            </a:endParaRPr>
          </a:p>
          <a:p>
            <a:pPr lvl="1" rtl="0">
              <a:lnSpc>
                <a:spcPct val="110000"/>
              </a:lnSpc>
              <a:buClr>
                <a:schemeClr val="tx1"/>
              </a:buClr>
            </a:pPr>
            <a:r>
              <a:rPr lang="pt-BR" sz="1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 base em recursos</a:t>
            </a:r>
            <a:r>
              <a:rPr lang="pt-BR" sz="1200" dirty="0">
                <a:latin typeface="+mn-lt"/>
                <a:ea typeface="Amazon Ember" panose="020B0603020204020204" pitchFamily="34" charset="0"/>
                <a:cs typeface="Amazon Ember" panose="020B0603020204020204" pitchFamily="34" charset="0"/>
              </a:rPr>
              <a:t>: associada a um recurso da AWS</a:t>
            </a:r>
          </a:p>
          <a:p>
            <a:pPr rtl="0">
              <a:lnSpc>
                <a:spcPct val="110000"/>
              </a:lnSpc>
            </a:pPr>
            <a:endParaRPr lang="en-US" sz="1800" dirty="0">
              <a:latin typeface="+mn-lt"/>
            </a:endParaRPr>
          </a:p>
          <a:p>
            <a:pPr rtl="0">
              <a:lnSpc>
                <a:spcPct val="110000"/>
              </a:lnSpc>
            </a:pPr>
            <a:endParaRPr lang="en-US" sz="1800" dirty="0">
              <a:latin typeface="+mn-lt"/>
            </a:endParaRPr>
          </a:p>
        </p:txBody>
      </p:sp>
      <p:sp>
        <p:nvSpPr>
          <p:cNvPr id="8" name="Content Placeholder 7">
            <a:extLst>
              <a:ext uri="{FF2B5EF4-FFF2-40B4-BE49-F238E27FC236}">
                <a16:creationId xmlns:a16="http://schemas.microsoft.com/office/drawing/2014/main" id="{1C34E912-B8C3-7B40-9349-557CD5B62758}"/>
              </a:ext>
            </a:extLst>
          </p:cNvPr>
          <p:cNvSpPr>
            <a:spLocks noGrp="1"/>
          </p:cNvSpPr>
          <p:nvPr>
            <p:ph idx="13"/>
          </p:nvPr>
        </p:nvSpPr>
        <p:spPr>
          <a:xfrm>
            <a:off x="6644848" y="1905752"/>
            <a:ext cx="5053928" cy="474119"/>
          </a:xfrm>
        </p:spPr>
        <p:txBody>
          <a:bodyPr rtlCol="0"/>
          <a:lstStyle/>
          <a:p>
            <a:pPr marL="0" indent="0" rtl="0">
              <a:buNone/>
            </a:pPr>
            <a:r>
              <a:rPr lang="pt-BR" sz="2000"/>
              <a:t>Como o IAM determina permissões no momento da solicitação:</a:t>
            </a:r>
          </a:p>
        </p:txBody>
      </p:sp>
      <p:grpSp>
        <p:nvGrpSpPr>
          <p:cNvPr id="6" name="Group 5" descr="a flow chart that starts with the question &quot;is the permissions explictly denied?&quot; The question has yes and no paths out of it. If No, it goes to the question &quot;Is the permission explicitly allowed?&quot;. Ony of the permission is both not explicitly denied and is explicitly allowed is the permission allowed.">
            <a:extLst>
              <a:ext uri="{FF2B5EF4-FFF2-40B4-BE49-F238E27FC236}">
                <a16:creationId xmlns:a16="http://schemas.microsoft.com/office/drawing/2014/main" id="{1FC87B26-3DE7-164A-80EA-0BAADBDE70D5}"/>
              </a:ext>
            </a:extLst>
          </p:cNvPr>
          <p:cNvGrpSpPr/>
          <p:nvPr/>
        </p:nvGrpSpPr>
        <p:grpSpPr>
          <a:xfrm>
            <a:off x="6734142" y="2899687"/>
            <a:ext cx="5038758" cy="1795352"/>
            <a:chOff x="1434191" y="2009935"/>
            <a:chExt cx="8608018" cy="3067110"/>
          </a:xfrm>
        </p:grpSpPr>
        <p:sp>
          <p:nvSpPr>
            <p:cNvPr id="40" name="Freeform 39"/>
            <p:cNvSpPr/>
            <p:nvPr/>
          </p:nvSpPr>
          <p:spPr>
            <a:xfrm>
              <a:off x="1434193" y="2020624"/>
              <a:ext cx="2476855" cy="1722587"/>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rtlCol="0" anchor="ctr" anchorCtr="0">
              <a:noAutofit/>
            </a:bodyPr>
            <a:lstStyle/>
            <a:p>
              <a:pPr lvl="0" algn="ctr" defTabSz="666750" rtl="0">
                <a:lnSpc>
                  <a:spcPct val="90000"/>
                </a:lnSpc>
                <a:spcBef>
                  <a:spcPct val="0"/>
                </a:spcBef>
                <a:spcAft>
                  <a:spcPct val="35000"/>
                </a:spcAft>
                <a:defRPr/>
              </a:pPr>
              <a:r>
                <a:rPr lang="pt-BR" sz="1600" i="0" u="none" strike="noStrike" kern="0" cap="none" spc="0" normalizeH="0" noProof="0">
                  <a:ln>
                    <a:noFill/>
                  </a:ln>
                  <a:solidFill>
                    <a:srgbClr val="474746"/>
                  </a:solidFill>
                  <a:effectLst/>
                  <a:uLnTx/>
                  <a:uFillTx/>
                  <a:ea typeface="Amazon Ember" panose="020B0603020204020204" pitchFamily="34" charset="0"/>
                  <a:cs typeface="Amazon Ember" panose="020B0603020204020204" pitchFamily="34" charset="0"/>
                </a:rPr>
                <a:t>A </a:t>
              </a:r>
              <a:r>
                <a:rPr lang="pt-BR" sz="1600" kern="0">
                  <a:solidFill>
                    <a:srgbClr val="474746"/>
                  </a:solidFill>
                  <a:ea typeface="Amazon Ember" panose="020B0603020204020204" pitchFamily="34" charset="0"/>
                  <a:cs typeface="Amazon Ember" panose="020B0603020204020204" pitchFamily="34" charset="0"/>
                </a:rPr>
                <a:t>permissão é explicitamente </a:t>
              </a:r>
              <a:r>
                <a:rPr lang="pt-BR" sz="1600" i="1" strike="noStrike" kern="0" cap="none" spc="0" normalizeH="0" noProof="0">
                  <a:ln>
                    <a:noFill/>
                  </a:ln>
                  <a:solidFill>
                    <a:srgbClr val="474746"/>
                  </a:solidFill>
                  <a:effectLst/>
                  <a:uLnTx/>
                  <a:uFillTx/>
                  <a:ea typeface="Amazon Ember" panose="020B0603020204020204" pitchFamily="34" charset="0"/>
                  <a:cs typeface="Amazon Ember" panose="020B0603020204020204" pitchFamily="34" charset="0"/>
                </a:rPr>
                <a:t>negada</a:t>
              </a:r>
              <a:r>
                <a:rPr lang="pt-BR" sz="1600" i="0" u="none" strike="noStrike" kern="0" cap="none" spc="0" normalizeH="0" noProof="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1" name="Freeform 40"/>
            <p:cNvSpPr/>
            <p:nvPr/>
          </p:nvSpPr>
          <p:spPr>
            <a:xfrm>
              <a:off x="3974379" y="2325586"/>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600" b="0" i="0" u="none" strike="noStrike" kern="0" cap="none" spc="0" normalizeH="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Não</a:t>
              </a: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rtlCol="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lang="pt-BR" sz="1600" i="0" u="none" strike="noStrike" kern="0" cap="none" spc="0" normalizeH="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Negação</a:t>
              </a:r>
            </a:p>
          </p:txBody>
        </p:sp>
        <p:sp>
          <p:nvSpPr>
            <p:cNvPr id="43" name="Freeform 42"/>
            <p:cNvSpPr/>
            <p:nvPr/>
          </p:nvSpPr>
          <p:spPr>
            <a:xfrm>
              <a:off x="4957438" y="2009935"/>
              <a:ext cx="2476855" cy="1751132"/>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rtlCol="0" anchor="ctr" anchorCtr="0">
              <a:noAutofit/>
            </a:bodyPr>
            <a:lstStyle/>
            <a:p>
              <a:pPr lvl="0" algn="ctr" defTabSz="666750" rtl="0">
                <a:lnSpc>
                  <a:spcPct val="90000"/>
                </a:lnSpc>
                <a:spcBef>
                  <a:spcPct val="0"/>
                </a:spcBef>
                <a:spcAft>
                  <a:spcPct val="35000"/>
                </a:spcAft>
                <a:defRPr/>
              </a:pPr>
              <a:r>
                <a:rPr lang="pt-BR" sz="1600" i="0" u="none" strike="noStrike" kern="0" cap="none" spc="0" normalizeH="0" noProof="0">
                  <a:ln>
                    <a:noFill/>
                  </a:ln>
                  <a:solidFill>
                    <a:srgbClr val="474746"/>
                  </a:solidFill>
                  <a:effectLst/>
                  <a:uLnTx/>
                  <a:uFillTx/>
                  <a:ea typeface="Amazon Ember" panose="020B0603020204020204" pitchFamily="34" charset="0"/>
                  <a:cs typeface="Amazon Ember" panose="020B0603020204020204" pitchFamily="34" charset="0"/>
                </a:rPr>
                <a:t>A </a:t>
              </a:r>
              <a:r>
                <a:rPr lang="pt-BR" sz="1600" kern="0">
                  <a:solidFill>
                    <a:srgbClr val="474746"/>
                  </a:solidFill>
                  <a:ea typeface="Amazon Ember" panose="020B0603020204020204" pitchFamily="34" charset="0"/>
                  <a:cs typeface="Amazon Ember" panose="020B0603020204020204" pitchFamily="34" charset="0"/>
                </a:rPr>
                <a:t>permissão é explicitamente </a:t>
              </a:r>
              <a:r>
                <a:rPr lang="pt-BR" sz="1600" i="1" u="none" strike="noStrike" kern="0" cap="none" spc="0" normalizeH="0" noProof="0">
                  <a:ln>
                    <a:noFill/>
                  </a:ln>
                  <a:solidFill>
                    <a:srgbClr val="474746"/>
                  </a:solidFill>
                  <a:effectLst/>
                  <a:uLnTx/>
                  <a:uFillTx/>
                  <a:ea typeface="Amazon Ember" panose="020B0603020204020204" pitchFamily="34" charset="0"/>
                  <a:cs typeface="Amazon Ember" panose="020B0603020204020204" pitchFamily="34" charset="0"/>
                </a:rPr>
                <a:t>permitida</a:t>
              </a:r>
              <a:r>
                <a:rPr lang="pt-BR" sz="1600" i="0" u="none" strike="noStrike" kern="0" cap="none" spc="0" normalizeH="0" noProof="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4" name="Freeform 43"/>
            <p:cNvSpPr/>
            <p:nvPr/>
          </p:nvSpPr>
          <p:spPr>
            <a:xfrm>
              <a:off x="4922525" y="4499657"/>
              <a:ext cx="2511769"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rtlCol="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lang="pt-BR" sz="1600" i="0" u="none" strike="noStrike" kern="0" cap="none" spc="0" normalizeH="0" noProof="0">
                  <a:ln>
                    <a:noFill/>
                  </a:ln>
                  <a:solidFill>
                    <a:schemeClr val="accent3"/>
                  </a:solidFill>
                  <a:effectLst/>
                  <a:uLnTx/>
                  <a:uFillTx/>
                  <a:latin typeface="Amazon Ember" panose="020B0603020204020204" pitchFamily="34" charset="0"/>
                  <a:ea typeface="Amazon Ember" panose="020B0603020204020204" pitchFamily="34" charset="0"/>
                  <a:cs typeface="Amazon Ember" panose="020B0603020204020204" pitchFamily="34" charset="0"/>
                </a:rPr>
                <a:t>Permitir</a:t>
              </a:r>
            </a:p>
          </p:txBody>
        </p:sp>
        <p:sp>
          <p:nvSpPr>
            <p:cNvPr id="45" name="Freeform 44"/>
            <p:cNvSpPr/>
            <p:nvPr/>
          </p:nvSpPr>
          <p:spPr>
            <a:xfrm>
              <a:off x="8480687" y="2501357"/>
              <a:ext cx="1328770"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rtlCol="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lang="pt-BR" sz="1200" i="0" u="none" strike="noStrike" kern="0" cap="none" spc="0" normalizeH="0" noProof="0" dirty="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Negação</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600" b="0" i="0" u="none" strike="noStrike" kern="0" cap="none" spc="0" normalizeH="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Sim</a:t>
              </a:r>
            </a:p>
          </p:txBody>
        </p:sp>
        <p:sp>
          <p:nvSpPr>
            <p:cNvPr id="47" name="Freeform 46"/>
            <p:cNvSpPr/>
            <p:nvPr/>
          </p:nvSpPr>
          <p:spPr>
            <a:xfrm>
              <a:off x="7497624" y="2325586"/>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600" b="0" i="0" u="none" strike="noStrike" kern="0" cap="none" spc="0" normalizeH="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Não</a:t>
              </a: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rtlCol="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pt-BR" sz="1600" b="0" i="0" u="none" strike="noStrike" kern="0" cap="none" spc="0" normalizeH="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Sim</a:t>
              </a:r>
            </a:p>
          </p:txBody>
        </p:sp>
        <p:sp>
          <p:nvSpPr>
            <p:cNvPr id="16" name="TextBox 15">
              <a:extLst>
                <a:ext uri="{FF2B5EF4-FFF2-40B4-BE49-F238E27FC236}">
                  <a16:creationId xmlns:a16="http://schemas.microsoft.com/office/drawing/2014/main" id="{0221306B-1606-B34A-BFF7-B733BB846CE8}"/>
                </a:ext>
              </a:extLst>
            </p:cNvPr>
            <p:cNvSpPr txBox="1"/>
            <p:nvPr/>
          </p:nvSpPr>
          <p:spPr>
            <a:xfrm>
              <a:off x="8336072" y="3194692"/>
              <a:ext cx="1706137" cy="999007"/>
            </a:xfrm>
            <a:prstGeom prst="rect">
              <a:avLst/>
            </a:prstGeom>
            <a:noFill/>
          </p:spPr>
          <p:txBody>
            <a:bodyPr wrap="square" rtlCol="0">
              <a:spAutoFit/>
            </a:bodyPr>
            <a:lstStyle/>
            <a:p>
              <a:pPr algn="ctr" rtl="0"/>
              <a:r>
                <a:rPr lang="pt-BR" sz="1600" b="1"/>
                <a:t>Negação implícita</a:t>
              </a:r>
            </a:p>
          </p:txBody>
        </p:sp>
      </p:grpSp>
    </p:spTree>
    <p:custDataLst>
      <p:tags r:id="rId1"/>
    </p:custDataLst>
    <p:extLst>
      <p:ext uri="{BB962C8B-B14F-4D97-AF65-F5344CB8AC3E}">
        <p14:creationId xmlns:p14="http://schemas.microsoft.com/office/powerpoint/2010/main" val="177178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4801AF-3CD7-FC48-88E9-C3760AF01271}"/>
              </a:ext>
            </a:extLst>
          </p:cNvPr>
          <p:cNvSpPr>
            <a:spLocks noGrp="1"/>
          </p:cNvSpPr>
          <p:nvPr>
            <p:ph type="title"/>
          </p:nvPr>
        </p:nvSpPr>
        <p:spPr>
          <a:xfrm>
            <a:off x="419099" y="365125"/>
            <a:ext cx="9256241" cy="474119"/>
          </a:xfrm>
        </p:spPr>
        <p:txBody>
          <a:bodyPr rtlCol="0"/>
          <a:lstStyle/>
          <a:p>
            <a:pPr rtl="0"/>
            <a:r>
              <a:rPr lang="pt-BR" sz="3200" dirty="0"/>
              <a:t>Políticas com base na identidade e com base em recursos</a:t>
            </a:r>
          </a:p>
        </p:txBody>
      </p:sp>
      <p:pic>
        <p:nvPicPr>
          <p:cNvPr id="9" name="Graphic 8">
            <a:extLst>
              <a:ext uri="{FF2B5EF4-FFF2-40B4-BE49-F238E27FC236}">
                <a16:creationId xmlns:a16="http://schemas.microsoft.com/office/drawing/2014/main" id="{FCD778E6-58DE-4144-9DDB-1696EFD8CE5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06245" y="1791907"/>
            <a:ext cx="776007" cy="776007"/>
          </a:xfrm>
          <a:prstGeom prst="rect">
            <a:avLst/>
          </a:prstGeom>
        </p:spPr>
      </p:pic>
      <p:pic>
        <p:nvPicPr>
          <p:cNvPr id="11" name="Graphic 10">
            <a:extLst>
              <a:ext uri="{FF2B5EF4-FFF2-40B4-BE49-F238E27FC236}">
                <a16:creationId xmlns:a16="http://schemas.microsoft.com/office/drawing/2014/main" id="{1245ED1C-4D64-D348-802D-9EC6ABE58DD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314519" y="1722710"/>
            <a:ext cx="914400" cy="914400"/>
          </a:xfrm>
          <a:prstGeom prst="rect">
            <a:avLst/>
          </a:prstGeom>
        </p:spPr>
      </p:pic>
      <p:sp>
        <p:nvSpPr>
          <p:cNvPr id="7" name="Content Placeholder 6">
            <a:extLst>
              <a:ext uri="{FF2B5EF4-FFF2-40B4-BE49-F238E27FC236}">
                <a16:creationId xmlns:a16="http://schemas.microsoft.com/office/drawing/2014/main" id="{559D1EED-2482-B74C-A80E-D29FD034676E}"/>
              </a:ext>
            </a:extLst>
          </p:cNvPr>
          <p:cNvSpPr>
            <a:spLocks noGrp="1"/>
          </p:cNvSpPr>
          <p:nvPr>
            <p:ph idx="1"/>
          </p:nvPr>
        </p:nvSpPr>
        <p:spPr>
          <a:xfrm>
            <a:off x="691978" y="3052119"/>
            <a:ext cx="5231810" cy="3124844"/>
          </a:xfrm>
        </p:spPr>
        <p:txBody>
          <a:bodyPr rtlCol="0"/>
          <a:lstStyle/>
          <a:p>
            <a:pPr marL="0" indent="0" rtl="0">
              <a:buNone/>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Políticas com base na identidade</a:t>
            </a:r>
          </a:p>
          <a:p>
            <a:pPr rtl="0"/>
            <a:r>
              <a:rPr lang="pt-BR" sz="2400" dirty="0"/>
              <a:t>Anexada a um usuário, grupo </a:t>
            </a:r>
            <a:r>
              <a:rPr lang="pt-BR" sz="2400" dirty="0" smtClean="0"/>
              <a:t/>
            </a:r>
            <a:br>
              <a:rPr lang="pt-BR" sz="2400" dirty="0" smtClean="0"/>
            </a:br>
            <a:r>
              <a:rPr lang="pt-BR" sz="2400" dirty="0" smtClean="0"/>
              <a:t>ou </a:t>
            </a:r>
            <a:r>
              <a:rPr lang="pt-BR" sz="2400" dirty="0"/>
              <a:t>função</a:t>
            </a:r>
          </a:p>
          <a:p>
            <a:pPr rtl="0"/>
            <a:r>
              <a:rPr lang="pt-BR" sz="2400" dirty="0"/>
              <a:t>Tipos de políticas</a:t>
            </a:r>
          </a:p>
          <a:p>
            <a:pPr lvl="1" rtl="0"/>
            <a:r>
              <a:rPr lang="pt-BR" sz="2000" dirty="0"/>
              <a:t>Gerenciada pela AWS</a:t>
            </a:r>
          </a:p>
          <a:p>
            <a:pPr lvl="1" rtl="0"/>
            <a:r>
              <a:rPr lang="pt-BR" sz="2000" dirty="0"/>
              <a:t>Gerenciada pelo cliente</a:t>
            </a:r>
          </a:p>
          <a:p>
            <a:pPr lvl="1" rtl="0"/>
            <a:r>
              <a:rPr lang="pt-BR" sz="2000" dirty="0"/>
              <a:t>Em linha</a:t>
            </a:r>
          </a:p>
        </p:txBody>
      </p:sp>
      <p:pic>
        <p:nvPicPr>
          <p:cNvPr id="12" name="Graphic 11">
            <a:extLst>
              <a:ext uri="{FF2B5EF4-FFF2-40B4-BE49-F238E27FC236}">
                <a16:creationId xmlns:a16="http://schemas.microsoft.com/office/drawing/2014/main" id="{3ECFC02B-B0CA-D745-A1BA-C1AD4902C7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73451" y="1804264"/>
            <a:ext cx="776007" cy="776007"/>
          </a:xfrm>
          <a:prstGeom prst="rect">
            <a:avLst/>
          </a:prstGeom>
        </p:spPr>
      </p:pic>
      <p:pic>
        <p:nvPicPr>
          <p:cNvPr id="16" name="Graphic 15">
            <a:extLst>
              <a:ext uri="{FF2B5EF4-FFF2-40B4-BE49-F238E27FC236}">
                <a16:creationId xmlns:a16="http://schemas.microsoft.com/office/drawing/2014/main" id="{15C27A54-375B-D543-A655-C676EE0A229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98112" y="1810119"/>
            <a:ext cx="776008" cy="776008"/>
          </a:xfrm>
          <a:prstGeom prst="rect">
            <a:avLst/>
          </a:prstGeom>
        </p:spPr>
      </p:pic>
      <p:sp>
        <p:nvSpPr>
          <p:cNvPr id="8" name="Content Placeholder 7">
            <a:extLst>
              <a:ext uri="{FF2B5EF4-FFF2-40B4-BE49-F238E27FC236}">
                <a16:creationId xmlns:a16="http://schemas.microsoft.com/office/drawing/2014/main" id="{90E4283B-25F8-FC4D-BA26-0671D68BE829}"/>
              </a:ext>
            </a:extLst>
          </p:cNvPr>
          <p:cNvSpPr>
            <a:spLocks noGrp="1"/>
          </p:cNvSpPr>
          <p:nvPr>
            <p:ph idx="13"/>
          </p:nvPr>
        </p:nvSpPr>
        <p:spPr>
          <a:xfrm>
            <a:off x="6382237" y="3052119"/>
            <a:ext cx="4726488" cy="3124845"/>
          </a:xfrm>
        </p:spPr>
        <p:txBody>
          <a:bodyPr rtlCol="0"/>
          <a:lstStyle/>
          <a:p>
            <a:pPr marL="0" indent="0" rtl="0">
              <a:buNone/>
            </a:pP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Políticas com base em recursos</a:t>
            </a:r>
          </a:p>
          <a:p>
            <a:pPr rtl="0"/>
            <a:r>
              <a:rPr lang="pt-BR" sz="2400"/>
              <a:t>Associada aos recursos da AWS</a:t>
            </a:r>
          </a:p>
          <a:p>
            <a:pPr lvl="1" rtl="0"/>
            <a:r>
              <a:rPr lang="pt-BR" sz="2000"/>
              <a:t>Exemplo: associar a um bucket do Amazon S3</a:t>
            </a:r>
          </a:p>
          <a:p>
            <a:pPr rtl="0"/>
            <a:r>
              <a:rPr lang="pt-BR" sz="2400"/>
              <a:t>Sempre uma política em linha</a:t>
            </a:r>
          </a:p>
        </p:txBody>
      </p:sp>
    </p:spTree>
    <p:custDataLst>
      <p:tags r:id="rId1"/>
    </p:custDataLst>
    <p:extLst>
      <p:ext uri="{BB962C8B-B14F-4D97-AF65-F5344CB8AC3E}">
        <p14:creationId xmlns:p14="http://schemas.microsoft.com/office/powerpoint/2010/main" val="8607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999B-99B5-F941-9511-4BFC76AAF02E}"/>
              </a:ext>
            </a:extLst>
          </p:cNvPr>
          <p:cNvSpPr>
            <a:spLocks noGrp="1"/>
          </p:cNvSpPr>
          <p:nvPr>
            <p:ph type="title"/>
          </p:nvPr>
        </p:nvSpPr>
        <p:spPr/>
        <p:txBody>
          <a:bodyPr rtlCol="0"/>
          <a:lstStyle/>
          <a:p>
            <a:pPr rtl="0"/>
            <a:r>
              <a:rPr lang="pt-BR" sz="3600" dirty="0"/>
              <a:t>Estrutura do documento de política do IAM</a:t>
            </a:r>
          </a:p>
        </p:txBody>
      </p:sp>
      <p:sp>
        <p:nvSpPr>
          <p:cNvPr id="7" name="Rectangle 6">
            <a:extLst>
              <a:ext uri="{FF2B5EF4-FFF2-40B4-BE49-F238E27FC236}">
                <a16:creationId xmlns:a16="http://schemas.microsoft.com/office/drawing/2014/main" id="{18C4C500-94CB-0F43-A0F5-78C02CD2F82D}"/>
              </a:ext>
              <a:ext uri="{C183D7F6-B498-43B3-948B-1728B52AA6E4}">
                <adec:decorative xmlns:adec="http://schemas.microsoft.com/office/drawing/2017/decorative" xmlns="" val="1"/>
              </a:ext>
            </a:extLst>
          </p:cNvPr>
          <p:cNvSpPr/>
          <p:nvPr/>
        </p:nvSpPr>
        <p:spPr>
          <a:xfrm>
            <a:off x="142374" y="1419726"/>
            <a:ext cx="4034241" cy="4704348"/>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highlight>
                <a:srgbClr val="C0C0C0"/>
              </a:highlight>
            </a:endParaRPr>
          </a:p>
        </p:txBody>
      </p:sp>
      <p:sp>
        <p:nvSpPr>
          <p:cNvPr id="4" name="Content Placeholder 3">
            <a:extLst>
              <a:ext uri="{FF2B5EF4-FFF2-40B4-BE49-F238E27FC236}">
                <a16:creationId xmlns:a16="http://schemas.microsoft.com/office/drawing/2014/main" id="{452E437F-F0F7-064F-8F5D-012CA4C656B7}"/>
              </a:ext>
            </a:extLst>
          </p:cNvPr>
          <p:cNvSpPr>
            <a:spLocks noGrp="1"/>
          </p:cNvSpPr>
          <p:nvPr>
            <p:ph idx="13"/>
          </p:nvPr>
        </p:nvSpPr>
        <p:spPr>
          <a:xfrm>
            <a:off x="4572000" y="1524228"/>
            <a:ext cx="7250654" cy="4832122"/>
          </a:xfrm>
        </p:spPr>
        <p:txBody>
          <a:bodyPr rtlCol="0"/>
          <a:lstStyle/>
          <a:p>
            <a:pPr rtl="0"/>
            <a:r>
              <a:rPr lang="pt-BR" sz="2000" dirty="0">
                <a:latin typeface="Amazon Ember" panose="02000000000000000000" pitchFamily="2" charset="0"/>
                <a:ea typeface="Amazon Ember" panose="02000000000000000000" pitchFamily="2" charset="0"/>
              </a:rPr>
              <a:t>Efeito</a:t>
            </a:r>
            <a:r>
              <a:rPr lang="pt-BR" sz="2000" dirty="0"/>
              <a:t>: o efeito pode ser </a:t>
            </a:r>
            <a:r>
              <a:rPr lang="pt-BR" sz="2000" i="1" dirty="0"/>
              <a:t>Permitido</a:t>
            </a:r>
            <a:r>
              <a:rPr lang="pt-BR" sz="2000" dirty="0"/>
              <a:t> ou </a:t>
            </a:r>
            <a:r>
              <a:rPr lang="pt-BR" sz="2000" i="1" dirty="0"/>
              <a:t>Negado</a:t>
            </a:r>
            <a:endParaRPr lang="en-US" sz="1600" i="1" dirty="0">
              <a:latin typeface="Courier New" panose="02070309020205020404" pitchFamily="49" charset="0"/>
            </a:endParaRPr>
          </a:p>
          <a:p>
            <a:pPr lvl="1" rtl="0"/>
            <a:endParaRPr lang="en-US" sz="1400" dirty="0">
              <a:latin typeface="Courier New" panose="02070309020205020404" pitchFamily="49" charset="0"/>
            </a:endParaRPr>
          </a:p>
          <a:p>
            <a:pPr rtl="0"/>
            <a:r>
              <a:rPr lang="pt-BR" sz="2000" dirty="0">
                <a:latin typeface="Amazon Ember" panose="02000000000000000000" pitchFamily="2" charset="0"/>
                <a:ea typeface="Amazon Ember" panose="02000000000000000000" pitchFamily="2" charset="0"/>
              </a:rPr>
              <a:t>Ação</a:t>
            </a:r>
            <a:r>
              <a:rPr lang="pt-BR" sz="2000" dirty="0"/>
              <a:t>: tipo de acesso permitido ou negado</a:t>
            </a:r>
          </a:p>
          <a:p>
            <a:pPr marL="457200" lvl="1" indent="0">
              <a:buNone/>
            </a:pPr>
            <a:endParaRPr lang="en-US" sz="1400" dirty="0" smtClean="0">
              <a:solidFill>
                <a:schemeClr val="accent5"/>
              </a:solidFill>
              <a:latin typeface="Courier New" panose="02070309020205020404" pitchFamily="49" charset="0"/>
            </a:endParaRPr>
          </a:p>
          <a:p>
            <a:pPr marL="457200" lvl="1" indent="0">
              <a:buNone/>
            </a:pPr>
            <a:r>
              <a:rPr lang="en-US" sz="1400" dirty="0" smtClean="0">
                <a:solidFill>
                  <a:schemeClr val="accent5"/>
                </a:solidFill>
                <a:latin typeface="Courier New" panose="02070309020205020404" pitchFamily="49" charset="0"/>
              </a:rPr>
              <a:t>"</a:t>
            </a:r>
            <a:r>
              <a:rPr lang="en-US" sz="1400" dirty="0">
                <a:solidFill>
                  <a:schemeClr val="accent5"/>
                </a:solidFill>
                <a:latin typeface="Courier New" panose="02070309020205020404" pitchFamily="49" charset="0"/>
              </a:rPr>
              <a:t>Action": "s3:GetObject"</a:t>
            </a:r>
            <a:r>
              <a:rPr lang="en-US" sz="1400" dirty="0" smtClean="0">
                <a:latin typeface="Courier New" panose="02070309020205020404" pitchFamily="49" charset="0"/>
              </a:rPr>
              <a:t/>
            </a:r>
            <a:br>
              <a:rPr lang="en-US" sz="1400" dirty="0" smtClean="0">
                <a:latin typeface="Courier New" panose="02070309020205020404" pitchFamily="49" charset="0"/>
              </a:rPr>
            </a:br>
            <a:endParaRPr lang="en-US" sz="1400" dirty="0">
              <a:latin typeface="Courier New" panose="02070309020205020404" pitchFamily="49" charset="0"/>
            </a:endParaRPr>
          </a:p>
          <a:p>
            <a:pPr rtl="0"/>
            <a:r>
              <a:rPr lang="pt-BR" sz="2000" dirty="0">
                <a:latin typeface="Amazon Ember" panose="02000000000000000000" pitchFamily="2" charset="0"/>
                <a:ea typeface="Amazon Ember" panose="02000000000000000000" pitchFamily="2" charset="0"/>
              </a:rPr>
              <a:t>Recurso</a:t>
            </a:r>
            <a:r>
              <a:rPr lang="pt-BR" sz="2000" dirty="0"/>
              <a:t>: recursos em que a ação atuará</a:t>
            </a:r>
            <a:endParaRPr lang="en-US" sz="1800" dirty="0"/>
          </a:p>
          <a:p>
            <a:pPr marL="457200" lvl="1" indent="0">
              <a:buNone/>
            </a:pPr>
            <a:r>
              <a:rPr lang="en-US" sz="1400" dirty="0">
                <a:latin typeface="Courier New" panose="02070309020205020404" pitchFamily="49" charset="0"/>
              </a:rPr>
              <a:t/>
            </a:r>
            <a:br>
              <a:rPr lang="en-US" sz="1400" dirty="0">
                <a:latin typeface="Courier New" panose="02070309020205020404" pitchFamily="49" charset="0"/>
              </a:rPr>
            </a:br>
            <a:r>
              <a:rPr lang="en-US" sz="1400" dirty="0">
                <a:solidFill>
                  <a:schemeClr val="accent5"/>
                </a:solidFill>
                <a:latin typeface="Courier New" panose="02070309020205020404" pitchFamily="49" charset="0"/>
              </a:rPr>
              <a:t>"Resource": "arn:aws:sqs:us-west-2:123456789012:queue1"</a:t>
            </a:r>
            <a:endParaRPr lang="en-US" sz="1200" dirty="0">
              <a:solidFill>
                <a:schemeClr val="accent5"/>
              </a:solidFill>
              <a:latin typeface="Courier New" panose="02070309020205020404" pitchFamily="49" charset="0"/>
            </a:endParaRPr>
          </a:p>
          <a:p>
            <a:pPr marL="457200" lvl="1" indent="0" rtl="0">
              <a:buNone/>
            </a:pPr>
            <a:endParaRPr lang="en-US" sz="1400" dirty="0">
              <a:latin typeface="Courier New" panose="02070309020205020404" pitchFamily="49" charset="0"/>
            </a:endParaRPr>
          </a:p>
          <a:p>
            <a:pPr rtl="0"/>
            <a:r>
              <a:rPr lang="pt-BR" sz="2000" b="1" dirty="0"/>
              <a:t>Condição</a:t>
            </a:r>
            <a:r>
              <a:rPr lang="pt-BR" sz="2000" dirty="0"/>
              <a:t>: condições que devem ser atendidas para que a regra seja aplicada</a:t>
            </a:r>
            <a:r>
              <a:rPr lang="en-US" sz="1800" dirty="0"/>
              <a:t/>
            </a:r>
            <a:br>
              <a:rPr lang="en-US" sz="1800" dirty="0"/>
            </a:br>
            <a:endParaRPr lang="en-US" sz="1100" dirty="0" smtClean="0"/>
          </a:p>
          <a:p>
            <a:pPr marL="457200" lvl="1" indent="0">
              <a:buNone/>
            </a:pPr>
            <a:r>
              <a:rPr lang="en-US" sz="1600" dirty="0">
                <a:solidFill>
                  <a:schemeClr val="accent5"/>
                </a:solidFill>
                <a:latin typeface="Courier New" panose="02070309020205020404" pitchFamily="49" charset="0"/>
              </a:rPr>
              <a:t>"Condition" : { </a:t>
            </a:r>
          </a:p>
          <a:p>
            <a:pPr marL="457200" lvl="1" indent="0">
              <a:buNone/>
            </a:pPr>
            <a:r>
              <a:rPr lang="en-US" sz="1600" dirty="0">
                <a:solidFill>
                  <a:schemeClr val="accent5"/>
                </a:solidFill>
                <a:latin typeface="Courier New" panose="02070309020205020404" pitchFamily="49" charset="0"/>
              </a:rPr>
              <a:t>	"</a:t>
            </a:r>
            <a:r>
              <a:rPr lang="en-US" sz="1600" dirty="0" err="1">
                <a:solidFill>
                  <a:schemeClr val="accent5"/>
                </a:solidFill>
                <a:latin typeface="Courier New" panose="02070309020205020404" pitchFamily="49" charset="0"/>
              </a:rPr>
              <a:t>StringEquals</a:t>
            </a:r>
            <a:r>
              <a:rPr lang="en-US" sz="1600" dirty="0">
                <a:solidFill>
                  <a:schemeClr val="accent5"/>
                </a:solidFill>
                <a:latin typeface="Courier New" panose="02070309020205020404" pitchFamily="49" charset="0"/>
              </a:rPr>
              <a:t>" : { </a:t>
            </a:r>
          </a:p>
          <a:p>
            <a:pPr marL="457200" lvl="1" indent="0">
              <a:buNone/>
            </a:pPr>
            <a:r>
              <a:rPr lang="en-US" sz="1600" dirty="0">
                <a:solidFill>
                  <a:schemeClr val="accent5"/>
                </a:solidFill>
                <a:latin typeface="Courier New" panose="02070309020205020404" pitchFamily="49" charset="0"/>
              </a:rPr>
              <a:t>		"</a:t>
            </a:r>
            <a:r>
              <a:rPr lang="en-US" sz="1600" dirty="0" err="1">
                <a:solidFill>
                  <a:schemeClr val="accent5"/>
                </a:solidFill>
                <a:latin typeface="Courier New" panose="02070309020205020404" pitchFamily="49" charset="0"/>
              </a:rPr>
              <a:t>aws:username</a:t>
            </a:r>
            <a:r>
              <a:rPr lang="en-US" sz="1600" dirty="0">
                <a:solidFill>
                  <a:schemeClr val="accent5"/>
                </a:solidFill>
                <a:latin typeface="Courier New" panose="02070309020205020404" pitchFamily="49" charset="0"/>
              </a:rPr>
              <a:t>" : "</a:t>
            </a:r>
            <a:r>
              <a:rPr lang="en-US" sz="1600" dirty="0" err="1">
                <a:solidFill>
                  <a:schemeClr val="accent5"/>
                </a:solidFill>
                <a:latin typeface="Courier New" panose="02070309020205020404" pitchFamily="49" charset="0"/>
              </a:rPr>
              <a:t>johndoe</a:t>
            </a:r>
            <a:r>
              <a:rPr lang="en-US" sz="1600" dirty="0">
                <a:solidFill>
                  <a:schemeClr val="accent5"/>
                </a:solidFill>
                <a:latin typeface="Courier New" panose="02070309020205020404" pitchFamily="49" charset="0"/>
              </a:rPr>
              <a:t>" </a:t>
            </a:r>
          </a:p>
          <a:p>
            <a:pPr marL="457200" lvl="1" indent="0">
              <a:buNone/>
            </a:pPr>
            <a:r>
              <a:rPr lang="en-US" sz="1600" dirty="0">
                <a:solidFill>
                  <a:schemeClr val="accent5"/>
                </a:solidFill>
                <a:latin typeface="Courier New" panose="02070309020205020404" pitchFamily="49" charset="0"/>
              </a:rPr>
              <a:t>	}</a:t>
            </a:r>
          </a:p>
          <a:p>
            <a:pPr marL="457200" lvl="1" indent="0">
              <a:buNone/>
            </a:pPr>
            <a:r>
              <a:rPr lang="en-US" sz="1600" dirty="0">
                <a:solidFill>
                  <a:schemeClr val="accent5"/>
                </a:solidFill>
                <a:latin typeface="Courier New" panose="02070309020205020404" pitchFamily="49" charset="0"/>
              </a:rPr>
              <a:t>}</a:t>
            </a:r>
          </a:p>
          <a:p>
            <a:pPr rtl="0"/>
            <a:endParaRPr lang="en-US" sz="1800" dirty="0"/>
          </a:p>
        </p:txBody>
      </p:sp>
      <p:sp>
        <p:nvSpPr>
          <p:cNvPr id="8" name="Content Placeholder 2" descr="an example policy document in JSON format.">
            <a:extLst>
              <a:ext uri="{FF2B5EF4-FFF2-40B4-BE49-F238E27FC236}">
                <a16:creationId xmlns:a16="http://schemas.microsoft.com/office/drawing/2014/main" id="{CE7C6379-15E3-AF49-919F-C6FC104622BC}"/>
              </a:ext>
            </a:extLst>
          </p:cNvPr>
          <p:cNvSpPr>
            <a:spLocks noGrp="1"/>
          </p:cNvSpPr>
          <p:nvPr>
            <p:ph idx="1"/>
          </p:nvPr>
        </p:nvSpPr>
        <p:spPr>
          <a:xfrm>
            <a:off x="280737" y="1524228"/>
            <a:ext cx="4152900" cy="4599846"/>
          </a:xfrm>
        </p:spPr>
        <p:txBody>
          <a:bodyPr/>
          <a:lstStyle/>
          <a:p>
            <a:pPr marL="0" indent="0">
              <a:buNone/>
            </a:pPr>
            <a:r>
              <a:rPr lang="en-US" sz="1600" dirty="0">
                <a:latin typeface="Courier New" panose="02070309020205020404" pitchFamily="49" charset="0"/>
              </a:rPr>
              <a:t>{ </a:t>
            </a:r>
          </a:p>
          <a:p>
            <a:pPr marL="0" indent="0">
              <a:buNone/>
            </a:pPr>
            <a:r>
              <a:rPr lang="en-US" sz="1600" dirty="0">
                <a:latin typeface="Courier New" panose="02070309020205020404" pitchFamily="49" charset="0"/>
              </a:rPr>
              <a:t>   </a:t>
            </a:r>
            <a:r>
              <a:rPr lang="en-US" sz="1600" dirty="0">
                <a:latin typeface="Courier New" panose="02070309020205020404" pitchFamily="49" charset="0"/>
                <a:cs typeface="Courier New" panose="02070309020205020404" pitchFamily="49" charset="0"/>
              </a:rPr>
              <a:t>"Version": "2012-10-17",</a:t>
            </a:r>
          </a:p>
          <a:p>
            <a:pPr marL="0" indent="0">
              <a:buNone/>
            </a:pPr>
            <a:r>
              <a:rPr lang="en-US" sz="1600" dirty="0">
                <a:latin typeface="Courier New" panose="02070309020205020404" pitchFamily="49" charset="0"/>
              </a:rPr>
              <a:t>   "Statement":[{ </a:t>
            </a:r>
          </a:p>
          <a:p>
            <a:pPr marL="0" indent="0">
              <a:buNone/>
            </a:pPr>
            <a:r>
              <a:rPr lang="en-US" sz="1600" dirty="0">
                <a:latin typeface="Courier New" panose="02070309020205020404" pitchFamily="49" charset="0"/>
              </a:rPr>
              <a:t>      "</a:t>
            </a:r>
            <a:r>
              <a:rPr lang="en-US" sz="1600" b="1" dirty="0">
                <a:solidFill>
                  <a:schemeClr val="accent5"/>
                </a:solidFill>
                <a:latin typeface="Courier New" panose="02070309020205020404" pitchFamily="49" charset="0"/>
              </a:rPr>
              <a:t>E</a:t>
            </a:r>
            <a:r>
              <a:rPr lang="en-US" sz="1600" dirty="0">
                <a:latin typeface="Courier New" panose="02070309020205020404" pitchFamily="49" charset="0"/>
              </a:rPr>
              <a:t>ffect": "effect",</a:t>
            </a:r>
          </a:p>
          <a:p>
            <a:pPr marL="0" indent="0">
              <a:buNone/>
            </a:pPr>
            <a:r>
              <a:rPr lang="en-US" sz="1600" dirty="0">
                <a:latin typeface="Courier New" panose="02070309020205020404" pitchFamily="49" charset="0"/>
              </a:rPr>
              <a:t>      "</a:t>
            </a:r>
            <a:r>
              <a:rPr lang="en-US" sz="1600" b="1" dirty="0">
                <a:solidFill>
                  <a:schemeClr val="accent5"/>
                </a:solidFill>
                <a:latin typeface="Courier New" panose="02070309020205020404" pitchFamily="49" charset="0"/>
              </a:rPr>
              <a:t>A</a:t>
            </a:r>
            <a:r>
              <a:rPr lang="en-US" sz="1600" dirty="0">
                <a:latin typeface="Courier New" panose="02070309020205020404" pitchFamily="49" charset="0"/>
              </a:rPr>
              <a:t>ction": "action", </a:t>
            </a:r>
          </a:p>
          <a:p>
            <a:pPr marL="0" indent="0">
              <a:buNone/>
            </a:pPr>
            <a:r>
              <a:rPr lang="en-US" sz="1600" dirty="0">
                <a:latin typeface="Courier New" panose="02070309020205020404" pitchFamily="49" charset="0"/>
              </a:rPr>
              <a:t>      "</a:t>
            </a:r>
            <a:r>
              <a:rPr lang="en-US" sz="1600" b="1" dirty="0">
                <a:solidFill>
                  <a:schemeClr val="accent5"/>
                </a:solidFill>
                <a:latin typeface="Courier New" panose="02070309020205020404" pitchFamily="49" charset="0"/>
              </a:rPr>
              <a:t>R</a:t>
            </a:r>
            <a:r>
              <a:rPr lang="en-US" sz="1600" dirty="0">
                <a:latin typeface="Courier New" panose="02070309020205020404" pitchFamily="49" charset="0"/>
              </a:rPr>
              <a:t>esource": "arn",</a:t>
            </a:r>
          </a:p>
          <a:p>
            <a:pPr marL="0" indent="0">
              <a:buNone/>
            </a:pPr>
            <a:r>
              <a:rPr lang="en-US" sz="1600" dirty="0">
                <a:latin typeface="Courier New" panose="02070309020205020404" pitchFamily="49" charset="0"/>
              </a:rPr>
              <a:t>      "</a:t>
            </a:r>
            <a:r>
              <a:rPr lang="en-US" sz="1600" b="1" dirty="0">
                <a:solidFill>
                  <a:schemeClr val="accent5"/>
                </a:solidFill>
                <a:latin typeface="Courier New" panose="02070309020205020404" pitchFamily="49" charset="0"/>
              </a:rPr>
              <a:t>C</a:t>
            </a:r>
            <a:r>
              <a:rPr lang="en-US" sz="1600" dirty="0">
                <a:latin typeface="Courier New" panose="02070309020205020404" pitchFamily="49" charset="0"/>
              </a:rPr>
              <a:t>ondition":{ </a:t>
            </a:r>
          </a:p>
          <a:p>
            <a:pPr marL="0" indent="0">
              <a:buNone/>
            </a:pPr>
            <a:r>
              <a:rPr lang="en-US" sz="1600" dirty="0">
                <a:latin typeface="Courier New" panose="02070309020205020404" pitchFamily="49" charset="0"/>
              </a:rPr>
              <a:t>         "condition":{ </a:t>
            </a:r>
          </a:p>
          <a:p>
            <a:pPr marL="0" indent="0">
              <a:buNone/>
            </a:pPr>
            <a:r>
              <a:rPr lang="en-US" sz="1600" dirty="0">
                <a:latin typeface="Courier New" panose="02070309020205020404" pitchFamily="49" charset="0"/>
              </a:rPr>
              <a:t>            "key": "value" </a:t>
            </a:r>
          </a:p>
          <a:p>
            <a:pPr marL="0" indent="0">
              <a:buNone/>
            </a:pPr>
            <a:r>
              <a:rPr lang="en-US" sz="1600" dirty="0">
                <a:latin typeface="Courier New" panose="02070309020205020404" pitchFamily="49" charset="0"/>
              </a:rPr>
              <a:t>         }</a:t>
            </a:r>
          </a:p>
          <a:p>
            <a:pPr marL="0" indent="0">
              <a:buNone/>
            </a:pPr>
            <a:r>
              <a:rPr lang="en-US" sz="1600" dirty="0">
                <a:latin typeface="Courier New" panose="02070309020205020404" pitchFamily="49" charset="0"/>
              </a:rPr>
              <a:t>      }</a:t>
            </a:r>
          </a:p>
          <a:p>
            <a:pPr marL="0" indent="0">
              <a:buNone/>
            </a:pPr>
            <a:r>
              <a:rPr lang="en-US" sz="1600" dirty="0">
                <a:latin typeface="Courier New" panose="02070309020205020404" pitchFamily="49" charset="0"/>
              </a:rPr>
              <a:t>   }]</a:t>
            </a:r>
          </a:p>
          <a:p>
            <a:pPr marL="0" indent="0">
              <a:buNone/>
            </a:pPr>
            <a:r>
              <a:rPr lang="en-US" sz="1600" dirty="0">
                <a:latin typeface="Courier New" panose="02070309020205020404" pitchFamily="49" charset="0"/>
              </a:rPr>
              <a:t>}</a:t>
            </a:r>
          </a:p>
          <a:p>
            <a:pPr marL="0" indent="0">
              <a:buNone/>
            </a:pPr>
            <a:endParaRPr lang="en-US" sz="1600" dirty="0"/>
          </a:p>
        </p:txBody>
      </p:sp>
    </p:spTree>
    <p:custDataLst>
      <p:tags r:id="rId1"/>
    </p:custDataLst>
    <p:extLst>
      <p:ext uri="{BB962C8B-B14F-4D97-AF65-F5344CB8AC3E}">
        <p14:creationId xmlns:p14="http://schemas.microsoft.com/office/powerpoint/2010/main" val="236284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410E-FD09-5F47-9655-7AFC1E96EEAE}"/>
              </a:ext>
            </a:extLst>
          </p:cNvPr>
          <p:cNvSpPr>
            <a:spLocks noGrp="1"/>
          </p:cNvSpPr>
          <p:nvPr>
            <p:ph type="title"/>
          </p:nvPr>
        </p:nvSpPr>
        <p:spPr/>
        <p:txBody>
          <a:bodyPr rtlCol="0"/>
          <a:lstStyle/>
          <a:p>
            <a:pPr rtl="0"/>
            <a:r>
              <a:rPr lang="pt-BR"/>
              <a:t>ARNs e curingas</a:t>
            </a:r>
          </a:p>
        </p:txBody>
      </p:sp>
      <p:sp>
        <p:nvSpPr>
          <p:cNvPr id="3" name="Content Placeholder 2">
            <a:extLst>
              <a:ext uri="{FF2B5EF4-FFF2-40B4-BE49-F238E27FC236}">
                <a16:creationId xmlns:a16="http://schemas.microsoft.com/office/drawing/2014/main" id="{2052260C-216C-724D-9E56-9EB28BA1928A}"/>
              </a:ext>
            </a:extLst>
          </p:cNvPr>
          <p:cNvSpPr>
            <a:spLocks noGrp="1"/>
          </p:cNvSpPr>
          <p:nvPr>
            <p:ph idx="1"/>
          </p:nvPr>
        </p:nvSpPr>
        <p:spPr>
          <a:xfrm>
            <a:off x="419099" y="1576301"/>
            <a:ext cx="11080826" cy="1370463"/>
          </a:xfrm>
        </p:spPr>
        <p:txBody>
          <a:bodyPr rtlCol="0"/>
          <a:lstStyle/>
          <a:p>
            <a:pPr rtl="0">
              <a:lnSpc>
                <a:spcPct val="100000"/>
              </a:lnSpc>
            </a:pPr>
            <a:r>
              <a:rPr lang="pt-BR" sz="2400" dirty="0"/>
              <a:t>Os recursos são identificados usando o formato </a:t>
            </a:r>
            <a:r>
              <a:rPr lang="pt-BR" sz="2400" dirty="0" err="1"/>
              <a:t>Amazon</a:t>
            </a:r>
            <a:r>
              <a:rPr lang="pt-BR" sz="2400" dirty="0"/>
              <a:t> </a:t>
            </a:r>
            <a:r>
              <a:rPr lang="pt-BR" sz="2400" dirty="0" err="1"/>
              <a:t>Resource</a:t>
            </a:r>
            <a:r>
              <a:rPr lang="pt-BR" sz="2400" dirty="0"/>
              <a:t> </a:t>
            </a:r>
            <a:r>
              <a:rPr lang="pt-BR" sz="2400" dirty="0" err="1"/>
              <a:t>Name</a:t>
            </a:r>
            <a:r>
              <a:rPr lang="pt-BR" sz="2400" dirty="0"/>
              <a:t>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ARN</a:t>
            </a:r>
            <a:r>
              <a:rPr lang="pt-BR" sz="2400" dirty="0"/>
              <a:t>)</a:t>
            </a:r>
          </a:p>
          <a:p>
            <a:pPr lvl="1" rtl="0">
              <a:lnSpc>
                <a:spcPct val="100000"/>
              </a:lnSpc>
            </a:pPr>
            <a:r>
              <a:rPr lang="pt-BR" sz="2000" dirty="0">
                <a:latin typeface="+mn-lt"/>
              </a:rPr>
              <a:t>Sintaxe </a:t>
            </a:r>
            <a:r>
              <a:rPr lang="pt-BR" sz="2000" i="1" dirty="0"/>
              <a:t>–</a:t>
            </a:r>
            <a:r>
              <a:rPr lang="pt-BR" sz="2000" dirty="0">
                <a:latin typeface="+mn-lt"/>
              </a:rPr>
              <a:t> </a:t>
            </a:r>
            <a:r>
              <a:rPr lang="pt-BR" sz="2000" dirty="0" err="1">
                <a:latin typeface="Courier New" panose="02070309020205020404" pitchFamily="49" charset="0"/>
              </a:rPr>
              <a:t>arn:</a:t>
            </a:r>
            <a:r>
              <a:rPr lang="pt-BR" sz="2000" i="1" dirty="0" err="1">
                <a:latin typeface="Courier New" panose="02070309020205020404" pitchFamily="49" charset="0"/>
              </a:rPr>
              <a:t>partition</a:t>
            </a:r>
            <a:r>
              <a:rPr lang="pt-BR" sz="2000" dirty="0" err="1">
                <a:latin typeface="Courier New" panose="02070309020205020404" pitchFamily="49" charset="0"/>
              </a:rPr>
              <a:t>:</a:t>
            </a:r>
            <a:r>
              <a:rPr lang="pt-BR" sz="2000" i="1" dirty="0" err="1">
                <a:latin typeface="Courier New" panose="02070309020205020404" pitchFamily="49" charset="0"/>
              </a:rPr>
              <a:t>service</a:t>
            </a:r>
            <a:r>
              <a:rPr lang="pt-BR" sz="2000" dirty="0" err="1">
                <a:latin typeface="Courier New" panose="02070309020205020404" pitchFamily="49" charset="0"/>
              </a:rPr>
              <a:t>:</a:t>
            </a:r>
            <a:r>
              <a:rPr lang="pt-BR" sz="2000" i="1" dirty="0" err="1">
                <a:latin typeface="Courier New" panose="02070309020205020404" pitchFamily="49" charset="0"/>
              </a:rPr>
              <a:t>region</a:t>
            </a:r>
            <a:r>
              <a:rPr lang="pt-BR" sz="2000" dirty="0" err="1">
                <a:latin typeface="Courier New" panose="02070309020205020404" pitchFamily="49" charset="0"/>
              </a:rPr>
              <a:t>:</a:t>
            </a:r>
            <a:r>
              <a:rPr lang="pt-BR" sz="2000" i="1" dirty="0" err="1">
                <a:latin typeface="Courier New" panose="02070309020205020404" pitchFamily="49" charset="0"/>
              </a:rPr>
              <a:t>account</a:t>
            </a:r>
            <a:r>
              <a:rPr lang="pt-BR" sz="2000" dirty="0" err="1">
                <a:latin typeface="Courier New" panose="02070309020205020404" pitchFamily="49" charset="0"/>
              </a:rPr>
              <a:t>:</a:t>
            </a:r>
            <a:r>
              <a:rPr lang="pt-BR" sz="2000" i="1" dirty="0" err="1">
                <a:latin typeface="Courier New" panose="02070309020205020404" pitchFamily="49" charset="0"/>
              </a:rPr>
              <a:t>resource</a:t>
            </a:r>
            <a:endParaRPr lang="en-US" sz="2000" i="1" dirty="0">
              <a:latin typeface="Courier New" panose="02070309020205020404" pitchFamily="49" charset="0"/>
            </a:endParaRPr>
          </a:p>
          <a:p>
            <a:pPr lvl="1" rtl="0">
              <a:lnSpc>
                <a:spcPct val="100000"/>
              </a:lnSpc>
            </a:pPr>
            <a:r>
              <a:rPr lang="pt-BR" sz="2000" dirty="0">
                <a:latin typeface="+mn-lt"/>
              </a:rPr>
              <a:t>Exemplo </a:t>
            </a:r>
            <a:r>
              <a:rPr lang="pt-BR" sz="2000" i="1" dirty="0">
                <a:latin typeface="+mn-lt"/>
              </a:rPr>
              <a:t>– </a:t>
            </a:r>
            <a:r>
              <a:rPr lang="pt-BR" sz="2000" dirty="0">
                <a:latin typeface="Courier New" panose="02070309020205020404" pitchFamily="49" charset="0"/>
              </a:rPr>
              <a:t>"Recurso": "</a:t>
            </a:r>
            <a:r>
              <a:rPr lang="pt-BR" sz="2000" dirty="0" err="1">
                <a:latin typeface="Courier New" panose="02070309020205020404" pitchFamily="49" charset="0"/>
              </a:rPr>
              <a:t>arn:aws:iam</a:t>
            </a:r>
            <a:r>
              <a:rPr lang="pt-BR" sz="2000" dirty="0">
                <a:latin typeface="Courier New" panose="02070309020205020404" pitchFamily="49" charset="0"/>
              </a:rPr>
              <a:t>::123456789012:user/</a:t>
            </a:r>
            <a:r>
              <a:rPr lang="pt-BR" sz="2000" dirty="0" err="1">
                <a:latin typeface="Courier New" panose="02070309020205020404" pitchFamily="49" charset="0"/>
              </a:rPr>
              <a:t>mmajor</a:t>
            </a:r>
            <a:r>
              <a:rPr lang="pt-BR" sz="2000" dirty="0">
                <a:latin typeface="Courier New" panose="02070309020205020404" pitchFamily="49" charset="0"/>
              </a:rPr>
              <a:t>"</a:t>
            </a:r>
            <a:endParaRPr lang="en-US" sz="2000" dirty="0"/>
          </a:p>
          <a:p>
            <a:pPr rtl="0">
              <a:lnSpc>
                <a:spcPct val="100000"/>
              </a:lnSpc>
            </a:pPr>
            <a:endParaRPr lang="en-US" sz="2400" dirty="0"/>
          </a:p>
        </p:txBody>
      </p:sp>
      <p:sp>
        <p:nvSpPr>
          <p:cNvPr id="7" name="Content Placeholder 2">
            <a:extLst>
              <a:ext uri="{FF2B5EF4-FFF2-40B4-BE49-F238E27FC236}">
                <a16:creationId xmlns:a16="http://schemas.microsoft.com/office/drawing/2014/main" id="{DEE79D82-CD6D-BC40-96D5-46544A204C0A}"/>
              </a:ext>
            </a:extLst>
          </p:cNvPr>
          <p:cNvSpPr txBox="1">
            <a:spLocks/>
          </p:cNvSpPr>
          <p:nvPr/>
        </p:nvSpPr>
        <p:spPr>
          <a:xfrm>
            <a:off x="419101" y="2907427"/>
            <a:ext cx="6455036" cy="3148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rtl="0">
              <a:lnSpc>
                <a:spcPct val="100000"/>
              </a:lnSpc>
              <a:buNone/>
            </a:pPr>
            <a:endParaRPr lang="en-US" sz="1200" dirty="0"/>
          </a:p>
          <a:p>
            <a:pPr rtl="0">
              <a:lnSpc>
                <a:spcPct val="100000"/>
              </a:lnSpc>
            </a:pPr>
            <a:r>
              <a:rPr lang="pt-BR" sz="2400" dirty="0"/>
              <a:t>Você pode usar um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curinga</a:t>
            </a:r>
            <a:r>
              <a:rPr lang="pt-BR" sz="2400" dirty="0"/>
              <a:t> (*) para dar acesso a todas as ações para um serviço específico da AWS</a:t>
            </a:r>
            <a:endParaRPr lang="en-US" sz="2400" dirty="0"/>
          </a:p>
          <a:p>
            <a:pPr lvl="1" rtl="0">
              <a:lnSpc>
                <a:spcPct val="100000"/>
              </a:lnSpc>
            </a:pPr>
            <a:r>
              <a:rPr lang="pt-BR" sz="2000" dirty="0"/>
              <a:t>Exemplos </a:t>
            </a:r>
            <a:r>
              <a:rPr lang="pt-BR" sz="2000" dirty="0" smtClean="0"/>
              <a:t>–</a:t>
            </a:r>
          </a:p>
          <a:p>
            <a:pPr lvl="2">
              <a:lnSpc>
                <a:spcPct val="100000"/>
              </a:lnSpc>
            </a:pPr>
            <a:r>
              <a:rPr lang="en-US" sz="1800" dirty="0">
                <a:latin typeface="Courier New" panose="02070309020205020404" pitchFamily="49" charset="0"/>
              </a:rPr>
              <a:t>"Action": "s3:*"</a:t>
            </a:r>
          </a:p>
          <a:p>
            <a:pPr lvl="2">
              <a:lnSpc>
                <a:spcPct val="100000"/>
              </a:lnSpc>
            </a:pPr>
            <a:r>
              <a:rPr lang="en-US" sz="1800" dirty="0">
                <a:latin typeface="Courier New" panose="02070309020205020404" pitchFamily="49" charset="0"/>
              </a:rPr>
              <a:t>"Action": "</a:t>
            </a:r>
            <a:r>
              <a:rPr lang="en-US" sz="1800" dirty="0" err="1">
                <a:latin typeface="Courier New" panose="02070309020205020404" pitchFamily="49" charset="0"/>
              </a:rPr>
              <a:t>iam</a:t>
            </a:r>
            <a:r>
              <a:rPr lang="en-US" sz="1800" dirty="0">
                <a:latin typeface="Courier New" panose="02070309020205020404" pitchFamily="49" charset="0"/>
              </a:rPr>
              <a:t>:*</a:t>
            </a:r>
            <a:r>
              <a:rPr lang="en-US" sz="1800" dirty="0" err="1">
                <a:latin typeface="Courier New" panose="02070309020205020404" pitchFamily="49" charset="0"/>
              </a:rPr>
              <a:t>AccessKey</a:t>
            </a:r>
            <a:r>
              <a:rPr lang="en-US" sz="1800" dirty="0">
                <a:latin typeface="Courier New" panose="02070309020205020404" pitchFamily="49" charset="0"/>
              </a:rPr>
              <a:t>*"</a:t>
            </a:r>
          </a:p>
          <a:p>
            <a:pPr lvl="1" rtl="0">
              <a:lnSpc>
                <a:spcPct val="100000"/>
              </a:lnSpc>
            </a:pPr>
            <a:endParaRPr lang="pt-BR" sz="2000" dirty="0"/>
          </a:p>
          <a:p>
            <a:pPr lvl="1" rtl="0">
              <a:lnSpc>
                <a:spcPct val="100000"/>
              </a:lnSpc>
            </a:pPr>
            <a:endParaRPr lang="en-US" sz="2000" dirty="0"/>
          </a:p>
          <a:p>
            <a:pPr rtl="0">
              <a:lnSpc>
                <a:spcPct val="100000"/>
              </a:lnSpc>
            </a:pPr>
            <a:endParaRPr lang="en-US" sz="2400" dirty="0"/>
          </a:p>
        </p:txBody>
      </p:sp>
      <p:pic>
        <p:nvPicPr>
          <p:cNvPr id="10" name="Picture 9">
            <a:extLst>
              <a:ext uri="{FF2B5EF4-FFF2-40B4-BE49-F238E27FC236}">
                <a16:creationId xmlns:a16="http://schemas.microsoft.com/office/drawing/2014/main" id="{8B7742C5-8AD6-4E43-A554-B1AF60A556F8}"/>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188427" y="3167635"/>
            <a:ext cx="4529889" cy="3019926"/>
          </a:xfrm>
          <a:prstGeom prst="rect">
            <a:avLst/>
          </a:prstGeom>
        </p:spPr>
      </p:pic>
    </p:spTree>
    <p:custDataLst>
      <p:tags r:id="rId1"/>
    </p:custDataLst>
    <p:extLst>
      <p:ext uri="{BB962C8B-B14F-4D97-AF65-F5344CB8AC3E}">
        <p14:creationId xmlns:p14="http://schemas.microsoft.com/office/powerpoint/2010/main" val="577614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Exemplo de política do IAM</a:t>
            </a:r>
          </a:p>
        </p:txBody>
      </p:sp>
      <p:grpSp>
        <p:nvGrpSpPr>
          <p:cNvPr id="16" name="Group 15" descr="Entire slide shows a labeld JSON-formatted IAM policy document.  Arrows point to key lines in the policy, including the &quot;Allow&quot; and &quot;Deny&quot; statements.">
            <a:extLst>
              <a:ext uri="{FF2B5EF4-FFF2-40B4-BE49-F238E27FC236}">
                <a16:creationId xmlns:a16="http://schemas.microsoft.com/office/drawing/2014/main" id="{0B8DFC2A-660E-2A43-B8F7-2A8CA04D50D4}"/>
              </a:ext>
            </a:extLst>
          </p:cNvPr>
          <p:cNvGrpSpPr/>
          <p:nvPr/>
        </p:nvGrpSpPr>
        <p:grpSpPr>
          <a:xfrm>
            <a:off x="2310063" y="1632769"/>
            <a:ext cx="9208949" cy="4526836"/>
            <a:chOff x="2310063" y="1632769"/>
            <a:chExt cx="9208949" cy="4526836"/>
          </a:xfrm>
        </p:grpSpPr>
        <p:sp>
          <p:nvSpPr>
            <p:cNvPr id="6" name="TextBox 5"/>
            <p:cNvSpPr txBox="1"/>
            <p:nvPr/>
          </p:nvSpPr>
          <p:spPr>
            <a:xfrm>
              <a:off x="5556086" y="1632769"/>
              <a:ext cx="4904199" cy="584775"/>
            </a:xfrm>
            <a:prstGeom prst="rect">
              <a:avLst/>
            </a:prstGeom>
            <a:solidFill>
              <a:schemeClr val="accent3">
                <a:lumMod val="20000"/>
                <a:lumOff val="80000"/>
              </a:schemeClr>
            </a:solidFill>
            <a:ln>
              <a:solidFill>
                <a:schemeClr val="accent1"/>
              </a:solidFill>
            </a:ln>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Uma </a:t>
              </a:r>
              <a:r>
                <a:rPr lang="pt-BR" sz="1600" b="1" dirty="0">
                  <a:latin typeface="Amazon Ember" panose="020B0603020204020204" pitchFamily="34" charset="0"/>
                  <a:ea typeface="Amazon Ember" panose="020B0603020204020204" pitchFamily="34" charset="0"/>
                  <a:cs typeface="Amazon Ember" panose="020B0603020204020204" pitchFamily="34" charset="0"/>
                </a:rPr>
                <a:t>permissão</a:t>
              </a:r>
              <a:r>
                <a:rPr lang="pt-BR" sz="1600" dirty="0">
                  <a:latin typeface="Amazon Ember" panose="020B0603020204020204" pitchFamily="34" charset="0"/>
                  <a:ea typeface="Amazon Ember" panose="020B0603020204020204" pitchFamily="34" charset="0"/>
                  <a:cs typeface="Amazon Ember" panose="020B0603020204020204" pitchFamily="34" charset="0"/>
                </a:rPr>
                <a:t> </a:t>
              </a:r>
              <a:r>
                <a:rPr lang="pt-BR" sz="1600" b="1" dirty="0">
                  <a:latin typeface="Amazon Ember" panose="020B0603020204020204" pitchFamily="34" charset="0"/>
                  <a:ea typeface="Amazon Ember" panose="020B0603020204020204" pitchFamily="34" charset="0"/>
                  <a:cs typeface="Amazon Ember" panose="020B0603020204020204" pitchFamily="34" charset="0"/>
                </a:rPr>
                <a:t>explícita</a:t>
              </a:r>
              <a:r>
                <a:rPr lang="pt-BR" sz="1600" dirty="0">
                  <a:latin typeface="Amazon Ember" panose="020B0603020204020204" pitchFamily="34" charset="0"/>
                  <a:ea typeface="Amazon Ember" panose="020B0603020204020204" pitchFamily="34" charset="0"/>
                  <a:cs typeface="Amazon Ember" panose="020B0603020204020204" pitchFamily="34" charset="0"/>
                </a:rPr>
                <a:t> oferece aos usuários acesso a uma tabela específica do </a:t>
              </a:r>
              <a:r>
                <a:rPr lang="pt-BR" sz="1600" dirty="0" err="1">
                  <a:latin typeface="Amazon Ember" panose="020B0603020204020204" pitchFamily="34" charset="0"/>
                  <a:ea typeface="Amazon Ember" panose="020B0603020204020204" pitchFamily="34" charset="0"/>
                  <a:cs typeface="Amazon Ember" panose="020B0603020204020204" pitchFamily="34" charset="0"/>
                </a:rPr>
                <a:t>DynamoDB</a:t>
              </a:r>
              <a:r>
                <a:rPr lang="pt-BR" sz="1600" dirty="0">
                  <a:latin typeface="Amazon Ember" panose="020B0603020204020204" pitchFamily="34" charset="0"/>
                  <a:ea typeface="Amazon Ember" panose="020B0603020204020204" pitchFamily="34" charset="0"/>
                  <a:cs typeface="Amazon Ember" panose="020B0603020204020204" pitchFamily="34" charset="0"/>
                </a:rPr>
                <a:t> e...</a:t>
              </a:r>
            </a:p>
          </p:txBody>
        </p:sp>
        <p:cxnSp>
          <p:nvCxnSpPr>
            <p:cNvPr id="7" name="Curved Connector 6"/>
            <p:cNvCxnSpPr>
              <a:stCxn id="6" idx="1"/>
            </p:cNvCxnSpPr>
            <p:nvPr/>
          </p:nvCxnSpPr>
          <p:spPr>
            <a:xfrm rot="10800000" flipV="1">
              <a:off x="2705380" y="1925157"/>
              <a:ext cx="2850706" cy="555054"/>
            </a:xfrm>
            <a:prstGeom prst="curved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cxnSpLocks/>
              <a:stCxn id="6" idx="2"/>
            </p:cNvCxnSpPr>
            <p:nvPr/>
          </p:nvCxnSpPr>
          <p:spPr>
            <a:xfrm>
              <a:off x="8008186" y="2217544"/>
              <a:ext cx="0" cy="844996"/>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1"/>
            </p:cNvCxnSpPr>
            <p:nvPr/>
          </p:nvCxnSpPr>
          <p:spPr>
            <a:xfrm flipH="1">
              <a:off x="4261544" y="3485886"/>
              <a:ext cx="575352" cy="35908"/>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H="1">
              <a:off x="2586789" y="4184531"/>
              <a:ext cx="2250107" cy="312842"/>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flipH="1">
              <a:off x="2310063" y="4214347"/>
              <a:ext cx="2526833" cy="778758"/>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584775"/>
            </a:xfrm>
            <a:prstGeom prst="rect">
              <a:avLst/>
            </a:prstGeom>
            <a:solidFill>
              <a:schemeClr val="accent2"/>
            </a:solidFill>
            <a:ln>
              <a:solidFill>
                <a:schemeClr val="accent1"/>
              </a:solidFill>
            </a:ln>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Uma instrução de negação explícita </a:t>
              </a:r>
              <a:r>
                <a:rPr lang="pt-BR" sz="1600" b="1" dirty="0">
                  <a:latin typeface="Amazon Ember" panose="020B0603020204020204" pitchFamily="34" charset="0"/>
                  <a:ea typeface="Amazon Ember" panose="020B0603020204020204" pitchFamily="34" charset="0"/>
                  <a:cs typeface="Amazon Ember" panose="020B0603020204020204" pitchFamily="34" charset="0"/>
                </a:rPr>
                <a:t>tem</a:t>
              </a:r>
              <a:r>
                <a:rPr lang="pt-BR" sz="1600" dirty="0">
                  <a:latin typeface="Amazon Ember" panose="020B0603020204020204" pitchFamily="34" charset="0"/>
                  <a:ea typeface="Amazon Ember" panose="020B0603020204020204" pitchFamily="34" charset="0"/>
                  <a:cs typeface="Amazon Ember" panose="020B0603020204020204" pitchFamily="34" charset="0"/>
                </a:rPr>
                <a:t> </a:t>
              </a:r>
              <a:r>
                <a:rPr lang="pt-BR" sz="1600" b="1" dirty="0">
                  <a:latin typeface="Amazon Ember" panose="020B0603020204020204" pitchFamily="34" charset="0"/>
                  <a:ea typeface="Amazon Ember" panose="020B0603020204020204" pitchFamily="34" charset="0"/>
                  <a:cs typeface="Amazon Ember" panose="020B0603020204020204" pitchFamily="34" charset="0"/>
                </a:rPr>
                <a:t>precedência</a:t>
              </a:r>
              <a:r>
                <a:rPr lang="pt-BR" sz="1600" dirty="0">
                  <a:latin typeface="Amazon Ember" panose="020B0603020204020204" pitchFamily="34" charset="0"/>
                  <a:ea typeface="Amazon Ember" panose="020B0603020204020204" pitchFamily="34" charset="0"/>
                  <a:cs typeface="Amazon Ember" panose="020B0603020204020204" pitchFamily="34" charset="0"/>
                </a:rPr>
                <a:t> sobre uma instrução de permissão.</a:t>
              </a:r>
            </a:p>
          </p:txBody>
        </p:sp>
        <p:sp>
          <p:nvSpPr>
            <p:cNvPr id="9" name="TextBox 8"/>
            <p:cNvSpPr txBox="1"/>
            <p:nvPr/>
          </p:nvSpPr>
          <p:spPr>
            <a:xfrm>
              <a:off x="4836896" y="3316609"/>
              <a:ext cx="2561920" cy="338554"/>
            </a:xfrm>
            <a:prstGeom prst="rect">
              <a:avLst/>
            </a:prstGeom>
            <a:solidFill>
              <a:schemeClr val="accent5">
                <a:lumMod val="20000"/>
                <a:lumOff val="80000"/>
              </a:schemeClr>
            </a:solidFill>
            <a:ln>
              <a:solidFill>
                <a:schemeClr val="accent1"/>
              </a:solidFill>
            </a:ln>
          </p:spPr>
          <p:txBody>
            <a:bodyPr wrap="non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 ...</a:t>
              </a:r>
              <a:r>
                <a:rPr lang="pt-BR" sz="16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600" dirty="0">
                  <a:latin typeface="Amazon Ember" panose="020B0603020204020204" pitchFamily="34" charset="0"/>
                  <a:ea typeface="Amazon Ember" panose="020B0603020204020204" pitchFamily="34" charset="0"/>
                  <a:cs typeface="Amazon Ember" panose="020B0603020204020204" pitchFamily="34" charset="0"/>
                </a:rPr>
                <a:t> do </a:t>
              </a:r>
              <a:r>
                <a:rPr lang="pt-BR" sz="1600" dirty="0" err="1">
                  <a:latin typeface="Amazon Ember" panose="020B0603020204020204" pitchFamily="34" charset="0"/>
                  <a:ea typeface="Amazon Ember" panose="020B0603020204020204" pitchFamily="34" charset="0"/>
                  <a:cs typeface="Amazon Ember" panose="020B0603020204020204" pitchFamily="34" charset="0"/>
                </a:rPr>
                <a:t>Amazon</a:t>
              </a:r>
              <a:r>
                <a:rPr lang="pt-BR" sz="1600" dirty="0">
                  <a:latin typeface="Amazon Ember" panose="020B0603020204020204" pitchFamily="34" charset="0"/>
                  <a:ea typeface="Amazon Ember" panose="020B0603020204020204" pitchFamily="34" charset="0"/>
                  <a:cs typeface="Amazon Ember" panose="020B0603020204020204" pitchFamily="34" charset="0"/>
                </a:rPr>
                <a:t> S3.</a:t>
              </a:r>
            </a:p>
          </p:txBody>
        </p:sp>
        <p:sp>
          <p:nvSpPr>
            <p:cNvPr id="11" name="TextBox 10"/>
            <p:cNvSpPr txBox="1"/>
            <p:nvPr/>
          </p:nvSpPr>
          <p:spPr>
            <a:xfrm>
              <a:off x="4836896" y="3871689"/>
              <a:ext cx="6682116" cy="830997"/>
            </a:xfrm>
            <a:prstGeom prst="rect">
              <a:avLst/>
            </a:prstGeom>
            <a:solidFill>
              <a:schemeClr val="accent6">
                <a:lumMod val="20000"/>
                <a:lumOff val="80000"/>
              </a:schemeClr>
            </a:solidFill>
            <a:ln>
              <a:solidFill>
                <a:schemeClr val="accent1"/>
              </a:solidFill>
            </a:ln>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Uma </a:t>
              </a:r>
              <a:r>
                <a:rPr lang="pt-BR" sz="1600" b="1" dirty="0">
                  <a:latin typeface="Amazon Ember" panose="020B0603020204020204" pitchFamily="34" charset="0"/>
                  <a:ea typeface="Amazon Ember" panose="020B0603020204020204" pitchFamily="34" charset="0"/>
                  <a:cs typeface="Amazon Ember" panose="020B0603020204020204" pitchFamily="34" charset="0"/>
                </a:rPr>
                <a:t>negação</a:t>
              </a:r>
              <a:r>
                <a:rPr lang="pt-BR" sz="1600" dirty="0">
                  <a:latin typeface="Amazon Ember" panose="020B0603020204020204" pitchFamily="34" charset="0"/>
                  <a:ea typeface="Amazon Ember" panose="020B0603020204020204" pitchFamily="34" charset="0"/>
                  <a:cs typeface="Amazon Ember" panose="020B0603020204020204" pitchFamily="34" charset="0"/>
                </a:rPr>
                <a:t> </a:t>
              </a:r>
              <a:r>
                <a:rPr lang="pt-BR" sz="1600" b="1" dirty="0">
                  <a:latin typeface="Amazon Ember" panose="020B0603020204020204" pitchFamily="34" charset="0"/>
                  <a:ea typeface="Amazon Ember" panose="020B0603020204020204" pitchFamily="34" charset="0"/>
                  <a:cs typeface="Amazon Ember" panose="020B0603020204020204" pitchFamily="34" charset="0"/>
                </a:rPr>
                <a:t>explícita</a:t>
              </a:r>
              <a:r>
                <a:rPr lang="pt-BR" sz="1600" dirty="0">
                  <a:latin typeface="Amazon Ember" panose="020B0603020204020204" pitchFamily="34" charset="0"/>
                  <a:ea typeface="Amazon Ember" panose="020B0603020204020204" pitchFamily="34" charset="0"/>
                  <a:cs typeface="Amazon Ember" panose="020B0603020204020204" pitchFamily="34" charset="0"/>
                </a:rPr>
                <a:t> garante que os usuários não possam usar nenhuma outra ação ou recurso da AWS que não seja essa tabela e esses </a:t>
              </a:r>
              <a:r>
                <a:rPr lang="pt-BR" sz="1600" dirty="0" err="1">
                  <a:latin typeface="Amazon Ember" panose="020B0603020204020204" pitchFamily="34" charset="0"/>
                  <a:ea typeface="Amazon Ember" panose="020B0603020204020204" pitchFamily="34" charset="0"/>
                  <a:cs typeface="Amazon Ember" panose="020B0603020204020204" pitchFamily="34" charset="0"/>
                </a:rPr>
                <a:t>buckets</a:t>
              </a:r>
              <a:r>
                <a:rPr lang="pt-BR" sz="1600" dirty="0">
                  <a:latin typeface="Amazon Ember" panose="020B0603020204020204" pitchFamily="34" charset="0"/>
                  <a:ea typeface="Amazon Ember" panose="020B0603020204020204" pitchFamily="34" charset="0"/>
                  <a:cs typeface="Amazon Ember" panose="020B0603020204020204" pitchFamily="34" charset="0"/>
                </a:rPr>
                <a:t>.</a:t>
              </a:r>
            </a:p>
          </p:txBody>
        </p:sp>
      </p:grpSp>
      <p:sp>
        <p:nvSpPr>
          <p:cNvPr id="18" name="Content Placeholder 2"/>
          <p:cNvSpPr txBox="1">
            <a:spLocks/>
          </p:cNvSpPr>
          <p:nvPr/>
        </p:nvSpPr>
        <p:spPr>
          <a:xfrm>
            <a:off x="265284" y="1470900"/>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dirty="0">
                <a:latin typeface="Courier New" panose="02070309020205020404" pitchFamily="49" charset="0"/>
                <a:cs typeface="Courier New" panose="02070309020205020404" pitchFamily="49" charset="0"/>
              </a:rPr>
              <a:t>{</a:t>
            </a:r>
          </a:p>
          <a:p>
            <a:pPr marL="0" indent="0">
              <a:buNone/>
            </a:pPr>
            <a:r>
              <a:rPr lang="en-US" sz="1450" dirty="0">
                <a:latin typeface="Courier New" panose="02070309020205020404" pitchFamily="49" charset="0"/>
                <a:cs typeface="Courier New" panose="02070309020205020404" pitchFamily="49" charset="0"/>
              </a:rPr>
              <a:t>  "Version": "2012-10-17",</a:t>
            </a:r>
          </a:p>
          <a:p>
            <a:pPr marL="0" indent="0">
              <a:buNone/>
            </a:pPr>
            <a:r>
              <a:rPr lang="en-US" sz="1450" dirty="0">
                <a:latin typeface="Courier New" panose="02070309020205020404" pitchFamily="49" charset="0"/>
                <a:cs typeface="Courier New" panose="02070309020205020404" pitchFamily="49" charset="0"/>
              </a:rPr>
              <a:t>  "Statement":[{</a:t>
            </a:r>
          </a:p>
          <a:p>
            <a:pPr marL="0" indent="0">
              <a:buNone/>
            </a:pPr>
            <a:r>
              <a:rPr lang="en-US" sz="1450" dirty="0">
                <a:latin typeface="Courier New" panose="02070309020205020404" pitchFamily="49" charset="0"/>
                <a:cs typeface="Courier New" panose="02070309020205020404" pitchFamily="49" charset="0"/>
              </a:rPr>
              <a:t>    "Effect":"</a:t>
            </a:r>
            <a:r>
              <a:rPr lang="en-US" sz="1450" dirty="0">
                <a:solidFill>
                  <a:srgbClr val="00B050"/>
                </a:solidFill>
                <a:latin typeface="Courier New" panose="02070309020205020404" pitchFamily="49" charset="0"/>
                <a:cs typeface="Courier New" panose="02070309020205020404" pitchFamily="49" charset="0"/>
              </a:rPr>
              <a:t>Allow</a:t>
            </a:r>
            <a:r>
              <a:rPr lang="en-US" sz="1450" dirty="0">
                <a:latin typeface="Courier New" panose="02070309020205020404" pitchFamily="49" charset="0"/>
                <a:cs typeface="Courier New" panose="02070309020205020404" pitchFamily="49" charset="0"/>
              </a:rPr>
              <a:t>",</a:t>
            </a:r>
          </a:p>
          <a:p>
            <a:pPr marL="0" indent="0">
              <a:buNone/>
            </a:pPr>
            <a:r>
              <a:rPr lang="en-US" sz="1450" dirty="0">
                <a:latin typeface="Courier New" panose="02070309020205020404" pitchFamily="49" charset="0"/>
                <a:cs typeface="Courier New" panose="02070309020205020404" pitchFamily="49" charset="0"/>
              </a:rPr>
              <a:t>    "Action":["</a:t>
            </a:r>
            <a:r>
              <a:rPr lang="en-US" sz="1450" b="1" dirty="0">
                <a:solidFill>
                  <a:schemeClr val="accent5"/>
                </a:solidFill>
                <a:latin typeface="Courier New" panose="02070309020205020404" pitchFamily="49" charset="0"/>
                <a:cs typeface="Courier New" panose="02070309020205020404" pitchFamily="49" charset="0"/>
              </a:rPr>
              <a:t>DynamoDB:*</a:t>
            </a:r>
            <a:r>
              <a:rPr lang="en-US" sz="1450" dirty="0">
                <a:latin typeface="Courier New" panose="02070309020205020404" pitchFamily="49" charset="0"/>
                <a:cs typeface="Courier New" panose="02070309020205020404" pitchFamily="49" charset="0"/>
              </a:rPr>
              <a:t>","</a:t>
            </a:r>
            <a:r>
              <a:rPr lang="en-US" sz="1450" b="1" dirty="0">
                <a:solidFill>
                  <a:schemeClr val="accent5"/>
                </a:solidFill>
                <a:latin typeface="Courier New" panose="02070309020205020404" pitchFamily="49" charset="0"/>
                <a:cs typeface="Courier New" panose="02070309020205020404" pitchFamily="49" charset="0"/>
              </a:rPr>
              <a:t>s3:*</a:t>
            </a:r>
            <a:r>
              <a:rPr lang="en-US" sz="1450" dirty="0">
                <a:latin typeface="Courier New" panose="02070309020205020404" pitchFamily="49" charset="0"/>
                <a:cs typeface="Courier New" panose="02070309020205020404" pitchFamily="49" charset="0"/>
              </a:rPr>
              <a:t>"],</a:t>
            </a:r>
          </a:p>
          <a:p>
            <a:pPr marL="0" indent="0">
              <a:buNone/>
            </a:pPr>
            <a:r>
              <a:rPr lang="en-US" sz="1450" dirty="0">
                <a:latin typeface="Courier New" panose="02070309020205020404" pitchFamily="49" charset="0"/>
                <a:cs typeface="Courier New" panose="02070309020205020404" pitchFamily="49" charset="0"/>
              </a:rPr>
              <a:t>    "Resource":[</a:t>
            </a:r>
            <a:br>
              <a:rPr lang="en-US" sz="1450" dirty="0">
                <a:latin typeface="Courier New" panose="02070309020205020404" pitchFamily="49" charset="0"/>
                <a:cs typeface="Courier New" panose="02070309020205020404" pitchFamily="49" charset="0"/>
              </a:rPr>
            </a:br>
            <a:r>
              <a:rPr lang="en-US" sz="1450" dirty="0">
                <a:latin typeface="Courier New" panose="02070309020205020404" pitchFamily="49" charset="0"/>
                <a:cs typeface="Courier New" panose="02070309020205020404" pitchFamily="49" charset="0"/>
              </a:rPr>
              <a:t>	  "arn:aws:</a:t>
            </a:r>
            <a:r>
              <a:rPr lang="en-US" sz="1450" b="1" dirty="0">
                <a:solidFill>
                  <a:schemeClr val="accent5"/>
                </a:solidFill>
                <a:latin typeface="Courier New" panose="02070309020205020404" pitchFamily="49" charset="0"/>
                <a:cs typeface="Courier New" panose="02070309020205020404" pitchFamily="49" charset="0"/>
              </a:rPr>
              <a:t>dynamodb</a:t>
            </a:r>
            <a:r>
              <a:rPr lang="en-US" sz="1450" dirty="0">
                <a:latin typeface="Courier New" panose="02070309020205020404" pitchFamily="49" charset="0"/>
                <a:cs typeface="Courier New" panose="02070309020205020404" pitchFamily="49" charset="0"/>
              </a:rPr>
              <a:t>:region:account-number-without-hyphens:table</a:t>
            </a:r>
            <a:r>
              <a:rPr lang="en-US" sz="1450" dirty="0">
                <a:solidFill>
                  <a:srgbClr val="0000CC"/>
                </a:solidFill>
                <a:latin typeface="Courier New" panose="02070309020205020404" pitchFamily="49" charset="0"/>
                <a:cs typeface="Courier New" panose="02070309020205020404" pitchFamily="49" charset="0"/>
              </a:rPr>
              <a:t>/table-name</a:t>
            </a:r>
            <a:r>
              <a:rPr lang="en-US" sz="1450" dirty="0">
                <a:latin typeface="Courier New" panose="02070309020205020404" pitchFamily="49" charset="0"/>
                <a:cs typeface="Courier New" panose="02070309020205020404" pitchFamily="49" charset="0"/>
              </a:rPr>
              <a:t>",</a:t>
            </a:r>
          </a:p>
          <a:p>
            <a:pPr marL="0" indent="0">
              <a:buNone/>
            </a:pPr>
            <a:r>
              <a:rPr lang="en-US" sz="1450" dirty="0">
                <a:latin typeface="Courier New" panose="02070309020205020404" pitchFamily="49" charset="0"/>
                <a:cs typeface="Courier New" panose="02070309020205020404" pitchFamily="49" charset="0"/>
              </a:rPr>
              <a:t>      "arn:aws:</a:t>
            </a:r>
            <a:r>
              <a:rPr lang="en-US" sz="1450" b="1" dirty="0">
                <a:solidFill>
                  <a:schemeClr val="accent5"/>
                </a:solidFill>
                <a:latin typeface="Courier New" panose="02070309020205020404" pitchFamily="49" charset="0"/>
                <a:cs typeface="Courier New" panose="02070309020205020404" pitchFamily="49" charset="0"/>
              </a:rPr>
              <a:t>s3</a:t>
            </a:r>
            <a:r>
              <a:rPr lang="en-US" sz="1450" dirty="0">
                <a:latin typeface="Courier New" panose="02070309020205020404" pitchFamily="49" charset="0"/>
                <a:cs typeface="Courier New" panose="02070309020205020404" pitchFamily="49" charset="0"/>
              </a:rPr>
              <a:t>:::</a:t>
            </a:r>
            <a:r>
              <a:rPr lang="en-US" sz="1450" dirty="0">
                <a:solidFill>
                  <a:srgbClr val="0000CC"/>
                </a:solidFill>
                <a:latin typeface="Courier New" panose="02070309020205020404" pitchFamily="49" charset="0"/>
                <a:cs typeface="Courier New" panose="02070309020205020404" pitchFamily="49" charset="0"/>
              </a:rPr>
              <a:t>bucket-name</a:t>
            </a:r>
            <a:r>
              <a:rPr lang="en-US" sz="1450" dirty="0">
                <a:latin typeface="Courier New" panose="02070309020205020404" pitchFamily="49" charset="0"/>
                <a:cs typeface="Courier New" panose="02070309020205020404" pitchFamily="49" charset="0"/>
              </a:rPr>
              <a:t>",</a:t>
            </a:r>
          </a:p>
          <a:p>
            <a:pPr marL="0" indent="0">
              <a:buNone/>
            </a:pPr>
            <a:r>
              <a:rPr lang="en-US" sz="1450" dirty="0">
                <a:latin typeface="Courier New" panose="02070309020205020404" pitchFamily="49" charset="0"/>
                <a:cs typeface="Courier New" panose="02070309020205020404" pitchFamily="49" charset="0"/>
              </a:rPr>
              <a:t>      "arn:aws:</a:t>
            </a:r>
            <a:r>
              <a:rPr lang="en-US" sz="1450" b="1" dirty="0">
                <a:solidFill>
                  <a:schemeClr val="accent5"/>
                </a:solidFill>
                <a:latin typeface="Courier New" panose="02070309020205020404" pitchFamily="49" charset="0"/>
                <a:cs typeface="Courier New" panose="02070309020205020404" pitchFamily="49" charset="0"/>
              </a:rPr>
              <a:t>s3</a:t>
            </a:r>
            <a:r>
              <a:rPr lang="en-US" sz="1450" dirty="0">
                <a:latin typeface="Courier New" panose="02070309020205020404" pitchFamily="49" charset="0"/>
                <a:cs typeface="Courier New" panose="02070309020205020404" pitchFamily="49" charset="0"/>
              </a:rPr>
              <a:t>:::</a:t>
            </a:r>
            <a:r>
              <a:rPr lang="en-US" sz="1450" dirty="0">
                <a:solidFill>
                  <a:srgbClr val="0000CC"/>
                </a:solidFill>
                <a:latin typeface="Courier New" panose="02070309020205020404" pitchFamily="49" charset="0"/>
                <a:cs typeface="Courier New" panose="02070309020205020404" pitchFamily="49" charset="0"/>
              </a:rPr>
              <a:t>bucket-name</a:t>
            </a:r>
            <a:r>
              <a:rPr lang="en-US" sz="1450" dirty="0">
                <a:latin typeface="Courier New" panose="02070309020205020404" pitchFamily="49" charset="0"/>
                <a:cs typeface="Courier New" panose="02070309020205020404" pitchFamily="49" charset="0"/>
              </a:rPr>
              <a:t>/*"] </a:t>
            </a:r>
          </a:p>
          <a:p>
            <a:pPr marL="0" indent="0">
              <a:buNone/>
            </a:pPr>
            <a:r>
              <a:rPr lang="en-US" sz="1450" dirty="0">
                <a:latin typeface="Courier New" panose="02070309020205020404" pitchFamily="49" charset="0"/>
                <a:cs typeface="Courier New" panose="02070309020205020404" pitchFamily="49" charset="0"/>
              </a:rPr>
              <a:t>    },</a:t>
            </a:r>
          </a:p>
          <a:p>
            <a:pPr marL="0" indent="0">
              <a:buNone/>
            </a:pPr>
            <a:r>
              <a:rPr lang="en-US" sz="1450" dirty="0">
                <a:latin typeface="Courier New" panose="02070309020205020404" pitchFamily="49" charset="0"/>
                <a:cs typeface="Courier New" panose="02070309020205020404" pitchFamily="49" charset="0"/>
              </a:rPr>
              <a:t>    {</a:t>
            </a:r>
          </a:p>
          <a:p>
            <a:pPr marL="0" indent="0">
              <a:buNone/>
            </a:pPr>
            <a:r>
              <a:rPr lang="en-US" sz="1450" dirty="0">
                <a:latin typeface="Courier New" panose="02070309020205020404" pitchFamily="49" charset="0"/>
                <a:cs typeface="Courier New" panose="02070309020205020404" pitchFamily="49" charset="0"/>
              </a:rPr>
              <a:t>    "Effect":"</a:t>
            </a:r>
            <a:r>
              <a:rPr lang="en-US" sz="1450" dirty="0">
                <a:solidFill>
                  <a:srgbClr val="FF0000"/>
                </a:solidFill>
                <a:latin typeface="Courier New" panose="02070309020205020404" pitchFamily="49" charset="0"/>
                <a:cs typeface="Courier New" panose="02070309020205020404" pitchFamily="49" charset="0"/>
              </a:rPr>
              <a:t>Deny</a:t>
            </a:r>
            <a:r>
              <a:rPr lang="en-US" sz="1450" dirty="0">
                <a:latin typeface="Courier New" panose="02070309020205020404" pitchFamily="49" charset="0"/>
                <a:cs typeface="Courier New" panose="02070309020205020404" pitchFamily="49" charset="0"/>
              </a:rPr>
              <a:t>",</a:t>
            </a:r>
          </a:p>
          <a:p>
            <a:pPr marL="0" indent="0">
              <a:buNone/>
            </a:pPr>
            <a:r>
              <a:rPr lang="en-US" sz="1450" dirty="0">
                <a:latin typeface="Courier New" panose="02070309020205020404" pitchFamily="49" charset="0"/>
                <a:cs typeface="Courier New" panose="02070309020205020404" pitchFamily="49" charset="0"/>
              </a:rPr>
              <a:t>    "Action":["dynamodb:*","s3:*"],</a:t>
            </a:r>
          </a:p>
          <a:p>
            <a:pPr marL="0" indent="0">
              <a:buNone/>
            </a:pPr>
            <a:r>
              <a:rPr lang="en-US" sz="1450" dirty="0">
                <a:latin typeface="Courier New" panose="02070309020205020404" pitchFamily="49" charset="0"/>
                <a:cs typeface="Courier New" panose="02070309020205020404" pitchFamily="49" charset="0"/>
              </a:rPr>
              <a:t>    "</a:t>
            </a:r>
            <a:r>
              <a:rPr lang="en-US" sz="1450" dirty="0">
                <a:solidFill>
                  <a:srgbClr val="FF0000"/>
                </a:solidFill>
                <a:latin typeface="Courier New" panose="02070309020205020404" pitchFamily="49" charset="0"/>
                <a:cs typeface="Courier New" panose="02070309020205020404" pitchFamily="49" charset="0"/>
              </a:rPr>
              <a:t>NotResource</a:t>
            </a:r>
            <a:r>
              <a:rPr lang="en-US" sz="1450" dirty="0">
                <a:latin typeface="Courier New" panose="02070309020205020404" pitchFamily="49" charset="0"/>
                <a:cs typeface="Courier New" panose="02070309020205020404" pitchFamily="49" charset="0"/>
              </a:rPr>
              <a:t>":["arn:aws:dynamodb:region:account-number-without-hyphens:table/table-name”,</a:t>
            </a:r>
          </a:p>
          <a:p>
            <a:pPr marL="0" indent="0">
              <a:buNone/>
            </a:pPr>
            <a:r>
              <a:rPr lang="en-US" sz="1450" dirty="0">
                <a:latin typeface="Courier New" panose="02070309020205020404" pitchFamily="49" charset="0"/>
                <a:cs typeface="Courier New" panose="02070309020205020404" pitchFamily="49" charset="0"/>
              </a:rPr>
              <a:t>      "arn:aws:s3:::bucket-name",</a:t>
            </a:r>
          </a:p>
          <a:p>
            <a:pPr marL="0" indent="0">
              <a:buNone/>
            </a:pPr>
            <a:r>
              <a:rPr lang="en-US" sz="1450" dirty="0">
                <a:latin typeface="Courier New" panose="02070309020205020404" pitchFamily="49" charset="0"/>
                <a:cs typeface="Courier New" panose="02070309020205020404" pitchFamily="49" charset="0"/>
              </a:rPr>
              <a:t>      "arn:aws:s3:::bucket-name/*"] </a:t>
            </a:r>
          </a:p>
          <a:p>
            <a:pPr marL="0" indent="0">
              <a:buNone/>
            </a:pPr>
            <a:r>
              <a:rPr lang="en-US" sz="1450" dirty="0">
                <a:latin typeface="Courier New" panose="02070309020205020404" pitchFamily="49" charset="0"/>
                <a:cs typeface="Courier New" panose="02070309020205020404" pitchFamily="49" charset="0"/>
              </a:rPr>
              <a:t>    }</a:t>
            </a:r>
          </a:p>
          <a:p>
            <a:pPr marL="0" indent="0">
              <a:buNone/>
            </a:pPr>
            <a:r>
              <a:rPr lang="en-US" sz="1450" dirty="0">
                <a:latin typeface="Courier New" panose="02070309020205020404" pitchFamily="49" charset="0"/>
                <a:cs typeface="Courier New" panose="02070309020205020404" pitchFamily="49" charset="0"/>
              </a:rPr>
              <a:t>  ]</a:t>
            </a:r>
          </a:p>
          <a:p>
            <a:pPr marL="0" indent="0">
              <a:buNone/>
            </a:pPr>
            <a:r>
              <a:rPr lang="en-US" sz="145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81050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rtlCol="0">
            <a:noAutofit/>
          </a:bodyPr>
          <a:lstStyle/>
          <a:p>
            <a:pPr rtl="0"/>
            <a:r>
              <a:rPr lang="pt-BR" sz="3800"/>
              <a:t>Atividade: Examinar as políticas do IAM</a:t>
            </a:r>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xmlns="" val="1"/>
              </a:ext>
            </a:extLst>
          </p:cNvPr>
          <p:cNvSpPr txBox="1">
            <a:spLocks/>
          </p:cNvSpPr>
          <p:nvPr/>
        </p:nvSpPr>
        <p:spPr>
          <a:xfrm>
            <a:off x="5741901" y="5527222"/>
            <a:ext cx="2272547" cy="238878"/>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pt-BR" sz="800"/>
              <a:t>Foto de Pixabay da Pexels.</a:t>
            </a:r>
          </a:p>
        </p:txBody>
      </p:sp>
    </p:spTree>
    <p:custDataLst>
      <p:tags r:id="rId1"/>
    </p:custDataLst>
    <p:extLst>
      <p:ext uri="{BB962C8B-B14F-4D97-AF65-F5344CB8AC3E}">
        <p14:creationId xmlns:p14="http://schemas.microsoft.com/office/powerpoint/2010/main" val="866810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rtlCol="0"/>
          <a:lstStyle/>
          <a:p>
            <a:pPr rtl="0"/>
            <a:r>
              <a:rPr lang="pt-BR" sz="3200" dirty="0"/>
              <a:t>Atividade: Análise de políticas do IAM (1 de 3)</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369332"/>
          </a:xfrm>
          <a:prstGeom prst="rect">
            <a:avLst/>
          </a:prstGeom>
          <a:noFill/>
        </p:spPr>
        <p:txBody>
          <a:bodyPr wrap="square" rtlCol="0">
            <a:spAutoFit/>
          </a:bodyPr>
          <a:lstStyle/>
          <a:p>
            <a:pPr rtl="0"/>
            <a:r>
              <a:rPr lang="pt-BR" dirty="0">
                <a:solidFill>
                  <a:schemeClr val="accent5"/>
                </a:solidFill>
                <a:latin typeface="Amazon Ember" panose="02000000000000000000" pitchFamily="2" charset="0"/>
                <a:ea typeface="Amazon Ember" panose="02000000000000000000" pitchFamily="2" charset="0"/>
              </a:rPr>
              <a:t>Considere esta política do IAM e, em seguida, responda às perguntas conforme elas são apresentadas.</a:t>
            </a:r>
            <a:endParaRPr lang="en-US"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572459" y="1938712"/>
            <a:ext cx="6164132" cy="4170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lnSpc>
                <a:spcPct val="100000"/>
              </a:lnSpc>
              <a:buFont typeface="+mj-lt"/>
              <a:buAutoNum type="arabicPeriod"/>
            </a:pPr>
            <a:r>
              <a:rPr lang="pt-BR" sz="1400" dirty="0"/>
              <a:t>A que serviço da AWS essa política concede acesso?</a:t>
            </a:r>
          </a:p>
          <a:p>
            <a:pPr lvl="1" rtl="0">
              <a:lnSpc>
                <a:spcPct val="100000"/>
              </a:lnSpc>
            </a:pPr>
            <a:r>
              <a:rPr lang="pt-BR" sz="1400" dirty="0">
                <a:solidFill>
                  <a:schemeClr val="accent5"/>
                </a:solidFill>
                <a:latin typeface="Amazon Ember" panose="02000000000000000000" pitchFamily="2" charset="0"/>
                <a:ea typeface="Amazon Ember" panose="02000000000000000000" pitchFamily="2" charset="0"/>
              </a:rPr>
              <a:t>RESPOSTA</a:t>
            </a:r>
            <a:r>
              <a:rPr lang="pt-BR" sz="1400" b="1" dirty="0">
                <a:solidFill>
                  <a:schemeClr val="accent5"/>
                </a:solidFill>
              </a:rPr>
              <a:t>:</a:t>
            </a:r>
            <a:r>
              <a:rPr lang="pt-BR" sz="1400" dirty="0"/>
              <a:t> </a:t>
            </a:r>
            <a:r>
              <a:rPr lang="pt-BR" sz="1400" dirty="0">
                <a:solidFill>
                  <a:schemeClr val="accent6"/>
                </a:solidFill>
              </a:rPr>
              <a:t>o serviço do IAM.</a:t>
            </a:r>
          </a:p>
          <a:p>
            <a:pPr marL="342900" indent="-342900" rtl="0">
              <a:lnSpc>
                <a:spcPct val="100000"/>
              </a:lnSpc>
              <a:buFont typeface="+mj-lt"/>
              <a:buAutoNum type="arabicPeriod"/>
            </a:pPr>
            <a:r>
              <a:rPr lang="pt-BR" sz="1400" dirty="0"/>
              <a:t>Isso permite que você crie um usuário, grupo, política ou função do IAM?</a:t>
            </a:r>
          </a:p>
          <a:p>
            <a:pPr lvl="1" rtl="0">
              <a:lnSpc>
                <a:spcPct val="100000"/>
              </a:lnSpc>
            </a:pPr>
            <a:r>
              <a:rPr lang="pt-BR" sz="1400" dirty="0">
                <a:solidFill>
                  <a:schemeClr val="accent5"/>
                </a:solidFill>
                <a:latin typeface="Amazon Ember" panose="02000000000000000000" pitchFamily="2" charset="0"/>
                <a:ea typeface="Amazon Ember" panose="02000000000000000000" pitchFamily="2" charset="0"/>
              </a:rPr>
              <a:t>RESPOSTA</a:t>
            </a:r>
            <a:r>
              <a:rPr lang="pt-BR" sz="1400" b="1" dirty="0">
                <a:solidFill>
                  <a:schemeClr val="accent5"/>
                </a:solidFill>
              </a:rPr>
              <a:t>: </a:t>
            </a:r>
            <a:r>
              <a:rPr lang="pt-BR" sz="1400" dirty="0">
                <a:solidFill>
                  <a:schemeClr val="accent6"/>
                </a:solidFill>
              </a:rPr>
              <a:t>não. O acesso é limitado a </a:t>
            </a:r>
            <a:r>
              <a:rPr lang="pt-BR" sz="1400" i="1" dirty="0">
                <a:solidFill>
                  <a:schemeClr val="accent6"/>
                </a:solidFill>
              </a:rPr>
              <a:t>obter</a:t>
            </a:r>
            <a:r>
              <a:rPr lang="pt-BR" sz="1400" dirty="0">
                <a:solidFill>
                  <a:schemeClr val="accent6"/>
                </a:solidFill>
              </a:rPr>
              <a:t> e </a:t>
            </a:r>
            <a:r>
              <a:rPr lang="pt-BR" sz="1400" i="1" dirty="0">
                <a:solidFill>
                  <a:schemeClr val="accent6"/>
                </a:solidFill>
              </a:rPr>
              <a:t>listar</a:t>
            </a:r>
            <a:r>
              <a:rPr lang="pt-BR" sz="1400" dirty="0">
                <a:solidFill>
                  <a:schemeClr val="accent6"/>
                </a:solidFill>
              </a:rPr>
              <a:t> solicitações. </a:t>
            </a:r>
            <a:r>
              <a:rPr lang="pt-BR" sz="1400" dirty="0" smtClean="0">
                <a:solidFill>
                  <a:schemeClr val="accent6"/>
                </a:solidFill>
              </a:rPr>
              <a:t/>
            </a:r>
            <a:br>
              <a:rPr lang="pt-BR" sz="1400" dirty="0" smtClean="0">
                <a:solidFill>
                  <a:schemeClr val="accent6"/>
                </a:solidFill>
              </a:rPr>
            </a:br>
            <a:r>
              <a:rPr lang="pt-BR" sz="1400" dirty="0" smtClean="0">
                <a:solidFill>
                  <a:schemeClr val="accent6"/>
                </a:solidFill>
              </a:rPr>
              <a:t>Ele </a:t>
            </a:r>
            <a:r>
              <a:rPr lang="pt-BR" sz="1400" dirty="0">
                <a:solidFill>
                  <a:schemeClr val="accent6"/>
                </a:solidFill>
              </a:rPr>
              <a:t>efetivamente concede permissões somente leitura.</a:t>
            </a:r>
          </a:p>
          <a:p>
            <a:pPr marL="342900" indent="-342900" rtl="0">
              <a:lnSpc>
                <a:spcPct val="100000"/>
              </a:lnSpc>
              <a:buFont typeface="+mj-lt"/>
              <a:buAutoNum type="arabicPeriod"/>
            </a:pPr>
            <a:r>
              <a:rPr lang="pt-BR" sz="1400" dirty="0"/>
              <a:t>Acesse </a:t>
            </a:r>
            <a:r>
              <a:rPr lang="pt-BR" sz="1400" dirty="0">
                <a:hlinkClick r:id="rId4"/>
              </a:rPr>
              <a:t>https://docs.aws.amazon.com/IAM/latest/UserGuide/</a:t>
            </a:r>
            <a:r>
              <a:rPr lang="pt-BR" sz="1400" dirty="0"/>
              <a:t> e, </a:t>
            </a:r>
            <a:r>
              <a:rPr lang="pt-BR" sz="1400" dirty="0" smtClean="0"/>
              <a:t/>
            </a:r>
            <a:br>
              <a:rPr lang="pt-BR" sz="1400" dirty="0" smtClean="0"/>
            </a:br>
            <a:r>
              <a:rPr lang="pt-BR" sz="1400" dirty="0" smtClean="0"/>
              <a:t>no </a:t>
            </a:r>
            <a:r>
              <a:rPr lang="pt-BR" sz="1400" dirty="0"/>
              <a:t>painel de navegação à esquerda, abra </a:t>
            </a:r>
            <a:r>
              <a:rPr lang="pt-BR" sz="1400" i="1" dirty="0" err="1">
                <a:latin typeface="Amazon Ember" panose="02000000000000000000" pitchFamily="2" charset="0"/>
                <a:ea typeface="Amazon Ember" panose="02000000000000000000" pitchFamily="2" charset="0"/>
              </a:rPr>
              <a:t>Reference</a:t>
            </a:r>
            <a:r>
              <a:rPr lang="pt-BR" sz="1400" i="1" dirty="0">
                <a:latin typeface="Amazon Ember" panose="02000000000000000000" pitchFamily="2" charset="0"/>
                <a:ea typeface="Amazon Ember" panose="02000000000000000000" pitchFamily="2" charset="0"/>
              </a:rPr>
              <a:t> (Referência) &gt; </a:t>
            </a:r>
            <a:r>
              <a:rPr lang="pt-BR" sz="1400" i="1" dirty="0" smtClean="0">
                <a:latin typeface="Amazon Ember" panose="02000000000000000000" pitchFamily="2" charset="0"/>
                <a:ea typeface="Amazon Ember" panose="02000000000000000000" pitchFamily="2" charset="0"/>
              </a:rPr>
              <a:t/>
            </a:r>
            <a:br>
              <a:rPr lang="pt-BR" sz="1400" i="1" dirty="0" smtClean="0">
                <a:latin typeface="Amazon Ember" panose="02000000000000000000" pitchFamily="2" charset="0"/>
                <a:ea typeface="Amazon Ember" panose="02000000000000000000" pitchFamily="2" charset="0"/>
              </a:rPr>
            </a:br>
            <a:r>
              <a:rPr lang="pt-BR" sz="1400" i="1" dirty="0" err="1" smtClean="0">
                <a:latin typeface="Amazon Ember" panose="02000000000000000000" pitchFamily="2" charset="0"/>
                <a:ea typeface="Amazon Ember" panose="02000000000000000000" pitchFamily="2" charset="0"/>
              </a:rPr>
              <a:t>Policy</a:t>
            </a:r>
            <a:r>
              <a:rPr lang="pt-BR" sz="1400" i="1" dirty="0" smtClean="0">
                <a:latin typeface="Amazon Ember" panose="02000000000000000000" pitchFamily="2" charset="0"/>
                <a:ea typeface="Amazon Ember" panose="02000000000000000000" pitchFamily="2" charset="0"/>
              </a:rPr>
              <a:t> </a:t>
            </a:r>
            <a:r>
              <a:rPr lang="pt-BR" sz="1400" i="1" dirty="0" err="1">
                <a:latin typeface="Amazon Ember" panose="02000000000000000000" pitchFamily="2" charset="0"/>
                <a:ea typeface="Amazon Ember" panose="02000000000000000000" pitchFamily="2" charset="0"/>
              </a:rPr>
              <a:t>Reference</a:t>
            </a:r>
            <a:r>
              <a:rPr lang="pt-BR" sz="1400" i="1" dirty="0">
                <a:latin typeface="Amazon Ember" panose="02000000000000000000" pitchFamily="2" charset="0"/>
                <a:ea typeface="Amazon Ember" panose="02000000000000000000" pitchFamily="2" charset="0"/>
              </a:rPr>
              <a:t> (Referência da política) &gt; </a:t>
            </a:r>
            <a:r>
              <a:rPr lang="pt-BR" sz="1400" i="1" dirty="0" err="1">
                <a:latin typeface="Amazon Ember" panose="02000000000000000000" pitchFamily="2" charset="0"/>
                <a:ea typeface="Amazon Ember" panose="02000000000000000000" pitchFamily="2" charset="0"/>
              </a:rPr>
              <a:t>Actions</a:t>
            </a:r>
            <a:r>
              <a:rPr lang="pt-BR" sz="1400" i="1" dirty="0">
                <a:latin typeface="Amazon Ember" panose="02000000000000000000" pitchFamily="2" charset="0"/>
                <a:ea typeface="Amazon Ember" panose="02000000000000000000" pitchFamily="2" charset="0"/>
              </a:rPr>
              <a:t> (Ações), </a:t>
            </a:r>
            <a:r>
              <a:rPr lang="pt-BR" sz="1400" i="1" dirty="0" err="1">
                <a:latin typeface="Amazon Ember" panose="02000000000000000000" pitchFamily="2" charset="0"/>
                <a:ea typeface="Amazon Ember" panose="02000000000000000000" pitchFamily="2" charset="0"/>
              </a:rPr>
              <a:t>Resources</a:t>
            </a:r>
            <a:r>
              <a:rPr lang="pt-BR" sz="1400" i="1" dirty="0">
                <a:latin typeface="Amazon Ember" panose="02000000000000000000" pitchFamily="2" charset="0"/>
                <a:ea typeface="Amazon Ember" panose="02000000000000000000" pitchFamily="2" charset="0"/>
              </a:rPr>
              <a:t> (Recursos) e </a:t>
            </a:r>
            <a:r>
              <a:rPr lang="pt-BR" sz="1400" i="1" dirty="0" err="1">
                <a:latin typeface="Amazon Ember" panose="02000000000000000000" pitchFamily="2" charset="0"/>
                <a:ea typeface="Amazon Ember" panose="02000000000000000000" pitchFamily="2" charset="0"/>
              </a:rPr>
              <a:t>Condition</a:t>
            </a:r>
            <a:r>
              <a:rPr lang="pt-BR" sz="1400" i="1" dirty="0">
                <a:latin typeface="Amazon Ember" panose="02000000000000000000" pitchFamily="2" charset="0"/>
                <a:ea typeface="Amazon Ember" panose="02000000000000000000" pitchFamily="2" charset="0"/>
              </a:rPr>
              <a:t> Keys (Chaves de condição). </a:t>
            </a:r>
            <a:r>
              <a:rPr lang="pt-BR" sz="1400" dirty="0">
                <a:latin typeface="+mn-lt"/>
                <a:ea typeface="Amazon Ember" panose="02000000000000000000" pitchFamily="2" charset="0"/>
              </a:rPr>
              <a:t>Escolha</a:t>
            </a:r>
            <a:r>
              <a:rPr lang="pt-BR" sz="1400" i="1" dirty="0">
                <a:latin typeface="Amazon Ember" panose="02000000000000000000" pitchFamily="2" charset="0"/>
                <a:ea typeface="Amazon Ember" panose="02000000000000000000" pitchFamily="2" charset="0"/>
              </a:rPr>
              <a:t> </a:t>
            </a:r>
            <a:r>
              <a:rPr lang="pt-BR" sz="1400" i="1" dirty="0" err="1">
                <a:latin typeface="Amazon Ember" panose="02000000000000000000" pitchFamily="2" charset="0"/>
                <a:ea typeface="Amazon Ember" panose="02000000000000000000" pitchFamily="2" charset="0"/>
              </a:rPr>
              <a:t>Identity</a:t>
            </a:r>
            <a:r>
              <a:rPr lang="pt-BR" sz="1400" i="1" dirty="0">
                <a:latin typeface="Amazon Ember" panose="02000000000000000000" pitchFamily="2" charset="0"/>
                <a:ea typeface="Amazon Ember" panose="02000000000000000000" pitchFamily="2" charset="0"/>
              </a:rPr>
              <a:t> </a:t>
            </a:r>
            <a:r>
              <a:rPr lang="pt-BR" sz="1400" i="1" dirty="0" err="1">
                <a:latin typeface="Amazon Ember" panose="02000000000000000000" pitchFamily="2" charset="0"/>
                <a:ea typeface="Amazon Ember" panose="02000000000000000000" pitchFamily="2" charset="0"/>
              </a:rPr>
              <a:t>And</a:t>
            </a:r>
            <a:r>
              <a:rPr lang="pt-BR" sz="1400" i="1" dirty="0">
                <a:latin typeface="Amazon Ember" panose="02000000000000000000" pitchFamily="2" charset="0"/>
                <a:ea typeface="Amazon Ember" panose="02000000000000000000" pitchFamily="2" charset="0"/>
              </a:rPr>
              <a:t> Access Management</a:t>
            </a:r>
            <a:r>
              <a:rPr lang="pt-BR" sz="1400" dirty="0"/>
              <a:t>. Role até a lista </a:t>
            </a:r>
            <a:r>
              <a:rPr lang="pt-BR" sz="1400" dirty="0" err="1">
                <a:latin typeface="Amazon Ember" panose="02000000000000000000" pitchFamily="2" charset="0"/>
                <a:ea typeface="Amazon Ember" panose="02000000000000000000" pitchFamily="2" charset="0"/>
              </a:rPr>
              <a:t>Actions</a:t>
            </a:r>
            <a:r>
              <a:rPr lang="pt-BR" sz="1400" dirty="0">
                <a:latin typeface="Amazon Ember" panose="02000000000000000000" pitchFamily="2" charset="0"/>
                <a:ea typeface="Amazon Ember" panose="02000000000000000000" pitchFamily="2" charset="0"/>
              </a:rPr>
              <a:t> </a:t>
            </a:r>
            <a:r>
              <a:rPr lang="pt-BR" sz="1400" dirty="0" err="1">
                <a:latin typeface="Amazon Ember" panose="02000000000000000000" pitchFamily="2" charset="0"/>
                <a:ea typeface="Amazon Ember" panose="02000000000000000000" pitchFamily="2" charset="0"/>
              </a:rPr>
              <a:t>Defined</a:t>
            </a:r>
            <a:r>
              <a:rPr lang="pt-BR" sz="1400" dirty="0">
                <a:latin typeface="Amazon Ember" panose="02000000000000000000" pitchFamily="2" charset="0"/>
                <a:ea typeface="Amazon Ember" panose="02000000000000000000" pitchFamily="2" charset="0"/>
              </a:rPr>
              <a:t> </a:t>
            </a:r>
            <a:r>
              <a:rPr lang="pt-BR" sz="1400" dirty="0" err="1">
                <a:latin typeface="Amazon Ember" panose="02000000000000000000" pitchFamily="2" charset="0"/>
                <a:ea typeface="Amazon Ember" panose="02000000000000000000" pitchFamily="2" charset="0"/>
              </a:rPr>
              <a:t>by</a:t>
            </a:r>
            <a:r>
              <a:rPr lang="pt-BR" sz="1400" dirty="0">
                <a:latin typeface="Amazon Ember" panose="02000000000000000000" pitchFamily="2" charset="0"/>
                <a:ea typeface="Amazon Ember" panose="02000000000000000000" pitchFamily="2" charset="0"/>
              </a:rPr>
              <a:t> </a:t>
            </a:r>
            <a:r>
              <a:rPr lang="pt-BR" sz="1400" dirty="0" err="1">
                <a:latin typeface="Amazon Ember" panose="02000000000000000000" pitchFamily="2" charset="0"/>
                <a:ea typeface="Amazon Ember" panose="02000000000000000000" pitchFamily="2" charset="0"/>
              </a:rPr>
              <a:t>Identity</a:t>
            </a:r>
            <a:r>
              <a:rPr lang="pt-BR" sz="1400" dirty="0">
                <a:latin typeface="Amazon Ember" panose="02000000000000000000" pitchFamily="2" charset="0"/>
                <a:ea typeface="Amazon Ember" panose="02000000000000000000" pitchFamily="2" charset="0"/>
              </a:rPr>
              <a:t> </a:t>
            </a:r>
            <a:r>
              <a:rPr lang="pt-BR" sz="1400" dirty="0" err="1">
                <a:latin typeface="Amazon Ember" panose="02000000000000000000" pitchFamily="2" charset="0"/>
                <a:ea typeface="Amazon Ember" panose="02000000000000000000" pitchFamily="2" charset="0"/>
              </a:rPr>
              <a:t>and</a:t>
            </a:r>
            <a:r>
              <a:rPr lang="pt-BR" sz="1400" dirty="0">
                <a:latin typeface="Amazon Ember" panose="02000000000000000000" pitchFamily="2" charset="0"/>
                <a:ea typeface="Amazon Ember" panose="02000000000000000000" pitchFamily="2" charset="0"/>
              </a:rPr>
              <a:t> Access Management (Ações definidas pelo </a:t>
            </a:r>
            <a:r>
              <a:rPr lang="pt-BR" sz="1400" dirty="0" err="1">
                <a:latin typeface="Amazon Ember" panose="02000000000000000000" pitchFamily="2" charset="0"/>
                <a:ea typeface="Amazon Ember" panose="02000000000000000000" pitchFamily="2" charset="0"/>
              </a:rPr>
              <a:t>Identity</a:t>
            </a:r>
            <a:r>
              <a:rPr lang="pt-BR" sz="1400" dirty="0">
                <a:latin typeface="Amazon Ember" panose="02000000000000000000" pitchFamily="2" charset="0"/>
                <a:ea typeface="Amazon Ember" panose="02000000000000000000" pitchFamily="2" charset="0"/>
              </a:rPr>
              <a:t> </a:t>
            </a:r>
            <a:r>
              <a:rPr lang="pt-BR" sz="1400" dirty="0" err="1">
                <a:latin typeface="Amazon Ember" panose="02000000000000000000" pitchFamily="2" charset="0"/>
                <a:ea typeface="Amazon Ember" panose="02000000000000000000" pitchFamily="2" charset="0"/>
              </a:rPr>
              <a:t>and</a:t>
            </a:r>
            <a:r>
              <a:rPr lang="pt-BR" sz="1400" dirty="0">
                <a:latin typeface="Amazon Ember" panose="02000000000000000000" pitchFamily="2" charset="0"/>
                <a:ea typeface="Amazon Ember" panose="02000000000000000000" pitchFamily="2" charset="0"/>
              </a:rPr>
              <a:t> Access Management)</a:t>
            </a:r>
            <a:r>
              <a:rPr lang="pt-BR" sz="1400" dirty="0"/>
              <a:t>.</a:t>
            </a:r>
            <a:r>
              <a:rPr lang="en-US" sz="1400" dirty="0" smtClean="0"/>
              <a:t/>
            </a:r>
            <a:br>
              <a:rPr lang="en-US" sz="1400" dirty="0" smtClean="0"/>
            </a:br>
            <a:r>
              <a:rPr lang="en-US" sz="1400" dirty="0"/>
              <a:t/>
            </a:r>
            <a:br>
              <a:rPr lang="en-US" sz="1400" dirty="0"/>
            </a:br>
            <a:r>
              <a:rPr lang="pt-BR" sz="1400" dirty="0"/>
              <a:t>Liste pelo menos três ações específicas permitidas pela ação </a:t>
            </a:r>
            <a:r>
              <a:rPr lang="pt-BR" sz="1400" dirty="0" err="1">
                <a:latin typeface="Amazon Ember" panose="02000000000000000000" pitchFamily="2" charset="0"/>
                <a:ea typeface="Amazon Ember" panose="02000000000000000000" pitchFamily="2" charset="0"/>
              </a:rPr>
              <a:t>iam:Get</a:t>
            </a:r>
            <a:r>
              <a:rPr lang="pt-BR" sz="1400" dirty="0">
                <a:latin typeface="Amazon Ember" panose="02000000000000000000" pitchFamily="2" charset="0"/>
                <a:ea typeface="Amazon Ember" panose="02000000000000000000" pitchFamily="2" charset="0"/>
              </a:rPr>
              <a:t>*</a:t>
            </a:r>
            <a:r>
              <a:rPr lang="pt-BR" sz="1400" dirty="0"/>
              <a:t>.</a:t>
            </a:r>
          </a:p>
          <a:p>
            <a:pPr lvl="1" rtl="0">
              <a:lnSpc>
                <a:spcPct val="100000"/>
              </a:lnSpc>
            </a:pPr>
            <a:r>
              <a:rPr lang="pt-BR" sz="1400" dirty="0">
                <a:solidFill>
                  <a:schemeClr val="accent5"/>
                </a:solidFill>
                <a:latin typeface="Amazon Ember" panose="02000000000000000000" pitchFamily="2" charset="0"/>
                <a:ea typeface="Amazon Ember" panose="02000000000000000000" pitchFamily="2" charset="0"/>
              </a:rPr>
              <a:t>RESPOSTA</a:t>
            </a:r>
            <a:r>
              <a:rPr lang="pt-BR" sz="1400" b="1" dirty="0">
                <a:solidFill>
                  <a:schemeClr val="accent5"/>
                </a:solidFill>
              </a:rPr>
              <a:t>: </a:t>
            </a:r>
            <a:r>
              <a:rPr lang="pt-BR" sz="1400" dirty="0" err="1">
                <a:solidFill>
                  <a:schemeClr val="accent6"/>
                </a:solidFill>
              </a:rPr>
              <a:t>iam:Get</a:t>
            </a:r>
            <a:r>
              <a:rPr lang="pt-BR" sz="1400" dirty="0">
                <a:solidFill>
                  <a:schemeClr val="accent6"/>
                </a:solidFill>
              </a:rPr>
              <a:t>* permite muitas ações específicas, incluindo </a:t>
            </a:r>
            <a:r>
              <a:rPr lang="pt-BR" sz="1400" dirty="0" err="1">
                <a:solidFill>
                  <a:schemeClr val="accent6"/>
                </a:solidFill>
              </a:rPr>
              <a:t>GetGroup</a:t>
            </a:r>
            <a:r>
              <a:rPr lang="pt-BR" sz="1400" dirty="0">
                <a:solidFill>
                  <a:schemeClr val="accent6"/>
                </a:solidFill>
              </a:rPr>
              <a:t>, </a:t>
            </a:r>
            <a:r>
              <a:rPr lang="pt-BR" sz="1400" dirty="0" err="1">
                <a:solidFill>
                  <a:schemeClr val="accent6"/>
                </a:solidFill>
              </a:rPr>
              <a:t>GetPolicy</a:t>
            </a:r>
            <a:r>
              <a:rPr lang="pt-BR" sz="1400" dirty="0">
                <a:solidFill>
                  <a:schemeClr val="accent6"/>
                </a:solidFill>
              </a:rPr>
              <a:t>, </a:t>
            </a:r>
            <a:r>
              <a:rPr lang="pt-BR" sz="1400" dirty="0" err="1">
                <a:solidFill>
                  <a:schemeClr val="accent6"/>
                </a:solidFill>
              </a:rPr>
              <a:t>GetRole</a:t>
            </a:r>
            <a:r>
              <a:rPr lang="pt-BR" sz="1400" dirty="0">
                <a:solidFill>
                  <a:schemeClr val="accent6"/>
                </a:solidFill>
              </a:rPr>
              <a:t>, entre outras.</a:t>
            </a:r>
            <a:endParaRPr lang="en-US" sz="1400" dirty="0"/>
          </a:p>
        </p:txBody>
      </p:sp>
      <p:sp>
        <p:nvSpPr>
          <p:cNvPr id="8" name="TextBox 7">
            <a:extLst>
              <a:ext uri="{FF2B5EF4-FFF2-40B4-BE49-F238E27FC236}">
                <a16:creationId xmlns:a16="http://schemas.microsoft.com/office/drawing/2014/main" id="{31EBAC85-E9C4-DC4E-AB43-217F4A26870B}"/>
              </a:ext>
            </a:extLst>
          </p:cNvPr>
          <p:cNvSpPr txBox="1"/>
          <p:nvPr/>
        </p:nvSpPr>
        <p:spPr>
          <a:xfrm>
            <a:off x="577516" y="2129589"/>
            <a:ext cx="4089581" cy="3139321"/>
          </a:xfrm>
          <a:prstGeom prst="rect">
            <a:avLst/>
          </a:prstGeom>
          <a:noFill/>
        </p:spPr>
        <p:txBody>
          <a:bodyPr wrap="none" rtlCol="0">
            <a:spAutoFit/>
          </a:bodyPr>
          <a:lstStyle/>
          <a:p>
            <a:r>
              <a:rPr lang="en-US" dirty="0">
                <a:latin typeface="Courier New" panose="02070309020205020404" pitchFamily="49" charset="0"/>
              </a:rPr>
              <a:t>{ </a:t>
            </a:r>
          </a:p>
          <a:p>
            <a:r>
              <a:rPr lang="en-US" dirty="0">
                <a:latin typeface="Courier New" panose="02070309020205020404" pitchFamily="49" charset="0"/>
              </a:rPr>
              <a:t>   "Version": "2012-10-17", </a:t>
            </a:r>
          </a:p>
          <a:p>
            <a:r>
              <a:rPr lang="en-US" dirty="0">
                <a:latin typeface="Courier New" panose="02070309020205020404" pitchFamily="49" charset="0"/>
              </a:rPr>
              <a:t>   "Statement": { </a:t>
            </a:r>
          </a:p>
          <a:p>
            <a:r>
              <a:rPr lang="en-US" dirty="0">
                <a:latin typeface="Courier New" panose="02070309020205020404" pitchFamily="49" charset="0"/>
              </a:rPr>
              <a:t>      "Effect": "Allow", </a:t>
            </a:r>
          </a:p>
          <a:p>
            <a:r>
              <a:rPr lang="en-US" dirty="0">
                <a:latin typeface="Courier New" panose="02070309020205020404" pitchFamily="49" charset="0"/>
              </a:rPr>
              <a:t>      "Action": [ </a:t>
            </a:r>
          </a:p>
          <a:p>
            <a:r>
              <a:rPr lang="en-US" dirty="0">
                <a:latin typeface="Courier New" panose="02070309020205020404" pitchFamily="49" charset="0"/>
              </a:rPr>
              <a:t>         "iam:Get*", </a:t>
            </a:r>
          </a:p>
          <a:p>
            <a:r>
              <a:rPr lang="en-US" dirty="0">
                <a:latin typeface="Courier New" panose="02070309020205020404" pitchFamily="49" charset="0"/>
              </a:rPr>
              <a:t>         "iam:List*" </a:t>
            </a:r>
          </a:p>
          <a:p>
            <a:r>
              <a:rPr lang="en-US" dirty="0">
                <a:latin typeface="Courier New" panose="02070309020205020404" pitchFamily="49" charset="0"/>
              </a:rPr>
              <a:t>      ], </a:t>
            </a:r>
          </a:p>
          <a:p>
            <a:r>
              <a:rPr lang="en-US" dirty="0">
                <a:latin typeface="Courier New" panose="02070309020205020404" pitchFamily="49" charset="0"/>
              </a:rPr>
              <a:t>      "Resource": "*" </a:t>
            </a:r>
          </a:p>
          <a:p>
            <a:r>
              <a:rPr lang="en-US" dirty="0">
                <a:latin typeface="Courier New" panose="02070309020205020404" pitchFamily="49" charset="0"/>
              </a:rPr>
              <a:t>   } </a:t>
            </a:r>
          </a:p>
          <a:p>
            <a:r>
              <a:rPr lang="en-US" dirty="0">
                <a:latin typeface="Courier New" panose="02070309020205020404" pitchFamily="49" charset="0"/>
              </a:rPr>
              <a:t>}</a:t>
            </a:r>
            <a:endParaRPr lang="en-US" sz="2800" dirty="0">
              <a:latin typeface="Courier New" panose="02070309020205020404" pitchFamily="49"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5904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rtlCol="0"/>
          <a:lstStyle/>
          <a:p>
            <a:pPr rtl="0"/>
            <a:r>
              <a:rPr lang="pt-BR" sz="3200" dirty="0"/>
              <a:t>Atividade: Análise de políticas do IAM (2 de 3)</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369332"/>
          </a:xfrm>
          <a:prstGeom prst="rect">
            <a:avLst/>
          </a:prstGeom>
          <a:noFill/>
        </p:spPr>
        <p:txBody>
          <a:bodyPr wrap="square" rtlCol="0">
            <a:spAutoFit/>
          </a:bodyPr>
          <a:lstStyle/>
          <a:p>
            <a:pPr rtl="0"/>
            <a:r>
              <a:rPr lang="pt-BR" dirty="0">
                <a:solidFill>
                  <a:schemeClr val="accent5"/>
                </a:solidFill>
                <a:latin typeface="Amazon Ember" panose="02000000000000000000" pitchFamily="2" charset="0"/>
                <a:ea typeface="Amazon Ember" panose="02000000000000000000" pitchFamily="2" charset="0"/>
              </a:rPr>
              <a:t>Considere esta política do IAM e, em seguida, responda às perguntas conforme elas são apresentadas</a:t>
            </a:r>
            <a:r>
              <a:rPr lang="pt-BR" dirty="0">
                <a:latin typeface="Amazon Ember" panose="02000000000000000000" pitchFamily="2" charset="0"/>
                <a:ea typeface="Amazon Ember" panose="02000000000000000000" pitchFamily="2" charset="0"/>
              </a:rPr>
              <a:t>.</a:t>
            </a:r>
            <a:endParaRPr lang="en-US" dirty="0">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820374"/>
            <a:ext cx="585592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lnSpc>
                <a:spcPct val="100000"/>
              </a:lnSpc>
              <a:buFont typeface="+mj-lt"/>
              <a:buAutoNum type="arabicPeriod"/>
            </a:pPr>
            <a:r>
              <a:rPr lang="pt-BR" sz="1600" dirty="0"/>
              <a:t>A política permite que você encerre qualquer instância do EC2 a qualquer momento sem ter que atender a condições?</a:t>
            </a:r>
          </a:p>
          <a:p>
            <a:pPr lvl="1" rtl="0">
              <a:lnSpc>
                <a:spcPct val="100000"/>
              </a:lnSpc>
            </a:pPr>
            <a:r>
              <a:rPr lang="pt-BR" sz="1600" dirty="0">
                <a:solidFill>
                  <a:schemeClr val="accent5"/>
                </a:solidFill>
                <a:latin typeface="Amazon Ember" panose="02000000000000000000" pitchFamily="2" charset="0"/>
                <a:ea typeface="Amazon Ember" panose="02000000000000000000" pitchFamily="2" charset="0"/>
              </a:rPr>
              <a:t>RESPOSTA</a:t>
            </a:r>
            <a:r>
              <a:rPr lang="pt-BR" sz="1600" b="1" dirty="0">
                <a:solidFill>
                  <a:schemeClr val="accent5"/>
                </a:solidFill>
              </a:rPr>
              <a:t>:</a:t>
            </a:r>
            <a:r>
              <a:rPr lang="pt-BR" sz="1600" dirty="0"/>
              <a:t> </a:t>
            </a:r>
            <a:r>
              <a:rPr lang="pt-BR" sz="1600" dirty="0">
                <a:solidFill>
                  <a:schemeClr val="accent6"/>
                </a:solidFill>
              </a:rPr>
              <a:t>não. O primeiro objeto de instrução permite isso. No entanto, o segundo objeto de instrução aplica uma condição.</a:t>
            </a:r>
            <a:endParaRPr lang="en-US" sz="1600" dirty="0">
              <a:solidFill>
                <a:schemeClr val="accent6"/>
              </a:solidFill>
            </a:endParaRPr>
          </a:p>
          <a:p>
            <a:pPr marL="342900" indent="-342900" rtl="0">
              <a:lnSpc>
                <a:spcPct val="100000"/>
              </a:lnSpc>
              <a:buFont typeface="+mj-lt"/>
              <a:buAutoNum type="arabicPeriod"/>
            </a:pPr>
            <a:r>
              <a:rPr lang="pt-BR" sz="1600" dirty="0"/>
              <a:t>Você tem permissão para fazer a chamada de instância encerrada de qualquer lugar?</a:t>
            </a:r>
          </a:p>
          <a:p>
            <a:pPr lvl="1" rtl="0">
              <a:lnSpc>
                <a:spcPct val="100000"/>
              </a:lnSpc>
            </a:pPr>
            <a:r>
              <a:rPr lang="pt-BR" sz="1600" dirty="0">
                <a:solidFill>
                  <a:schemeClr val="accent5"/>
                </a:solidFill>
                <a:latin typeface="Amazon Ember" panose="02000000000000000000" pitchFamily="2" charset="0"/>
                <a:ea typeface="Amazon Ember" panose="02000000000000000000" pitchFamily="2" charset="0"/>
              </a:rPr>
              <a:t>RESPOSTA</a:t>
            </a:r>
            <a:r>
              <a:rPr lang="pt-BR" sz="1600" b="1" dirty="0">
                <a:solidFill>
                  <a:schemeClr val="accent5"/>
                </a:solidFill>
              </a:rPr>
              <a:t>: </a:t>
            </a:r>
            <a:r>
              <a:rPr lang="pt-BR" sz="1600" dirty="0">
                <a:solidFill>
                  <a:schemeClr val="accent6"/>
                </a:solidFill>
              </a:rPr>
              <a:t>não. Você só pode fazer a solicitação de um dos dois intervalos de endereços IP especificados em </a:t>
            </a:r>
            <a:r>
              <a:rPr lang="pt-BR" sz="1600" i="1" dirty="0" err="1">
                <a:solidFill>
                  <a:schemeClr val="accent6"/>
                </a:solidFill>
              </a:rPr>
              <a:t>aws:SourceIp</a:t>
            </a:r>
            <a:r>
              <a:rPr lang="pt-BR" sz="1600" dirty="0">
                <a:solidFill>
                  <a:schemeClr val="accent6"/>
                </a:solidFill>
              </a:rPr>
              <a:t>.</a:t>
            </a:r>
          </a:p>
          <a:p>
            <a:pPr marL="342900" indent="-342900" rtl="0">
              <a:lnSpc>
                <a:spcPct val="100000"/>
              </a:lnSpc>
              <a:buFont typeface="+mj-lt"/>
              <a:buAutoNum type="arabicPeriod"/>
            </a:pPr>
            <a:r>
              <a:rPr lang="pt-BR" sz="1600" dirty="0"/>
              <a:t>Você pode encerrar instâncias se fizer a chamada de um servidor que tenha um endereço IP </a:t>
            </a:r>
            <a:r>
              <a:rPr lang="pt-BR" sz="1600" i="1" dirty="0"/>
              <a:t>192.0.2.243</a:t>
            </a:r>
            <a:r>
              <a:rPr lang="pt-BR" sz="1600" dirty="0"/>
              <a:t>?</a:t>
            </a:r>
          </a:p>
          <a:p>
            <a:pPr lvl="1" rtl="0">
              <a:lnSpc>
                <a:spcPct val="100000"/>
              </a:lnSpc>
            </a:pPr>
            <a:r>
              <a:rPr lang="pt-BR" sz="1600" dirty="0">
                <a:solidFill>
                  <a:schemeClr val="accent5"/>
                </a:solidFill>
                <a:latin typeface="Amazon Ember" panose="02000000000000000000" pitchFamily="2" charset="0"/>
                <a:ea typeface="Amazon Ember" panose="02000000000000000000" pitchFamily="2" charset="0"/>
              </a:rPr>
              <a:t>RESPOSTA</a:t>
            </a:r>
            <a:r>
              <a:rPr lang="pt-BR" sz="1600" b="1" dirty="0">
                <a:solidFill>
                  <a:schemeClr val="accent5"/>
                </a:solidFill>
              </a:rPr>
              <a:t>: </a:t>
            </a:r>
            <a:r>
              <a:rPr lang="pt-BR" sz="1600" dirty="0">
                <a:solidFill>
                  <a:schemeClr val="accent6"/>
                </a:solidFill>
              </a:rPr>
              <a:t>sim, porque o intervalo de endereços IP 192.0.2.0/24 </a:t>
            </a:r>
            <a:r>
              <a:rPr lang="pt-BR" sz="1600" dirty="0" err="1">
                <a:solidFill>
                  <a:schemeClr val="accent6"/>
                </a:solidFill>
              </a:rPr>
              <a:t>Classless</a:t>
            </a:r>
            <a:r>
              <a:rPr lang="pt-BR" sz="1600" dirty="0">
                <a:solidFill>
                  <a:schemeClr val="accent6"/>
                </a:solidFill>
              </a:rPr>
              <a:t> </a:t>
            </a:r>
            <a:r>
              <a:rPr lang="pt-BR" sz="1600" dirty="0" err="1">
                <a:solidFill>
                  <a:schemeClr val="accent6"/>
                </a:solidFill>
              </a:rPr>
              <a:t>Inter-Domain</a:t>
            </a:r>
            <a:r>
              <a:rPr lang="pt-BR" sz="1600" dirty="0">
                <a:solidFill>
                  <a:schemeClr val="accent6"/>
                </a:solidFill>
              </a:rPr>
              <a:t> </a:t>
            </a:r>
            <a:r>
              <a:rPr lang="pt-BR" sz="1600" dirty="0" err="1">
                <a:solidFill>
                  <a:schemeClr val="accent6"/>
                </a:solidFill>
              </a:rPr>
              <a:t>Routing</a:t>
            </a:r>
            <a:r>
              <a:rPr lang="pt-BR" sz="1600" dirty="0">
                <a:solidFill>
                  <a:schemeClr val="accent6"/>
                </a:solidFill>
              </a:rPr>
              <a:t> (CIDR) inclui endereços IP 192.0.2.0 a 192.0.2.255. Um recurso como a ferramenta </a:t>
            </a:r>
            <a:r>
              <a:rPr lang="pt-BR" sz="1600" dirty="0">
                <a:solidFill>
                  <a:schemeClr val="accent6"/>
                </a:solidFill>
                <a:hlinkClick r:id="rId4"/>
              </a:rPr>
              <a:t>CIDR </a:t>
            </a:r>
            <a:r>
              <a:rPr lang="pt-BR" sz="1600" dirty="0" err="1">
                <a:solidFill>
                  <a:schemeClr val="accent6"/>
                </a:solidFill>
                <a:hlinkClick r:id="rId4"/>
              </a:rPr>
              <a:t>to</a:t>
            </a:r>
            <a:r>
              <a:rPr lang="pt-BR" sz="1600" dirty="0">
                <a:solidFill>
                  <a:schemeClr val="accent6"/>
                </a:solidFill>
                <a:hlinkClick r:id="rId4"/>
              </a:rPr>
              <a:t> IP Range</a:t>
            </a:r>
            <a:r>
              <a:rPr lang="pt-BR" sz="1600" dirty="0">
                <a:solidFill>
                  <a:schemeClr val="accent6"/>
                </a:solidFill>
              </a:rPr>
              <a:t> pode ser usado para calcular o intervalo de um bloco CIDR.</a:t>
            </a:r>
            <a:endParaRPr lang="en-US" sz="1600" dirty="0"/>
          </a:p>
          <a:p>
            <a:pPr marL="0" indent="0" rtl="0">
              <a:lnSpc>
                <a:spcPct val="100000"/>
              </a:lnSpc>
              <a:buNone/>
            </a:pPr>
            <a:endParaRPr lang="en-US" sz="1600" dirty="0"/>
          </a:p>
          <a:p>
            <a:pPr marL="342900" indent="-342900" rtl="0">
              <a:lnSpc>
                <a:spcPct val="100000"/>
              </a:lnSpc>
              <a:buFont typeface="+mj-lt"/>
              <a:buAutoNum type="arabicPeriod"/>
            </a:pPr>
            <a:endParaRPr lang="en-US" sz="1600" dirty="0"/>
          </a:p>
          <a:p>
            <a:pPr marL="342900" indent="-342900" rtl="0">
              <a:lnSpc>
                <a:spcPct val="100000"/>
              </a:lnSpc>
              <a:buFont typeface="+mj-lt"/>
              <a:buAutoNum type="arabicPeriod"/>
            </a:pPr>
            <a:endParaRPr lang="en-US" sz="1600" dirty="0"/>
          </a:p>
          <a:p>
            <a:pPr marL="342900" indent="-342900" rtl="0">
              <a:lnSpc>
                <a:spcPct val="100000"/>
              </a:lnSpc>
              <a:buFont typeface="+mj-lt"/>
              <a:buAutoNum type="arabicPeriod"/>
            </a:pPr>
            <a:endParaRPr lang="en-US" sz="1600" dirty="0"/>
          </a:p>
          <a:p>
            <a:pPr marL="342900" indent="-342900" rtl="0">
              <a:lnSpc>
                <a:spcPct val="100000"/>
              </a:lnSpc>
              <a:buFont typeface="+mj-lt"/>
              <a:buAutoNum type="arabicPeriod"/>
            </a:pPr>
            <a:endParaRPr lang="en-US" sz="1600" dirty="0"/>
          </a:p>
          <a:p>
            <a:pPr marL="342900" indent="-342900" rtl="0">
              <a:lnSpc>
                <a:spcPct val="100000"/>
              </a:lnSpc>
              <a:buFont typeface="+mj-lt"/>
              <a:buAutoNum type="arabicPeriod"/>
            </a:pPr>
            <a:endParaRPr lang="en-US" sz="1600" dirty="0"/>
          </a:p>
          <a:p>
            <a:pPr marL="342900" indent="-342900" rtl="0">
              <a:lnSpc>
                <a:spcPct val="100000"/>
              </a:lnSpc>
              <a:buFont typeface="+mj-lt"/>
              <a:buAutoNum type="arabicPeriod"/>
            </a:pPr>
            <a:endParaRPr lang="en-US" sz="1600" dirty="0"/>
          </a:p>
        </p:txBody>
      </p:sp>
      <p:pic>
        <p:nvPicPr>
          <p:cNvPr id="7" name="Picture 6" descr="Example policy document in JSON format. Shows a statement section with two parts. Part one shows Effect:Allow and Action ec2:TerminateInstance for resource *. Part 2 shows effect Deny for action ec2:TerminateInstances with condition NotIpAddress aws:SourceIp 192.0.2.0/24 and 203.0.113.0/24 for resource *.">
            <a:extLst>
              <a:ext uri="{FF2B5EF4-FFF2-40B4-BE49-F238E27FC236}">
                <a16:creationId xmlns:a16="http://schemas.microsoft.com/office/drawing/2014/main" id="{A5EE59FD-36BF-6F42-9C78-38121464D5C7}"/>
              </a:ext>
            </a:extLst>
          </p:cNvPr>
          <p:cNvPicPr>
            <a:picLocks noChangeAspect="1"/>
          </p:cNvPicPr>
          <p:nvPr/>
        </p:nvPicPr>
        <p:blipFill>
          <a:blip r:embed="rId5"/>
          <a:stretch>
            <a:fillRect/>
          </a:stretch>
        </p:blipFill>
        <p:spPr>
          <a:xfrm>
            <a:off x="926011" y="1664393"/>
            <a:ext cx="4139929" cy="4771016"/>
          </a:xfrm>
          <a:prstGeom prst="rect">
            <a:avLst/>
          </a:prstGeom>
        </p:spPr>
      </p:pic>
    </p:spTree>
    <p:custDataLst>
      <p:tags r:id="rId1"/>
    </p:custDataLst>
    <p:extLst>
      <p:ext uri="{BB962C8B-B14F-4D97-AF65-F5344CB8AC3E}">
        <p14:creationId xmlns:p14="http://schemas.microsoft.com/office/powerpoint/2010/main" val="3554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rtlCol="0"/>
          <a:lstStyle/>
          <a:p>
            <a:pPr rtl="0"/>
            <a:r>
              <a:rPr lang="pt-BR" sz="3200" dirty="0"/>
              <a:t>Atividade: Análise de políticas do IAM (3 de 3)</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pPr rtl="0"/>
            <a:r>
              <a:rPr lang="pt-BR" sz="2400">
                <a:solidFill>
                  <a:schemeClr val="accent5"/>
                </a:solidFill>
                <a:latin typeface="Amazon Ember" panose="02000000000000000000" pitchFamily="2" charset="0"/>
                <a:ea typeface="Amazon Ember" panose="02000000000000000000" pitchFamily="2" charset="0"/>
              </a:rPr>
              <a:t>Considere esta política do IAM e, em seguida, responda às perguntas conforme elas são apresentadas.</a:t>
            </a:r>
            <a:endParaRPr lang="en-US"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07499"/>
            <a:ext cx="636884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rtl="0">
              <a:buFont typeface="+mj-lt"/>
              <a:buAutoNum type="arabicPeriod"/>
            </a:pPr>
            <a:r>
              <a:rPr lang="pt-BR" sz="1500" dirty="0"/>
              <a:t>Quais ações são permitidas pela política?</a:t>
            </a:r>
          </a:p>
          <a:p>
            <a:pPr lvl="1" rtl="0"/>
            <a:r>
              <a:rPr lang="pt-BR" sz="1500" dirty="0">
                <a:solidFill>
                  <a:schemeClr val="accent5"/>
                </a:solidFill>
                <a:latin typeface="Amazon Ember" panose="02000000000000000000" pitchFamily="2" charset="0"/>
                <a:ea typeface="Amazon Ember" panose="02000000000000000000" pitchFamily="2" charset="0"/>
              </a:rPr>
              <a:t>RESPOSTA</a:t>
            </a:r>
            <a:r>
              <a:rPr lang="pt-BR" sz="1500" b="1" dirty="0">
                <a:solidFill>
                  <a:schemeClr val="accent5"/>
                </a:solidFill>
              </a:rPr>
              <a:t>:</a:t>
            </a:r>
            <a:r>
              <a:rPr lang="pt-BR" sz="1500" dirty="0"/>
              <a:t> </a:t>
            </a:r>
            <a:r>
              <a:rPr lang="pt-BR" sz="1500" dirty="0">
                <a:solidFill>
                  <a:schemeClr val="accent6"/>
                </a:solidFill>
              </a:rPr>
              <a:t>ela não permite que você faça nada (o efeito é </a:t>
            </a:r>
            <a:r>
              <a:rPr lang="pt-BR" sz="1500" i="1" dirty="0">
                <a:solidFill>
                  <a:schemeClr val="accent6"/>
                </a:solidFill>
              </a:rPr>
              <a:t>Negar</a:t>
            </a:r>
            <a:r>
              <a:rPr lang="pt-BR" sz="1500" dirty="0">
                <a:solidFill>
                  <a:schemeClr val="accent6"/>
                </a:solidFill>
              </a:rPr>
              <a:t>).</a:t>
            </a:r>
          </a:p>
          <a:p>
            <a:pPr marL="342900" indent="-342900" rtl="0">
              <a:buFont typeface="+mj-lt"/>
              <a:buAutoNum type="arabicPeriod"/>
            </a:pPr>
            <a:r>
              <a:rPr lang="pt-BR" sz="1500" dirty="0"/>
              <a:t>Digamos que a política incluiu um objeto de instrução adicional, como este exemplo:</a:t>
            </a:r>
          </a:p>
          <a:p>
            <a:pPr marL="457200" lvl="1" indent="0">
              <a:buNone/>
            </a:pPr>
            <a:r>
              <a:rPr lang="en-US" sz="1400" dirty="0">
                <a:latin typeface="Courier New" panose="02070309020205020404" pitchFamily="49" charset="0"/>
              </a:rPr>
              <a:t>{</a:t>
            </a:r>
          </a:p>
          <a:p>
            <a:pPr marL="457200" lvl="1" indent="0">
              <a:buNone/>
            </a:pPr>
            <a:r>
              <a:rPr lang="en-US" sz="1400" dirty="0">
                <a:latin typeface="Courier New" panose="02070309020205020404" pitchFamily="49" charset="0"/>
              </a:rPr>
              <a:t>	"Effect": "Allow",</a:t>
            </a:r>
          </a:p>
          <a:p>
            <a:pPr marL="457200" lvl="1" indent="0">
              <a:buNone/>
            </a:pPr>
            <a:r>
              <a:rPr lang="en-US" sz="1400" dirty="0">
                <a:latin typeface="Courier New" panose="02070309020205020404" pitchFamily="49" charset="0"/>
              </a:rPr>
              <a:t> 	"Action": "ec2:*"</a:t>
            </a:r>
          </a:p>
          <a:p>
            <a:pPr marL="457200" lvl="1" indent="0">
              <a:buNone/>
            </a:pPr>
            <a:r>
              <a:rPr lang="en-US" sz="1400" dirty="0">
                <a:latin typeface="Courier New" panose="02070309020205020404" pitchFamily="49" charset="0"/>
              </a:rPr>
              <a:t>}</a:t>
            </a:r>
            <a:endParaRPr lang="en-US" sz="1500" dirty="0" smtClean="0">
              <a:latin typeface="Courier New" panose="02070309020205020404" pitchFamily="49" charset="0"/>
            </a:endParaRPr>
          </a:p>
          <a:p>
            <a:pPr marL="457200" lvl="1" indent="0" rtl="0">
              <a:spcBef>
                <a:spcPts val="1200"/>
              </a:spcBef>
              <a:buNone/>
            </a:pPr>
            <a:r>
              <a:rPr lang="pt-BR" sz="1500" dirty="0" smtClean="0">
                <a:latin typeface="+mn-lt"/>
              </a:rPr>
              <a:t>Como </a:t>
            </a:r>
            <a:r>
              <a:rPr lang="pt-BR" sz="1500" dirty="0">
                <a:latin typeface="+mn-lt"/>
              </a:rPr>
              <a:t>essa instrução adicional da política restringiria o acesso concedido a você?</a:t>
            </a:r>
            <a:endParaRPr lang="en-US" sz="1500" dirty="0"/>
          </a:p>
          <a:p>
            <a:pPr lvl="1" rtl="0"/>
            <a:r>
              <a:rPr lang="pt-BR" sz="1500" dirty="0">
                <a:solidFill>
                  <a:schemeClr val="accent5"/>
                </a:solidFill>
                <a:latin typeface="Amazon Ember" panose="02000000000000000000" pitchFamily="2" charset="0"/>
                <a:ea typeface="Amazon Ember" panose="02000000000000000000" pitchFamily="2" charset="0"/>
              </a:rPr>
              <a:t>RESPOSTA</a:t>
            </a:r>
            <a:r>
              <a:rPr lang="pt-BR" sz="1500" b="1" dirty="0">
                <a:solidFill>
                  <a:schemeClr val="accent5"/>
                </a:solidFill>
              </a:rPr>
              <a:t>: </a:t>
            </a:r>
            <a:r>
              <a:rPr lang="pt-BR" sz="1500" dirty="0">
                <a:solidFill>
                  <a:schemeClr val="accent6"/>
                </a:solidFill>
              </a:rPr>
              <a:t>você teria acesso completo ao serviço do </a:t>
            </a:r>
            <a:r>
              <a:rPr lang="pt-BR" sz="1500" dirty="0" smtClean="0">
                <a:solidFill>
                  <a:schemeClr val="accent6"/>
                </a:solidFill>
              </a:rPr>
              <a:t/>
            </a:r>
            <a:br>
              <a:rPr lang="pt-BR" sz="1500" dirty="0" smtClean="0">
                <a:solidFill>
                  <a:schemeClr val="accent6"/>
                </a:solidFill>
              </a:rPr>
            </a:br>
            <a:r>
              <a:rPr lang="pt-BR" sz="1500" dirty="0" err="1" smtClean="0">
                <a:solidFill>
                  <a:schemeClr val="accent6"/>
                </a:solidFill>
              </a:rPr>
              <a:t>Amazon</a:t>
            </a:r>
            <a:r>
              <a:rPr lang="pt-BR" sz="1500" dirty="0" smtClean="0">
                <a:solidFill>
                  <a:schemeClr val="accent6"/>
                </a:solidFill>
              </a:rPr>
              <a:t> </a:t>
            </a:r>
            <a:r>
              <a:rPr lang="pt-BR" sz="1500" dirty="0">
                <a:solidFill>
                  <a:schemeClr val="accent6"/>
                </a:solidFill>
              </a:rPr>
              <a:t>EC2. No entanto, você só teria permissão para executar ou iniciar instâncias do EC2 do tipo t2.micro ou t2.small.</a:t>
            </a:r>
          </a:p>
          <a:p>
            <a:pPr marL="342900" indent="-342900" rtl="0">
              <a:buFont typeface="+mj-lt"/>
              <a:buAutoNum type="arabicPeriod"/>
            </a:pPr>
            <a:r>
              <a:rPr lang="pt-BR" sz="1500" dirty="0"/>
              <a:t>Se a política incluísse tanto a instrução à esquerda quanto a instrução na questão 2, você poderia encerrar uma instância m3.xlarge que constasse na conta?</a:t>
            </a:r>
          </a:p>
          <a:p>
            <a:pPr lvl="1" rtl="0"/>
            <a:r>
              <a:rPr lang="pt-BR" sz="1500" dirty="0">
                <a:solidFill>
                  <a:schemeClr val="accent5"/>
                </a:solidFill>
                <a:latin typeface="Amazon Ember" panose="02000000000000000000" pitchFamily="2" charset="0"/>
                <a:ea typeface="Amazon Ember" panose="02000000000000000000" pitchFamily="2" charset="0"/>
              </a:rPr>
              <a:t>RESPOSTA</a:t>
            </a:r>
            <a:r>
              <a:rPr lang="pt-BR" sz="1500" b="1" dirty="0">
                <a:solidFill>
                  <a:schemeClr val="accent5"/>
                </a:solidFill>
              </a:rPr>
              <a:t>: </a:t>
            </a:r>
            <a:r>
              <a:rPr lang="pt-BR" sz="1500" dirty="0">
                <a:solidFill>
                  <a:schemeClr val="accent6"/>
                </a:solidFill>
              </a:rPr>
              <a:t>sim.</a:t>
            </a:r>
            <a:endParaRPr lang="en-US" sz="1500" dirty="0"/>
          </a:p>
          <a:p>
            <a:pPr marL="0" indent="0" rtl="0">
              <a:buNone/>
            </a:pPr>
            <a:endParaRPr lang="en-US" sz="1500" dirty="0"/>
          </a:p>
          <a:p>
            <a:pPr marL="342900" indent="-342900" rtl="0">
              <a:buFont typeface="+mj-lt"/>
              <a:buAutoNum type="arabicPeriod"/>
            </a:pPr>
            <a:endParaRPr lang="en-US" sz="1500" dirty="0"/>
          </a:p>
          <a:p>
            <a:pPr marL="342900" indent="-342900" rtl="0">
              <a:buFont typeface="+mj-lt"/>
              <a:buAutoNum type="arabicPeriod"/>
            </a:pPr>
            <a:endParaRPr lang="en-US" sz="1500" dirty="0"/>
          </a:p>
          <a:p>
            <a:pPr marL="342900" indent="-342900" rtl="0">
              <a:buFont typeface="+mj-lt"/>
              <a:buAutoNum type="arabicPeriod"/>
            </a:pPr>
            <a:endParaRPr lang="en-US" sz="1500" dirty="0"/>
          </a:p>
          <a:p>
            <a:pPr marL="342900" indent="-342900" rtl="0">
              <a:buFont typeface="+mj-lt"/>
              <a:buAutoNum type="arabicPeriod"/>
            </a:pPr>
            <a:endParaRPr lang="en-US" sz="1500" dirty="0"/>
          </a:p>
          <a:p>
            <a:pPr marL="342900" indent="-342900" rtl="0">
              <a:buFont typeface="+mj-lt"/>
              <a:buAutoNum type="arabicPeriod"/>
            </a:pPr>
            <a:endParaRPr lang="en-US" sz="1500" dirty="0"/>
          </a:p>
          <a:p>
            <a:pPr marL="342900" indent="-342900" rtl="0">
              <a:buFont typeface="+mj-lt"/>
              <a:buAutoNum type="arabicPeriod"/>
            </a:pPr>
            <a:endParaRPr lang="en-US" sz="1500" dirty="0"/>
          </a:p>
        </p:txBody>
      </p:sp>
      <p:sp>
        <p:nvSpPr>
          <p:cNvPr id="7" name="TextBox 6">
            <a:extLst>
              <a:ext uri="{FF2B5EF4-FFF2-40B4-BE49-F238E27FC236}">
                <a16:creationId xmlns:a16="http://schemas.microsoft.com/office/drawing/2014/main" id="{374F233F-DD64-5B49-9796-CFA4F6673EB9}"/>
              </a:ext>
            </a:extLst>
          </p:cNvPr>
          <p:cNvSpPr txBox="1"/>
          <p:nvPr/>
        </p:nvSpPr>
        <p:spPr>
          <a:xfrm>
            <a:off x="419100" y="2197248"/>
            <a:ext cx="5232523" cy="3970318"/>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"Version": "2012-10-17",</a:t>
            </a:r>
          </a:p>
          <a:p>
            <a:r>
              <a:rPr lang="en-US" sz="1400" dirty="0">
                <a:latin typeface="Courier New" panose="02070309020205020404" pitchFamily="49" charset="0"/>
                <a:cs typeface="Courier New" panose="02070309020205020404" pitchFamily="49" charset="0"/>
              </a:rPr>
              <a:t>  "Statement":[{</a:t>
            </a:r>
            <a:r>
              <a:rPr lang="en-US" sz="1400" dirty="0">
                <a:latin typeface="Courier New" panose="02070309020205020404" pitchFamily="49" charset="0"/>
              </a:rPr>
              <a:t/>
            </a:r>
            <a:br>
              <a:rPr lang="en-US" sz="1400" dirty="0">
                <a:latin typeface="Courier New" panose="02070309020205020404" pitchFamily="49" charset="0"/>
              </a:rPr>
            </a:br>
            <a:r>
              <a:rPr lang="en-US" sz="1400" dirty="0">
                <a:latin typeface="Courier New" panose="02070309020205020404" pitchFamily="49" charset="0"/>
              </a:rPr>
              <a:t>      "Condition": {</a:t>
            </a:r>
            <a:br>
              <a:rPr lang="en-US" sz="1400" dirty="0">
                <a:latin typeface="Courier New" panose="02070309020205020404" pitchFamily="49" charset="0"/>
              </a:rPr>
            </a:br>
            <a:r>
              <a:rPr lang="en-US" sz="1400" dirty="0">
                <a:latin typeface="Courier New" panose="02070309020205020404" pitchFamily="49" charset="0"/>
              </a:rPr>
              <a:t>        "StringNotEquals": {</a:t>
            </a:r>
            <a:br>
              <a:rPr lang="en-US" sz="1400" dirty="0">
                <a:latin typeface="Courier New" panose="02070309020205020404" pitchFamily="49" charset="0"/>
              </a:rPr>
            </a:br>
            <a:r>
              <a:rPr lang="en-US" sz="1400" dirty="0">
                <a:latin typeface="Courier New" panose="02070309020205020404" pitchFamily="49" charset="0"/>
              </a:rPr>
              <a:t>           "ec2:InstanceType": [</a:t>
            </a:r>
            <a:br>
              <a:rPr lang="en-US" sz="1400" dirty="0">
                <a:latin typeface="Courier New" panose="02070309020205020404" pitchFamily="49" charset="0"/>
              </a:rPr>
            </a:br>
            <a:r>
              <a:rPr lang="en-US" sz="1400" dirty="0">
                <a:latin typeface="Courier New" panose="02070309020205020404" pitchFamily="49" charset="0"/>
              </a:rPr>
              <a:t>              "t2.micro",</a:t>
            </a:r>
            <a:br>
              <a:rPr lang="en-US" sz="1400" dirty="0">
                <a:latin typeface="Courier New" panose="02070309020205020404" pitchFamily="49" charset="0"/>
              </a:rPr>
            </a:br>
            <a:r>
              <a:rPr lang="en-US" sz="1400" dirty="0">
                <a:latin typeface="Courier New" panose="02070309020205020404" pitchFamily="49" charset="0"/>
              </a:rPr>
              <a:t>              "t2.small"</a:t>
            </a:r>
            <a:br>
              <a:rPr lang="en-US" sz="1400" dirty="0">
                <a:latin typeface="Courier New" panose="02070309020205020404" pitchFamily="49" charset="0"/>
              </a:rPr>
            </a:br>
            <a:r>
              <a:rPr lang="en-US" sz="1400" dirty="0">
                <a:latin typeface="Courier New" panose="02070309020205020404" pitchFamily="49" charset="0"/>
              </a:rPr>
              <a:t>           ]</a:t>
            </a:r>
            <a:br>
              <a:rPr lang="en-US" sz="1400" dirty="0">
                <a:latin typeface="Courier New" panose="02070309020205020404" pitchFamily="49" charset="0"/>
              </a:rPr>
            </a:br>
            <a:r>
              <a:rPr lang="en-US" sz="1400" dirty="0">
                <a:latin typeface="Courier New" panose="02070309020205020404" pitchFamily="49" charset="0"/>
              </a:rPr>
              <a:t>        }</a:t>
            </a:r>
            <a:br>
              <a:rPr lang="en-US" sz="1400" dirty="0">
                <a:latin typeface="Courier New" panose="02070309020205020404" pitchFamily="49" charset="0"/>
              </a:rPr>
            </a:br>
            <a:r>
              <a:rPr lang="en-US" sz="1400" dirty="0">
                <a:latin typeface="Courier New" panose="02070309020205020404" pitchFamily="49" charset="0"/>
              </a:rPr>
              <a:t>      },</a:t>
            </a:r>
            <a:br>
              <a:rPr lang="en-US" sz="1400" dirty="0">
                <a:latin typeface="Courier New" panose="02070309020205020404" pitchFamily="49" charset="0"/>
              </a:rPr>
            </a:br>
            <a:r>
              <a:rPr lang="en-US" sz="1400" dirty="0">
                <a:latin typeface="Courier New" panose="02070309020205020404" pitchFamily="49" charset="0"/>
              </a:rPr>
              <a:t>      "Resource": "arn:aws:ec2:*:*:instance/*",</a:t>
            </a:r>
            <a:br>
              <a:rPr lang="en-US" sz="1400" dirty="0">
                <a:latin typeface="Courier New" panose="02070309020205020404" pitchFamily="49" charset="0"/>
              </a:rPr>
            </a:br>
            <a:r>
              <a:rPr lang="en-US" sz="1400" dirty="0">
                <a:latin typeface="Courier New" panose="02070309020205020404" pitchFamily="49" charset="0"/>
              </a:rPr>
              <a:t>      "Action": [</a:t>
            </a:r>
            <a:br>
              <a:rPr lang="en-US" sz="1400" dirty="0">
                <a:latin typeface="Courier New" panose="02070309020205020404" pitchFamily="49" charset="0"/>
              </a:rPr>
            </a:br>
            <a:r>
              <a:rPr lang="en-US" sz="1400" dirty="0">
                <a:latin typeface="Courier New" panose="02070309020205020404" pitchFamily="49" charset="0"/>
              </a:rPr>
              <a:t>         "ec2:RunInstances",</a:t>
            </a:r>
            <a:br>
              <a:rPr lang="en-US" sz="1400" dirty="0">
                <a:latin typeface="Courier New" panose="02070309020205020404" pitchFamily="49" charset="0"/>
              </a:rPr>
            </a:br>
            <a:r>
              <a:rPr lang="en-US" sz="1400" dirty="0">
                <a:latin typeface="Courier New" panose="02070309020205020404" pitchFamily="49" charset="0"/>
              </a:rPr>
              <a:t>         "ec2:StartInstances"</a:t>
            </a:r>
            <a:br>
              <a:rPr lang="en-US" sz="1400" dirty="0">
                <a:latin typeface="Courier New" panose="02070309020205020404" pitchFamily="49" charset="0"/>
              </a:rPr>
            </a:br>
            <a:r>
              <a:rPr lang="en-US" sz="1400" dirty="0">
                <a:latin typeface="Courier New" panose="02070309020205020404" pitchFamily="49" charset="0"/>
              </a:rPr>
              <a:t>      ],</a:t>
            </a:r>
            <a:br>
              <a:rPr lang="en-US" sz="1400" dirty="0">
                <a:latin typeface="Courier New" panose="02070309020205020404" pitchFamily="49" charset="0"/>
              </a:rPr>
            </a:br>
            <a:r>
              <a:rPr lang="en-US" sz="1400" dirty="0">
                <a:latin typeface="Courier New" panose="02070309020205020404" pitchFamily="49" charset="0"/>
              </a:rPr>
              <a:t>     "Effect": "Deny"</a:t>
            </a:r>
            <a:br>
              <a:rPr lang="en-US" sz="1400" dirty="0">
                <a:latin typeface="Courier New" panose="02070309020205020404" pitchFamily="49" charset="0"/>
              </a:rPr>
            </a:br>
            <a:r>
              <a:rPr lang="en-US" sz="1400" dirty="0">
                <a:latin typeface="Courier New" panose="02070309020205020404" pitchFamily="49" charset="0"/>
              </a:rPr>
              <a:t>}</a:t>
            </a:r>
            <a:endParaRPr lang="en-US" sz="1600" dirty="0">
              <a:latin typeface="Courier New" panose="02070309020205020404" pitchFamily="49"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653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DCCD-9361-5640-BAAD-D9C800C6A54D}"/>
              </a:ext>
            </a:extLst>
          </p:cNvPr>
          <p:cNvSpPr>
            <a:spLocks noGrp="1"/>
          </p:cNvSpPr>
          <p:nvPr>
            <p:ph type="title"/>
          </p:nvPr>
        </p:nvSpPr>
        <p:spPr/>
        <p:txBody>
          <a:bodyPr rtlCol="0"/>
          <a:lstStyle/>
          <a:p>
            <a:pPr rtl="0"/>
            <a:r>
              <a:rPr lang="pt-BR"/>
              <a:t>AWS CloudTrail</a:t>
            </a:r>
          </a:p>
        </p:txBody>
      </p:sp>
      <p:pic>
        <p:nvPicPr>
          <p:cNvPr id="12" name="Graphic 11">
            <a:extLst>
              <a:ext uri="{FF2B5EF4-FFF2-40B4-BE49-F238E27FC236}">
                <a16:creationId xmlns:a16="http://schemas.microsoft.com/office/drawing/2014/main" id="{A1CE02F8-9FA3-5942-A2B5-27580EA63DD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1724" y="2357540"/>
            <a:ext cx="1097280" cy="1097280"/>
          </a:xfrm>
          <a:prstGeom prst="rect">
            <a:avLst/>
          </a:prstGeom>
        </p:spPr>
      </p:pic>
      <p:sp>
        <p:nvSpPr>
          <p:cNvPr id="9" name="TextBox 8">
            <a:extLst>
              <a:ext uri="{FF2B5EF4-FFF2-40B4-BE49-F238E27FC236}">
                <a16:creationId xmlns:a16="http://schemas.microsoft.com/office/drawing/2014/main" id="{6FC1816F-03A5-FA40-AB15-7337FC804B09}"/>
              </a:ext>
            </a:extLst>
          </p:cNvPr>
          <p:cNvSpPr txBox="1"/>
          <p:nvPr/>
        </p:nvSpPr>
        <p:spPr>
          <a:xfrm>
            <a:off x="179412" y="3497161"/>
            <a:ext cx="2301904" cy="36933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AWS CloudTrail</a:t>
            </a:r>
          </a:p>
        </p:txBody>
      </p:sp>
      <p:sp>
        <p:nvSpPr>
          <p:cNvPr id="8" name="Rectangle 7">
            <a:extLst>
              <a:ext uri="{FF2B5EF4-FFF2-40B4-BE49-F238E27FC236}">
                <a16:creationId xmlns:a16="http://schemas.microsoft.com/office/drawing/2014/main" id="{4871C195-CA24-3044-9F3F-7B44A6A2BA3E}"/>
              </a:ext>
              <a:ext uri="{C183D7F6-B498-43B3-948B-1728B52AA6E4}">
                <adec:decorative xmlns:adec="http://schemas.microsoft.com/office/drawing/2017/decorative" xmlns="" val="1"/>
              </a:ext>
            </a:extLst>
          </p:cNvPr>
          <p:cNvSpPr/>
          <p:nvPr/>
        </p:nvSpPr>
        <p:spPr>
          <a:xfrm>
            <a:off x="388309" y="2066796"/>
            <a:ext cx="1866378" cy="2029216"/>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solidFill>
            </a:endParaRPr>
          </a:p>
        </p:txBody>
      </p:sp>
      <p:sp>
        <p:nvSpPr>
          <p:cNvPr id="3" name="Content Placeholder 2">
            <a:extLst>
              <a:ext uri="{FF2B5EF4-FFF2-40B4-BE49-F238E27FC236}">
                <a16:creationId xmlns:a16="http://schemas.microsoft.com/office/drawing/2014/main" id="{5EA7AF8D-9381-B445-B045-8B76156C39A1}"/>
              </a:ext>
            </a:extLst>
          </p:cNvPr>
          <p:cNvSpPr>
            <a:spLocks noGrp="1"/>
          </p:cNvSpPr>
          <p:nvPr>
            <p:ph idx="1"/>
          </p:nvPr>
        </p:nvSpPr>
        <p:spPr>
          <a:xfrm>
            <a:off x="2631627" y="1411188"/>
            <a:ext cx="8542879" cy="4926981"/>
          </a:xfrm>
        </p:spPr>
        <p:txBody>
          <a:bodyPr rtlCol="0"/>
          <a:lstStyle/>
          <a:p>
            <a:pPr rtl="0"/>
            <a:r>
              <a:rPr lang="pt-BR" sz="2000" dirty="0"/>
              <a:t>Registrar e monitorar a atividade do usuário</a:t>
            </a:r>
          </a:p>
          <a:p>
            <a:pPr rtl="0"/>
            <a:r>
              <a:rPr lang="pt-BR" sz="2000" dirty="0"/>
              <a:t>Fornecer histórico de eventos da conta da AWS </a:t>
            </a:r>
          </a:p>
          <a:p>
            <a:pPr lvl="1" rtl="0"/>
            <a:r>
              <a:rPr lang="pt-BR" sz="1800" dirty="0"/>
              <a:t>Ações executadas por meio do Console de Gerenciamento da AWS, </a:t>
            </a:r>
            <a:r>
              <a:rPr lang="pt-BR" sz="1800" dirty="0" smtClean="0"/>
              <a:t/>
            </a:r>
            <a:br>
              <a:rPr lang="pt-BR" sz="1800" dirty="0" smtClean="0"/>
            </a:br>
            <a:r>
              <a:rPr lang="pt-BR" sz="1800" dirty="0" err="1" smtClean="0"/>
              <a:t>SDKs</a:t>
            </a:r>
            <a:r>
              <a:rPr lang="pt-BR" sz="1800" dirty="0"/>
              <a:t>, AWS CLI</a:t>
            </a:r>
          </a:p>
          <a:p>
            <a:pPr lvl="1" rtl="0"/>
            <a:r>
              <a:rPr lang="pt-BR" sz="1800" dirty="0"/>
              <a:t>Aumentar a visibilidade da atividade do usuário e do recurso</a:t>
            </a:r>
          </a:p>
          <a:p>
            <a:pPr lvl="1" rtl="0"/>
            <a:r>
              <a:rPr lang="pt-BR" sz="1800" dirty="0"/>
              <a:t>Histórico de eventos de 90 dias fornecido por padrão, sem custo</a:t>
            </a:r>
          </a:p>
          <a:p>
            <a:pPr rtl="0"/>
            <a:r>
              <a:rPr lang="pt-BR" sz="2000" dirty="0"/>
              <a:t>Identificar </a:t>
            </a:r>
          </a:p>
          <a:p>
            <a:pPr lvl="1" rtl="0"/>
            <a:r>
              <a:rPr lang="pt-BR" sz="1800" i="1" dirty="0"/>
              <a:t>Quem</a:t>
            </a:r>
            <a:r>
              <a:rPr lang="pt-BR" sz="1800" dirty="0"/>
              <a:t> acessou sua conta</a:t>
            </a:r>
          </a:p>
          <a:p>
            <a:pPr lvl="1" rtl="0"/>
            <a:r>
              <a:rPr lang="pt-BR" sz="1800" i="1" dirty="0"/>
              <a:t>Quando</a:t>
            </a:r>
            <a:r>
              <a:rPr lang="pt-BR" sz="1800" dirty="0"/>
              <a:t> e </a:t>
            </a:r>
            <a:r>
              <a:rPr lang="pt-BR" sz="1800" i="1" dirty="0"/>
              <a:t>de onde</a:t>
            </a:r>
          </a:p>
          <a:p>
            <a:pPr lvl="1" rtl="0"/>
            <a:r>
              <a:rPr lang="pt-BR" sz="1800" i="1" dirty="0"/>
              <a:t>Qual</a:t>
            </a:r>
            <a:r>
              <a:rPr lang="pt-BR" sz="1800" dirty="0"/>
              <a:t> ação eles realizaram em um serviço da AWS</a:t>
            </a:r>
          </a:p>
          <a:p>
            <a:pPr rtl="0"/>
            <a:r>
              <a:rPr lang="pt-BR" sz="2000" dirty="0"/>
              <a:t>Ferramenta útil para </a:t>
            </a:r>
          </a:p>
          <a:p>
            <a:pPr lvl="1" rtl="0"/>
            <a:r>
              <a:rPr lang="pt-BR" sz="1800" dirty="0"/>
              <a:t>Realizar análise de segurança</a:t>
            </a:r>
          </a:p>
          <a:p>
            <a:pPr lvl="1" rtl="0"/>
            <a:r>
              <a:rPr lang="pt-BR" sz="1800" dirty="0"/>
              <a:t>Descobrir quais chamadas foram bloqueadas </a:t>
            </a:r>
            <a:r>
              <a:rPr lang="pt-BR" sz="1800" dirty="0" smtClean="0"/>
              <a:t/>
            </a:r>
            <a:br>
              <a:rPr lang="pt-BR" sz="1800" dirty="0" smtClean="0"/>
            </a:br>
            <a:r>
              <a:rPr lang="pt-BR" sz="1800" dirty="0" smtClean="0"/>
              <a:t>(</a:t>
            </a:r>
            <a:r>
              <a:rPr lang="pt-BR" sz="1800" dirty="0"/>
              <a:t>por exemplo, pelas políticas do IAM)</a:t>
            </a:r>
          </a:p>
        </p:txBody>
      </p:sp>
      <p:pic>
        <p:nvPicPr>
          <p:cNvPr id="7" name="Picture 6">
            <a:extLst>
              <a:ext uri="{FF2B5EF4-FFF2-40B4-BE49-F238E27FC236}">
                <a16:creationId xmlns:a16="http://schemas.microsoft.com/office/drawing/2014/main" id="{D7C32663-81AC-D949-8994-F429B77E2352}"/>
              </a:ext>
              <a:ext uri="{C183D7F6-B498-43B3-948B-1728B52AA6E4}">
                <adec:decorative xmlns:adec="http://schemas.microsoft.com/office/drawing/2017/decorative" xmlns=""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709125" y="3647473"/>
            <a:ext cx="2701151" cy="2419041"/>
          </a:xfrm>
          <a:prstGeom prst="rect">
            <a:avLst/>
          </a:prstGeom>
        </p:spPr>
      </p:pic>
    </p:spTree>
    <p:custDataLst>
      <p:tags r:id="rId1"/>
    </p:custDataLst>
    <p:extLst>
      <p:ext uri="{BB962C8B-B14F-4D97-AF65-F5344CB8AC3E}">
        <p14:creationId xmlns:p14="http://schemas.microsoft.com/office/powerpoint/2010/main" val="272554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a:latin typeface="Amazon Ember" panose="02000000000000000000" pitchFamily="2" charset="0"/>
                <a:ea typeface="Amazon Ember" panose="02000000000000000000" pitchFamily="2" charset="0"/>
              </a:rPr>
              <a:t>Seções</a:t>
            </a:r>
          </a:p>
          <a:p>
            <a:pPr marL="457200" indent="-457200" rtl="0">
              <a:spcBef>
                <a:spcPts val="1800"/>
              </a:spcBef>
              <a:buFont typeface="+mj-lt"/>
              <a:buAutoNum type="arabicPeriod"/>
            </a:pPr>
            <a:r>
              <a:rPr lang="pt-BR" sz="2400">
                <a:latin typeface="+mn-lt"/>
              </a:rPr>
              <a:t>Necessidade arquitetônica</a:t>
            </a:r>
          </a:p>
          <a:p>
            <a:pPr marL="457200" indent="-457200" rtl="0">
              <a:spcBef>
                <a:spcPts val="1800"/>
              </a:spcBef>
              <a:buFont typeface="+mj-lt"/>
              <a:buAutoNum type="arabicPeriod"/>
            </a:pPr>
            <a:r>
              <a:rPr lang="pt-BR" sz="2400">
                <a:latin typeface="+mn-lt"/>
              </a:rPr>
              <a:t>Usuários da conta e IAM</a:t>
            </a:r>
          </a:p>
          <a:p>
            <a:pPr marL="457200" indent="-457200" rtl="0">
              <a:spcBef>
                <a:spcPts val="1800"/>
              </a:spcBef>
              <a:buFont typeface="+mj-lt"/>
              <a:buAutoNum type="arabicPeriod"/>
            </a:pPr>
            <a:r>
              <a:rPr lang="pt-BR" sz="2400">
                <a:latin typeface="+mn-lt"/>
              </a:rPr>
              <a:t>Organizar usuários</a:t>
            </a:r>
          </a:p>
          <a:p>
            <a:pPr marL="457200" indent="-457200" rtl="0">
              <a:spcBef>
                <a:spcPts val="1800"/>
              </a:spcBef>
              <a:buFont typeface="+mj-lt"/>
              <a:buAutoNum type="arabicPeriod"/>
            </a:pPr>
            <a:r>
              <a:rPr lang="pt-BR" sz="2400">
                <a:latin typeface="+mn-lt"/>
              </a:rPr>
              <a:t>Federar usuários</a:t>
            </a:r>
          </a:p>
          <a:p>
            <a:pPr marL="457200" indent="-457200" rtl="0">
              <a:spcBef>
                <a:spcPts val="1800"/>
              </a:spcBef>
              <a:buFont typeface="+mj-lt"/>
              <a:buAutoNum type="arabicPeriod"/>
            </a:pPr>
            <a:r>
              <a:rPr lang="pt-BR" sz="2400">
                <a:latin typeface="+mn-lt"/>
              </a:rPr>
              <a:t>Várias contas</a:t>
            </a:r>
          </a:p>
          <a:p>
            <a:pPr marL="0" indent="0" rtl="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a:latin typeface="Amazon Ember" panose="02000000000000000000" pitchFamily="2" charset="0"/>
                <a:ea typeface="Amazon Ember" panose="02000000000000000000" pitchFamily="2" charset="0"/>
              </a:rPr>
              <a:t>Demonstração</a:t>
            </a:r>
          </a:p>
          <a:p>
            <a:pPr rtl="0"/>
            <a:r>
              <a:rPr lang="pt-BR" sz="2400"/>
              <a:t>Perfil de instância do EC2</a:t>
            </a:r>
          </a:p>
          <a:p>
            <a:pPr rtl="0"/>
            <a:endParaRPr lang="en-US" sz="2400" dirty="0"/>
          </a:p>
          <a:p>
            <a:pPr marL="0" indent="0" rtl="0">
              <a:buNone/>
            </a:pPr>
            <a:r>
              <a:rPr lang="pt-BR">
                <a:latin typeface="Amazon Ember" panose="02000000000000000000" pitchFamily="2" charset="0"/>
                <a:ea typeface="Amazon Ember" panose="02000000000000000000" pitchFamily="2" charset="0"/>
              </a:rPr>
              <a:t>Atividade</a:t>
            </a:r>
          </a:p>
          <a:p>
            <a:pPr rtl="0"/>
            <a:r>
              <a:rPr lang="pt-BR" sz="2400">
                <a:latin typeface="+mj-lt"/>
              </a:rPr>
              <a:t>Examinar as políticas do IAM</a:t>
            </a:r>
          </a:p>
          <a:p>
            <a:pPr rtl="0"/>
            <a:endParaRPr lang="en-US" sz="2400" dirty="0">
              <a:latin typeface="+mj-lt"/>
            </a:endParaRPr>
          </a:p>
          <a:p>
            <a:pPr marL="0" indent="0" rtl="0">
              <a:buNone/>
            </a:pPr>
            <a:r>
              <a:rPr lang="pt-BR">
                <a:latin typeface="Amazon Ember" panose="02000000000000000000" pitchFamily="2" charset="0"/>
                <a:ea typeface="Amazon Ember" panose="02000000000000000000" pitchFamily="2" charset="0"/>
              </a:rPr>
              <a:t>Laboratório</a:t>
            </a:r>
          </a:p>
          <a:p>
            <a:pPr rtl="0"/>
            <a:r>
              <a:rPr lang="pt-BR" sz="2400">
                <a:latin typeface="+mn-lt"/>
              </a:rPr>
              <a:t>Laboratório de desafio: Controlar o acesso à conta da AWS usando o IAM</a:t>
            </a:r>
          </a:p>
          <a:p>
            <a:pPr rtl="0"/>
            <a:endParaRPr lang="en-US" sz="2400" dirty="0">
              <a:latin typeface="+mn-lt"/>
            </a:endParaRPr>
          </a:p>
          <a:p>
            <a:pPr rtl="0"/>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739549"/>
            <a:ext cx="2744788" cy="532323"/>
            <a:chOff x="4188879" y="4810544"/>
            <a:chExt cx="2744788"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212465" cy="400110"/>
            </a:xfrm>
            <a:prstGeom prst="rect">
              <a:avLst/>
            </a:prstGeom>
            <a:noFill/>
          </p:spPr>
          <p:txBody>
            <a:bodyPr wrap="none" rtlCol="0">
              <a:spAutoFit/>
            </a:bodyPr>
            <a:lstStyle/>
            <a:p>
              <a:pPr rtl="0"/>
              <a:r>
                <a:rPr lang="pt-BR" sz="2000">
                  <a:latin typeface="Amazon Ember" panose="02000000000000000000" pitchFamily="2" charset="0"/>
                  <a:ea typeface="Amazon Ember" panose="02000000000000000000" pitchFamily="2"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000" dirty="0">
                <a:latin typeface="+mn-lt"/>
              </a:rPr>
              <a:t>Evite usar o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usuário raiz da conta</a:t>
            </a:r>
            <a:r>
              <a:rPr lang="pt-BR" sz="2000" dirty="0">
                <a:latin typeface="+mn-lt"/>
                <a:ea typeface="Amazon Ember" panose="020B0603020204020204" pitchFamily="34" charset="0"/>
                <a:cs typeface="Amazon Ember" panose="020B0603020204020204" pitchFamily="34" charset="0"/>
              </a:rPr>
              <a:t> para tarefas comuns</a:t>
            </a:r>
            <a:r>
              <a:rPr lang="pt-BR" sz="2000" dirty="0">
                <a:latin typeface="+mn-lt"/>
              </a:rPr>
              <a:t>. Em vez disso, crie e use credenciais de usuário do IAM.</a:t>
            </a:r>
            <a:r>
              <a:rPr lang="en-US" sz="2000" dirty="0">
                <a:latin typeface="+mn-lt"/>
              </a:rPr>
              <a:t/>
            </a:r>
            <a:br>
              <a:rPr lang="en-US" sz="2000" dirty="0">
                <a:latin typeface="+mn-lt"/>
              </a:rPr>
            </a:br>
            <a:endParaRPr lang="en-US" sz="2000" dirty="0">
              <a:latin typeface="+mn-lt"/>
            </a:endParaRPr>
          </a:p>
          <a:p>
            <a:pPr rtl="0"/>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 permissões</a:t>
            </a:r>
            <a:r>
              <a:rPr lang="pt-BR" sz="2000" dirty="0">
                <a:latin typeface="+mn-lt"/>
              </a:rPr>
              <a:t> para acessar recursos da conta da AWS são definidas em um ou mais documentos de política do IAM.</a:t>
            </a:r>
          </a:p>
          <a:p>
            <a:pPr lvl="1" rtl="0"/>
            <a:r>
              <a:rPr lang="pt-BR" sz="1800" dirty="0">
                <a:latin typeface="+mn-lt"/>
              </a:rPr>
              <a:t>Associe políticas do IAM a usuários, grupos ou funções do IAM.</a:t>
            </a:r>
            <a:r>
              <a:rPr lang="en-US" sz="1800" dirty="0">
                <a:latin typeface="+mn-lt"/>
              </a:rPr>
              <a:t/>
            </a:r>
            <a:br>
              <a:rPr lang="en-US" sz="1800" dirty="0">
                <a:latin typeface="+mn-lt"/>
              </a:rPr>
            </a:br>
            <a:endParaRPr lang="en-US" sz="1800" dirty="0">
              <a:latin typeface="+mn-lt"/>
            </a:endParaRPr>
          </a:p>
          <a:p>
            <a:pPr rtl="0"/>
            <a:r>
              <a:rPr lang="pt-BR" sz="2000" dirty="0">
                <a:latin typeface="+mn-lt"/>
              </a:rPr>
              <a:t>Quando o IAM determina permissões, 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negação</a:t>
            </a:r>
            <a:r>
              <a:rPr lang="pt-BR" sz="2000" dirty="0">
                <a:latin typeface="+mn-lt"/>
              </a:rPr>
              <a:t> explícita sempre modificará qualquer instrução de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permissão</a:t>
            </a:r>
            <a:r>
              <a:rPr lang="pt-BR" sz="2000" dirty="0">
                <a:latin typeface="+mn-lt"/>
              </a:rPr>
              <a:t>.</a:t>
            </a:r>
            <a:r>
              <a:rPr lang="en-US" sz="2000" dirty="0">
                <a:latin typeface="+mn-lt"/>
              </a:rPr>
              <a:t/>
            </a:r>
            <a:br>
              <a:rPr lang="en-US" sz="2000" dirty="0">
                <a:latin typeface="+mn-lt"/>
              </a:rPr>
            </a:br>
            <a:endParaRPr lang="en-US" sz="2000" dirty="0">
              <a:latin typeface="+mn-lt"/>
            </a:endParaRPr>
          </a:p>
          <a:p>
            <a:pPr rtl="0"/>
            <a:r>
              <a:rPr lang="pt-BR" sz="2000" dirty="0">
                <a:latin typeface="+mn-lt"/>
              </a:rPr>
              <a:t>Uma das melhores práticas de concessão de acesso é seguir o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princípio do privilégio mínimo</a:t>
            </a:r>
            <a:r>
              <a:rPr lang="pt-BR" sz="2000" dirty="0">
                <a:latin typeface="+mn-lt"/>
              </a:rPr>
              <a:t>.</a:t>
            </a:r>
          </a:p>
          <a:p>
            <a:pPr rtl="0"/>
            <a:endParaRPr lang="en-US" sz="2400" dirty="0">
              <a:latin typeface="+mn-lt"/>
            </a:endParaRP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8: Proteger o acesso de usuários e aplicações</a:t>
            </a:r>
          </a:p>
        </p:txBody>
      </p:sp>
      <p:sp>
        <p:nvSpPr>
          <p:cNvPr id="2" name="Title 1"/>
          <p:cNvSpPr>
            <a:spLocks noGrp="1"/>
          </p:cNvSpPr>
          <p:nvPr>
            <p:ph type="title"/>
          </p:nvPr>
        </p:nvSpPr>
        <p:spPr/>
        <p:txBody>
          <a:bodyPr rtlCol="0">
            <a:noAutofit/>
          </a:bodyPr>
          <a:lstStyle/>
          <a:p>
            <a:pPr rtl="0"/>
            <a:r>
              <a:rPr lang="pt-BR" sz="4000">
                <a:latin typeface="+mj-lt"/>
              </a:rPr>
              <a:t>Seção 3: Organizar os usuários</a:t>
            </a:r>
          </a:p>
        </p:txBody>
      </p:sp>
    </p:spTree>
    <p:custDataLst>
      <p:tags r:id="rId1"/>
    </p:custDataLst>
    <p:extLst>
      <p:ext uri="{BB962C8B-B14F-4D97-AF65-F5344CB8AC3E}">
        <p14:creationId xmlns:p14="http://schemas.microsoft.com/office/powerpoint/2010/main" val="3119022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B2900-16C1-F646-8ACB-68B52ACA1022}"/>
              </a:ext>
            </a:extLst>
          </p:cNvPr>
          <p:cNvSpPr>
            <a:spLocks noGrp="1"/>
          </p:cNvSpPr>
          <p:nvPr>
            <p:ph type="title"/>
          </p:nvPr>
        </p:nvSpPr>
        <p:spPr/>
        <p:txBody>
          <a:bodyPr rtlCol="0"/>
          <a:lstStyle/>
          <a:p>
            <a:pPr rtl="0"/>
            <a:r>
              <a:rPr lang="pt-BR"/>
              <a:t>Grupos do IAM</a:t>
            </a:r>
          </a:p>
        </p:txBody>
      </p:sp>
      <p:sp>
        <p:nvSpPr>
          <p:cNvPr id="6" name="Content Placeholder 5">
            <a:extLst>
              <a:ext uri="{FF2B5EF4-FFF2-40B4-BE49-F238E27FC236}">
                <a16:creationId xmlns:a16="http://schemas.microsoft.com/office/drawing/2014/main" id="{6EDE4688-7888-944A-83AE-9A4800501BEA}"/>
              </a:ext>
            </a:extLst>
          </p:cNvPr>
          <p:cNvSpPr>
            <a:spLocks noGrp="1"/>
          </p:cNvSpPr>
          <p:nvPr>
            <p:ph idx="1"/>
          </p:nvPr>
        </p:nvSpPr>
        <p:spPr>
          <a:xfrm>
            <a:off x="419100" y="1528175"/>
            <a:ext cx="5433060" cy="4648788"/>
          </a:xfrm>
        </p:spPr>
        <p:txBody>
          <a:bodyPr rtlCol="0"/>
          <a:lstStyle/>
          <a:p>
            <a:pPr marL="0" indent="0" rtl="0">
              <a:buNone/>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 grupos do IAM para conceder os mesmos direitos de acesso a vários usuários.</a:t>
            </a:r>
          </a:p>
          <a:p>
            <a:pPr marL="0" indent="0" rtl="0">
              <a:buNone/>
            </a:pPr>
            <a:endPar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sz="2000" dirty="0"/>
              <a:t>Todos os usuários em um grupo herdam as permissões atribuídas ao grupo</a:t>
            </a:r>
          </a:p>
          <a:p>
            <a:pPr lvl="1" rtl="0"/>
            <a:r>
              <a:rPr lang="pt-BR" sz="1800" dirty="0"/>
              <a:t>Facilita o gerenciamento do acesso entre vários usuários</a:t>
            </a:r>
          </a:p>
          <a:p>
            <a:pPr lvl="1" rtl="0"/>
            <a:endParaRPr lang="en-US" sz="800" dirty="0"/>
          </a:p>
          <a:p>
            <a:pPr marL="228600" lvl="1" indent="0" rtl="0">
              <a:buNone/>
              <a:tabLst>
                <a:tab pos="285750" algn="l"/>
              </a:tabLst>
            </a:pPr>
            <a:r>
              <a:rPr lang="pt-BR" sz="2000" i="1" dirty="0"/>
              <a:t>Dica</a:t>
            </a:r>
            <a:r>
              <a:rPr lang="pt-BR" sz="2000" dirty="0"/>
              <a:t>: combine abordagens para ter um controle minucioso do acesso individual</a:t>
            </a:r>
          </a:p>
          <a:p>
            <a:pPr lvl="1" rtl="0"/>
            <a:r>
              <a:rPr lang="pt-BR" sz="1800" dirty="0"/>
              <a:t>Adicione o usuário a um grupo para aplicar o acesso padrão com base na função de trabalho</a:t>
            </a:r>
          </a:p>
          <a:p>
            <a:pPr lvl="1" rtl="0"/>
            <a:r>
              <a:rPr lang="pt-BR" sz="1800" dirty="0"/>
              <a:t>Opcionalmente, associe uma política adicional ao usuário para determinar as exceções necessárias</a:t>
            </a:r>
          </a:p>
        </p:txBody>
      </p:sp>
      <p:pic>
        <p:nvPicPr>
          <p:cNvPr id="43" name="Graphic 42">
            <a:extLst>
              <a:ext uri="{FF2B5EF4-FFF2-40B4-BE49-F238E27FC236}">
                <a16:creationId xmlns:a16="http://schemas.microsoft.com/office/drawing/2014/main" id="{EFCC5B83-58EC-4A68-B928-268E3725C23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1112" y="4200615"/>
            <a:ext cx="583204" cy="583204"/>
          </a:xfrm>
          <a:prstGeom prst="rect">
            <a:avLst/>
          </a:prstGeom>
        </p:spPr>
      </p:pic>
      <p:grpSp>
        <p:nvGrpSpPr>
          <p:cNvPr id="2" name="Group 1" descr="IAM policies A and B and attached to an IAM user so she can access resources in an S3 bucket. Labeled as a one-off approach to managing access.">
            <a:extLst>
              <a:ext uri="{FF2B5EF4-FFF2-40B4-BE49-F238E27FC236}">
                <a16:creationId xmlns:a16="http://schemas.microsoft.com/office/drawing/2014/main" id="{BBC60943-6363-6448-B347-1C6E7936B9A2}"/>
              </a:ext>
            </a:extLst>
          </p:cNvPr>
          <p:cNvGrpSpPr/>
          <p:nvPr/>
        </p:nvGrpSpPr>
        <p:grpSpPr>
          <a:xfrm>
            <a:off x="5831898" y="1351572"/>
            <a:ext cx="6296136" cy="2400817"/>
            <a:chOff x="5831898" y="1351572"/>
            <a:chExt cx="6296136" cy="2400817"/>
          </a:xfrm>
        </p:grpSpPr>
        <p:pic>
          <p:nvPicPr>
            <p:cNvPr id="7" name="Graphic 6">
              <a:extLst>
                <a:ext uri="{FF2B5EF4-FFF2-40B4-BE49-F238E27FC236}">
                  <a16:creationId xmlns:a16="http://schemas.microsoft.com/office/drawing/2014/main" id="{28BDA1D3-D4AB-B64A-A134-B00F10961BB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92030" y="1827701"/>
              <a:ext cx="591028" cy="591028"/>
            </a:xfrm>
            <a:prstGeom prst="rect">
              <a:avLst/>
            </a:prstGeom>
          </p:spPr>
        </p:pic>
        <p:pic>
          <p:nvPicPr>
            <p:cNvPr id="8" name="Graphic 7">
              <a:extLst>
                <a:ext uri="{FF2B5EF4-FFF2-40B4-BE49-F238E27FC236}">
                  <a16:creationId xmlns:a16="http://schemas.microsoft.com/office/drawing/2014/main" id="{8AC14B19-DF70-C147-96FA-9C9F6FEF505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859577" y="1373071"/>
              <a:ext cx="469900" cy="469900"/>
            </a:xfrm>
            <a:prstGeom prst="rect">
              <a:avLst/>
            </a:prstGeom>
          </p:spPr>
        </p:pic>
        <p:sp>
          <p:nvSpPr>
            <p:cNvPr id="11" name="Rectangle 10">
              <a:extLst>
                <a:ext uri="{FF2B5EF4-FFF2-40B4-BE49-F238E27FC236}">
                  <a16:creationId xmlns:a16="http://schemas.microsoft.com/office/drawing/2014/main" id="{5F07D0C7-EB7E-E04D-8D34-F1BD6030010C}"/>
                </a:ext>
              </a:extLst>
            </p:cNvPr>
            <p:cNvSpPr/>
            <p:nvPr/>
          </p:nvSpPr>
          <p:spPr>
            <a:xfrm>
              <a:off x="8527540" y="2292888"/>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extBox 11">
              <a:extLst>
                <a:ext uri="{FF2B5EF4-FFF2-40B4-BE49-F238E27FC236}">
                  <a16:creationId xmlns:a16="http://schemas.microsoft.com/office/drawing/2014/main" id="{4509904C-52FB-CC46-8D1B-E8143955556E}"/>
                </a:ext>
              </a:extLst>
            </p:cNvPr>
            <p:cNvSpPr txBox="1"/>
            <p:nvPr/>
          </p:nvSpPr>
          <p:spPr>
            <a:xfrm>
              <a:off x="8574513" y="2418729"/>
              <a:ext cx="1124026" cy="261610"/>
            </a:xfrm>
            <a:prstGeom prst="rect">
              <a:avLst/>
            </a:prstGeom>
            <a:noFill/>
          </p:spPr>
          <p:txBody>
            <a:bodyPr wrap="none" rtlCol="0">
              <a:spAutoFit/>
            </a:bodyPr>
            <a:lstStyle/>
            <a:p>
              <a:pPr rtl="0"/>
              <a:r>
                <a:rPr lang="pt-BR" sz="11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Usuário do IAM</a:t>
              </a:r>
            </a:p>
          </p:txBody>
        </p:sp>
        <p:sp>
          <p:nvSpPr>
            <p:cNvPr id="13" name="TextBox 12">
              <a:extLst>
                <a:ext uri="{FF2B5EF4-FFF2-40B4-BE49-F238E27FC236}">
                  <a16:creationId xmlns:a16="http://schemas.microsoft.com/office/drawing/2014/main" id="{A0AEF7AD-CD14-D549-BF60-34AC56BCB260}"/>
                </a:ext>
              </a:extLst>
            </p:cNvPr>
            <p:cNvSpPr txBox="1"/>
            <p:nvPr/>
          </p:nvSpPr>
          <p:spPr>
            <a:xfrm>
              <a:off x="5831898" y="2407685"/>
              <a:ext cx="1515158" cy="307777"/>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Política A do IAM</a:t>
              </a:r>
            </a:p>
          </p:txBody>
        </p:sp>
        <p:cxnSp>
          <p:nvCxnSpPr>
            <p:cNvPr id="15" name="Straight Arrow Connector 14">
              <a:extLst>
                <a:ext uri="{FF2B5EF4-FFF2-40B4-BE49-F238E27FC236}">
                  <a16:creationId xmlns:a16="http://schemas.microsoft.com/office/drawing/2014/main" id="{B403F15B-1B4A-784E-98E2-8983B7763B61}"/>
                </a:ext>
              </a:extLst>
            </p:cNvPr>
            <p:cNvCxnSpPr>
              <a:cxnSpLocks/>
              <a:stCxn id="7" idx="3"/>
              <a:endCxn id="11" idx="1"/>
            </p:cNvCxnSpPr>
            <p:nvPr/>
          </p:nvCxnSpPr>
          <p:spPr>
            <a:xfrm>
              <a:off x="7183058" y="2123215"/>
              <a:ext cx="1344482" cy="4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D67FE6-3437-1040-A1F9-C104FDD3364B}"/>
                </a:ext>
              </a:extLst>
            </p:cNvPr>
            <p:cNvSpPr txBox="1"/>
            <p:nvPr/>
          </p:nvSpPr>
          <p:spPr>
            <a:xfrm>
              <a:off x="7264073" y="2377088"/>
              <a:ext cx="1003800"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Associada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a</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Graphic 16">
              <a:extLst>
                <a:ext uri="{FF2B5EF4-FFF2-40B4-BE49-F238E27FC236}">
                  <a16:creationId xmlns:a16="http://schemas.microsoft.com/office/drawing/2014/main" id="{890EED9A-2A61-5946-AF5A-AECDA939B2C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650502" y="2292248"/>
              <a:ext cx="591027" cy="591027"/>
            </a:xfrm>
            <a:prstGeom prst="rect">
              <a:avLst/>
            </a:prstGeom>
          </p:spPr>
        </p:pic>
        <p:sp>
          <p:nvSpPr>
            <p:cNvPr id="19" name="TextBox 18">
              <a:extLst>
                <a:ext uri="{FF2B5EF4-FFF2-40B4-BE49-F238E27FC236}">
                  <a16:creationId xmlns:a16="http://schemas.microsoft.com/office/drawing/2014/main" id="{25872181-35B7-7847-8CC0-C3B4B64C233C}"/>
                </a:ext>
              </a:extLst>
            </p:cNvPr>
            <p:cNvSpPr txBox="1"/>
            <p:nvPr/>
          </p:nvSpPr>
          <p:spPr>
            <a:xfrm>
              <a:off x="5899133" y="3444612"/>
              <a:ext cx="1510350" cy="307777"/>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Política B do IAM</a:t>
              </a:r>
            </a:p>
          </p:txBody>
        </p:sp>
        <p:pic>
          <p:nvPicPr>
            <p:cNvPr id="20" name="Graphic 19">
              <a:extLst>
                <a:ext uri="{FF2B5EF4-FFF2-40B4-BE49-F238E27FC236}">
                  <a16:creationId xmlns:a16="http://schemas.microsoft.com/office/drawing/2014/main" id="{32C7904E-D5A2-4A4D-8613-C8F728CD5C1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615036" y="2818449"/>
              <a:ext cx="591028" cy="591028"/>
            </a:xfrm>
            <a:prstGeom prst="rect">
              <a:avLst/>
            </a:prstGeom>
          </p:spPr>
        </p:pic>
        <p:cxnSp>
          <p:nvCxnSpPr>
            <p:cNvPr id="22" name="Straight Arrow Connector 21">
              <a:extLst>
                <a:ext uri="{FF2B5EF4-FFF2-40B4-BE49-F238E27FC236}">
                  <a16:creationId xmlns:a16="http://schemas.microsoft.com/office/drawing/2014/main" id="{468A0024-6561-9A41-B05D-8268D738574B}"/>
                </a:ext>
              </a:extLst>
            </p:cNvPr>
            <p:cNvCxnSpPr>
              <a:cxnSpLocks/>
              <a:stCxn id="20" idx="3"/>
              <a:endCxn id="11" idx="1"/>
            </p:cNvCxnSpPr>
            <p:nvPr/>
          </p:nvCxnSpPr>
          <p:spPr>
            <a:xfrm flipV="1">
              <a:off x="7206064" y="2588402"/>
              <a:ext cx="1321476" cy="525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3F494A-A570-714E-87FA-443A4BFA598C}"/>
                </a:ext>
              </a:extLst>
            </p:cNvPr>
            <p:cNvCxnSpPr>
              <a:cxnSpLocks/>
              <a:stCxn id="8" idx="2"/>
              <a:endCxn id="11" idx="0"/>
            </p:cNvCxnSpPr>
            <p:nvPr/>
          </p:nvCxnSpPr>
          <p:spPr>
            <a:xfrm>
              <a:off x="9094527" y="1842971"/>
              <a:ext cx="3371" cy="4499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C08335-AD6B-5C4C-A643-04B66AF58063}"/>
                </a:ext>
              </a:extLst>
            </p:cNvPr>
            <p:cNvCxnSpPr>
              <a:cxnSpLocks/>
              <a:stCxn id="11" idx="3"/>
              <a:endCxn id="17" idx="1"/>
            </p:cNvCxnSpPr>
            <p:nvPr/>
          </p:nvCxnSpPr>
          <p:spPr>
            <a:xfrm flipV="1">
              <a:off x="9668256" y="2587762"/>
              <a:ext cx="982246" cy="64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FBEBB19-547D-2F46-82E4-FD20B9DC2629}"/>
                </a:ext>
              </a:extLst>
            </p:cNvPr>
            <p:cNvSpPr txBox="1"/>
            <p:nvPr/>
          </p:nvSpPr>
          <p:spPr>
            <a:xfrm>
              <a:off x="9820347" y="1356530"/>
              <a:ext cx="2307687" cy="584775"/>
            </a:xfrm>
            <a:prstGeom prst="rect">
              <a:avLst/>
            </a:prstGeom>
            <a:noFill/>
          </p:spPr>
          <p:txBody>
            <a:bodyPr wrap="square" rtlCol="0">
              <a:spAutoFit/>
            </a:bodyPr>
            <a:lstStyle/>
            <a:p>
              <a:pPr rtl="0"/>
              <a:r>
                <a:rPr lang="pt-BR" sz="1600" i="1" dirty="0">
                  <a:latin typeface="Amazon Ember Light" panose="020B0403020204020204" pitchFamily="34" charset="0"/>
                  <a:ea typeface="Amazon Ember Light" panose="020B0403020204020204" pitchFamily="34" charset="0"/>
                  <a:cs typeface="Amazon Ember Light" panose="020B0403020204020204" pitchFamily="34" charset="0"/>
                </a:rPr>
                <a:t>Abordagem única para gerenciar o acesso.</a:t>
              </a:r>
            </a:p>
          </p:txBody>
        </p:sp>
        <p:sp>
          <p:nvSpPr>
            <p:cNvPr id="61" name="TextBox 60">
              <a:extLst>
                <a:ext uri="{FF2B5EF4-FFF2-40B4-BE49-F238E27FC236}">
                  <a16:creationId xmlns:a16="http://schemas.microsoft.com/office/drawing/2014/main" id="{ED63C506-8DD5-4643-9C28-AA1B5198E551}"/>
                </a:ext>
              </a:extLst>
            </p:cNvPr>
            <p:cNvSpPr txBox="1"/>
            <p:nvPr/>
          </p:nvSpPr>
          <p:spPr>
            <a:xfrm>
              <a:off x="9693105" y="2283026"/>
              <a:ext cx="947695"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Acesso</a:t>
              </a:r>
            </a:p>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recurso</a:t>
              </a:r>
            </a:p>
          </p:txBody>
        </p:sp>
        <p:sp>
          <p:nvSpPr>
            <p:cNvPr id="63" name="Rounded Rectangle 62">
              <a:extLst>
                <a:ext uri="{FF2B5EF4-FFF2-40B4-BE49-F238E27FC236}">
                  <a16:creationId xmlns:a16="http://schemas.microsoft.com/office/drawing/2014/main" id="{B85F5B74-4D19-2840-963E-1A0E9086FFD8}"/>
                </a:ext>
              </a:extLst>
            </p:cNvPr>
            <p:cNvSpPr/>
            <p:nvPr/>
          </p:nvSpPr>
          <p:spPr>
            <a:xfrm>
              <a:off x="9789361" y="1351572"/>
              <a:ext cx="2171528" cy="64633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cxnSp>
        <p:nvCxnSpPr>
          <p:cNvPr id="79" name="Straight Connector 78">
            <a:extLst>
              <a:ext uri="{FF2B5EF4-FFF2-40B4-BE49-F238E27FC236}">
                <a16:creationId xmlns:a16="http://schemas.microsoft.com/office/drawing/2014/main" id="{B07476A1-7001-3F46-9AD6-5DC70F2FEA6E}"/>
              </a:ext>
              <a:ext uri="{C183D7F6-B498-43B3-948B-1728B52AA6E4}">
                <adec:decorative xmlns:adec="http://schemas.microsoft.com/office/drawing/2017/decorative" xmlns="" val="1"/>
              </a:ext>
            </a:extLst>
          </p:cNvPr>
          <p:cNvCxnSpPr/>
          <p:nvPr/>
        </p:nvCxnSpPr>
        <p:spPr>
          <a:xfrm flipH="1">
            <a:off x="6388768" y="3922296"/>
            <a:ext cx="557212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3" name="Group 2" descr="IAM policies A and B and attached to an IAM group An IAM user is a member of the group which allows her to access resources in an S3 bucket. Labeled as a more manageable approach to managing access.">
            <a:extLst>
              <a:ext uri="{FF2B5EF4-FFF2-40B4-BE49-F238E27FC236}">
                <a16:creationId xmlns:a16="http://schemas.microsoft.com/office/drawing/2014/main" id="{960A6E50-DFA5-9944-B060-424A81A5E106}"/>
              </a:ext>
            </a:extLst>
          </p:cNvPr>
          <p:cNvGrpSpPr/>
          <p:nvPr/>
        </p:nvGrpSpPr>
        <p:grpSpPr>
          <a:xfrm>
            <a:off x="5909152" y="4082599"/>
            <a:ext cx="6051736" cy="2539016"/>
            <a:chOff x="5909152" y="4082599"/>
            <a:chExt cx="6051736" cy="2539016"/>
          </a:xfrm>
        </p:grpSpPr>
        <p:pic>
          <p:nvPicPr>
            <p:cNvPr id="25" name="Graphic 24">
              <a:extLst>
                <a:ext uri="{FF2B5EF4-FFF2-40B4-BE49-F238E27FC236}">
                  <a16:creationId xmlns:a16="http://schemas.microsoft.com/office/drawing/2014/main" id="{C89A5A51-6FEE-274D-9B6C-55BCFDF321C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602049" y="4696927"/>
              <a:ext cx="591028" cy="591028"/>
            </a:xfrm>
            <a:prstGeom prst="rect">
              <a:avLst/>
            </a:prstGeom>
          </p:spPr>
        </p:pic>
        <p:sp>
          <p:nvSpPr>
            <p:cNvPr id="26" name="Rectangle 25">
              <a:extLst>
                <a:ext uri="{FF2B5EF4-FFF2-40B4-BE49-F238E27FC236}">
                  <a16:creationId xmlns:a16="http://schemas.microsoft.com/office/drawing/2014/main" id="{1FC605CA-3B4D-0648-B110-DB611C4A1CB9}"/>
                </a:ext>
              </a:extLst>
            </p:cNvPr>
            <p:cNvSpPr/>
            <p:nvPr/>
          </p:nvSpPr>
          <p:spPr>
            <a:xfrm>
              <a:off x="8537559" y="5162114"/>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TextBox 26">
              <a:extLst>
                <a:ext uri="{FF2B5EF4-FFF2-40B4-BE49-F238E27FC236}">
                  <a16:creationId xmlns:a16="http://schemas.microsoft.com/office/drawing/2014/main" id="{415F9F27-C8CA-4544-ACF0-B9B0BA7C8099}"/>
                </a:ext>
              </a:extLst>
            </p:cNvPr>
            <p:cNvSpPr txBox="1"/>
            <p:nvPr/>
          </p:nvSpPr>
          <p:spPr>
            <a:xfrm>
              <a:off x="8571085" y="5287955"/>
              <a:ext cx="1040670" cy="261610"/>
            </a:xfrm>
            <a:prstGeom prst="rect">
              <a:avLst/>
            </a:prstGeom>
            <a:noFill/>
          </p:spPr>
          <p:txBody>
            <a:bodyPr wrap="none" rtlCol="0">
              <a:spAutoFit/>
            </a:bodyPr>
            <a:lstStyle/>
            <a:p>
              <a:pPr rtl="0"/>
              <a:r>
                <a:rPr lang="pt-BR" sz="11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Grupo do IAM</a:t>
              </a:r>
            </a:p>
          </p:txBody>
        </p:sp>
        <p:sp>
          <p:nvSpPr>
            <p:cNvPr id="28" name="TextBox 27">
              <a:extLst>
                <a:ext uri="{FF2B5EF4-FFF2-40B4-BE49-F238E27FC236}">
                  <a16:creationId xmlns:a16="http://schemas.microsoft.com/office/drawing/2014/main" id="{8B3162F5-7B8F-5C44-86F7-E5ECA334397A}"/>
                </a:ext>
              </a:extLst>
            </p:cNvPr>
            <p:cNvSpPr txBox="1"/>
            <p:nvPr/>
          </p:nvSpPr>
          <p:spPr>
            <a:xfrm>
              <a:off x="5909152" y="5276911"/>
              <a:ext cx="1515158" cy="307777"/>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Política A do IAM</a:t>
              </a:r>
            </a:p>
          </p:txBody>
        </p:sp>
        <p:cxnSp>
          <p:nvCxnSpPr>
            <p:cNvPr id="29" name="Straight Arrow Connector 28">
              <a:extLst>
                <a:ext uri="{FF2B5EF4-FFF2-40B4-BE49-F238E27FC236}">
                  <a16:creationId xmlns:a16="http://schemas.microsoft.com/office/drawing/2014/main" id="{6069FA0E-D8FB-9C44-A61F-87269E05AD6C}"/>
                </a:ext>
              </a:extLst>
            </p:cNvPr>
            <p:cNvCxnSpPr>
              <a:cxnSpLocks/>
              <a:stCxn id="25" idx="3"/>
              <a:endCxn id="26" idx="1"/>
            </p:cNvCxnSpPr>
            <p:nvPr/>
          </p:nvCxnSpPr>
          <p:spPr>
            <a:xfrm>
              <a:off x="7193077" y="4992441"/>
              <a:ext cx="1344482" cy="4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9FA7A30-E06F-4643-8B03-AFAAD63CB6EF}"/>
                </a:ext>
              </a:extLst>
            </p:cNvPr>
            <p:cNvSpPr txBox="1"/>
            <p:nvPr/>
          </p:nvSpPr>
          <p:spPr>
            <a:xfrm>
              <a:off x="7292224" y="5251928"/>
              <a:ext cx="1003800"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Associada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a</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a:extLst>
                <a:ext uri="{FF2B5EF4-FFF2-40B4-BE49-F238E27FC236}">
                  <a16:creationId xmlns:a16="http://schemas.microsoft.com/office/drawing/2014/main" id="{55DDA345-38C1-2C45-9039-096B7EA5C016}"/>
                </a:ext>
              </a:extLst>
            </p:cNvPr>
            <p:cNvSpPr txBox="1"/>
            <p:nvPr/>
          </p:nvSpPr>
          <p:spPr>
            <a:xfrm>
              <a:off x="5909152" y="6313838"/>
              <a:ext cx="1510350" cy="307777"/>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Política B do IAM</a:t>
              </a:r>
            </a:p>
          </p:txBody>
        </p:sp>
        <p:pic>
          <p:nvPicPr>
            <p:cNvPr id="33" name="Graphic 32">
              <a:extLst>
                <a:ext uri="{FF2B5EF4-FFF2-40B4-BE49-F238E27FC236}">
                  <a16:creationId xmlns:a16="http://schemas.microsoft.com/office/drawing/2014/main" id="{7D85D468-50FA-0247-9E8C-C4729D53DAC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625055" y="5687675"/>
              <a:ext cx="591028" cy="591028"/>
            </a:xfrm>
            <a:prstGeom prst="rect">
              <a:avLst/>
            </a:prstGeom>
          </p:spPr>
        </p:pic>
        <p:cxnSp>
          <p:nvCxnSpPr>
            <p:cNvPr id="34" name="Straight Arrow Connector 33">
              <a:extLst>
                <a:ext uri="{FF2B5EF4-FFF2-40B4-BE49-F238E27FC236}">
                  <a16:creationId xmlns:a16="http://schemas.microsoft.com/office/drawing/2014/main" id="{5115BC0E-20BC-4E44-B530-A3710B04CBD5}"/>
                </a:ext>
              </a:extLst>
            </p:cNvPr>
            <p:cNvCxnSpPr>
              <a:cxnSpLocks/>
              <a:stCxn id="33" idx="3"/>
              <a:endCxn id="26" idx="1"/>
            </p:cNvCxnSpPr>
            <p:nvPr/>
          </p:nvCxnSpPr>
          <p:spPr>
            <a:xfrm flipV="1">
              <a:off x="7216083" y="5457628"/>
              <a:ext cx="1321476" cy="525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38B0EFDD-82CD-924F-B124-06D8332E8E1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685682" y="5160182"/>
              <a:ext cx="591027" cy="591027"/>
            </a:xfrm>
            <a:prstGeom prst="rect">
              <a:avLst/>
            </a:prstGeom>
          </p:spPr>
        </p:pic>
        <p:cxnSp>
          <p:nvCxnSpPr>
            <p:cNvPr id="52" name="Straight Arrow Connector 51">
              <a:extLst>
                <a:ext uri="{FF2B5EF4-FFF2-40B4-BE49-F238E27FC236}">
                  <a16:creationId xmlns:a16="http://schemas.microsoft.com/office/drawing/2014/main" id="{136CC26D-DB0D-6C42-BB86-F0732B589FAB}"/>
                </a:ext>
              </a:extLst>
            </p:cNvPr>
            <p:cNvCxnSpPr>
              <a:cxnSpLocks/>
              <a:stCxn id="66" idx="3"/>
              <a:endCxn id="65" idx="1"/>
            </p:cNvCxnSpPr>
            <p:nvPr/>
          </p:nvCxnSpPr>
          <p:spPr>
            <a:xfrm>
              <a:off x="8029073" y="4365162"/>
              <a:ext cx="599585" cy="38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A198BB-1DB2-6B4A-B81F-ACEC6F1FF2B8}"/>
                </a:ext>
              </a:extLst>
            </p:cNvPr>
            <p:cNvCxnSpPr>
              <a:cxnSpLocks/>
              <a:stCxn id="65" idx="2"/>
              <a:endCxn id="36" idx="1"/>
            </p:cNvCxnSpPr>
            <p:nvPr/>
          </p:nvCxnSpPr>
          <p:spPr>
            <a:xfrm>
              <a:off x="9105672" y="4537385"/>
              <a:ext cx="1580010" cy="9183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BD31D6D-5EDC-B84E-9D0F-25BAB9C4C81B}"/>
                </a:ext>
              </a:extLst>
            </p:cNvPr>
            <p:cNvSpPr txBox="1"/>
            <p:nvPr/>
          </p:nvSpPr>
          <p:spPr>
            <a:xfrm>
              <a:off x="9873954" y="4082599"/>
              <a:ext cx="2086934" cy="646331"/>
            </a:xfrm>
            <a:prstGeom prst="rect">
              <a:avLst/>
            </a:prstGeom>
            <a:noFill/>
          </p:spPr>
          <p:txBody>
            <a:bodyPr wrap="square" rtlCol="0">
              <a:spAutoFit/>
            </a:bodyPr>
            <a:lstStyle/>
            <a:p>
              <a:pPr algn="r" rtl="0"/>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Abordagem mais gerenciável.</a:t>
              </a:r>
            </a:p>
          </p:txBody>
        </p:sp>
        <p:sp>
          <p:nvSpPr>
            <p:cNvPr id="60" name="Rounded Rectangle 59">
              <a:extLst>
                <a:ext uri="{FF2B5EF4-FFF2-40B4-BE49-F238E27FC236}">
                  <a16:creationId xmlns:a16="http://schemas.microsoft.com/office/drawing/2014/main" id="{278BAEB7-DF87-7041-8AD8-B26C937C1181}"/>
                </a:ext>
              </a:extLst>
            </p:cNvPr>
            <p:cNvSpPr/>
            <p:nvPr/>
          </p:nvSpPr>
          <p:spPr>
            <a:xfrm>
              <a:off x="9789361" y="4086656"/>
              <a:ext cx="2171527" cy="64633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2" name="TextBox 61">
              <a:extLst>
                <a:ext uri="{FF2B5EF4-FFF2-40B4-BE49-F238E27FC236}">
                  <a16:creationId xmlns:a16="http://schemas.microsoft.com/office/drawing/2014/main" id="{98B9520E-CC95-FC4F-9150-8CA30FB4CC3B}"/>
                </a:ext>
              </a:extLst>
            </p:cNvPr>
            <p:cNvSpPr txBox="1"/>
            <p:nvPr/>
          </p:nvSpPr>
          <p:spPr>
            <a:xfrm rot="1789321">
              <a:off x="9621448" y="4791018"/>
              <a:ext cx="947695"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Acesso</a:t>
              </a:r>
            </a:p>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recurso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TextBox 63">
              <a:extLst>
                <a:ext uri="{FF2B5EF4-FFF2-40B4-BE49-F238E27FC236}">
                  <a16:creationId xmlns:a16="http://schemas.microsoft.com/office/drawing/2014/main" id="{7DA391D7-DD12-5843-B5B3-0DB6CAF5BFE0}"/>
                </a:ext>
              </a:extLst>
            </p:cNvPr>
            <p:cNvSpPr txBox="1"/>
            <p:nvPr/>
          </p:nvSpPr>
          <p:spPr>
            <a:xfrm>
              <a:off x="8634011" y="4231059"/>
              <a:ext cx="955711" cy="230832"/>
            </a:xfrm>
            <a:prstGeom prst="rect">
              <a:avLst/>
            </a:prstGeom>
            <a:noFill/>
          </p:spPr>
          <p:txBody>
            <a:bodyPr wrap="none" rtlCol="0">
              <a:spAutoFit/>
            </a:bodyPr>
            <a:lstStyle/>
            <a:p>
              <a:pPr rtl="0"/>
              <a:r>
                <a:rPr lang="pt-BR" sz="9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Usuário do IAM</a:t>
              </a:r>
            </a:p>
          </p:txBody>
        </p:sp>
        <p:sp>
          <p:nvSpPr>
            <p:cNvPr id="65" name="Rectangle 64">
              <a:extLst>
                <a:ext uri="{FF2B5EF4-FFF2-40B4-BE49-F238E27FC236}">
                  <a16:creationId xmlns:a16="http://schemas.microsoft.com/office/drawing/2014/main" id="{0735B4C0-EF1C-C446-88A5-B0E6B30B61BE}"/>
                </a:ext>
              </a:extLst>
            </p:cNvPr>
            <p:cNvSpPr/>
            <p:nvPr/>
          </p:nvSpPr>
          <p:spPr>
            <a:xfrm>
              <a:off x="8628658" y="4200615"/>
              <a:ext cx="954027" cy="336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66" name="Graphic 65">
              <a:extLst>
                <a:ext uri="{FF2B5EF4-FFF2-40B4-BE49-F238E27FC236}">
                  <a16:creationId xmlns:a16="http://schemas.microsoft.com/office/drawing/2014/main" id="{226906E5-5373-8D48-94DD-30208BF827F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559173" y="4130212"/>
              <a:ext cx="469900" cy="469900"/>
            </a:xfrm>
            <a:prstGeom prst="rect">
              <a:avLst/>
            </a:prstGeom>
          </p:spPr>
        </p:pic>
        <p:cxnSp>
          <p:nvCxnSpPr>
            <p:cNvPr id="74" name="Straight Arrow Connector 73">
              <a:extLst>
                <a:ext uri="{FF2B5EF4-FFF2-40B4-BE49-F238E27FC236}">
                  <a16:creationId xmlns:a16="http://schemas.microsoft.com/office/drawing/2014/main" id="{B554A93F-4B26-6E42-932A-5F7BF0D431F4}"/>
                </a:ext>
              </a:extLst>
            </p:cNvPr>
            <p:cNvCxnSpPr>
              <a:cxnSpLocks/>
              <a:stCxn id="65" idx="2"/>
              <a:endCxn id="26" idx="0"/>
            </p:cNvCxnSpPr>
            <p:nvPr/>
          </p:nvCxnSpPr>
          <p:spPr>
            <a:xfrm>
              <a:off x="9105672" y="4537385"/>
              <a:ext cx="2245" cy="62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8637DE9-0356-D441-9F90-85B5CDEF6E67}"/>
                </a:ext>
              </a:extLst>
            </p:cNvPr>
            <p:cNvSpPr txBox="1"/>
            <p:nvPr/>
          </p:nvSpPr>
          <p:spPr>
            <a:xfrm>
              <a:off x="7882524" y="4575407"/>
              <a:ext cx="1186543" cy="338554"/>
            </a:xfrm>
            <a:prstGeom prst="rect">
              <a:avLst/>
            </a:prstGeom>
            <a:noFill/>
          </p:spPr>
          <p:txBody>
            <a:bodyPr wrap="none" rtlCol="0">
              <a:spAutoFit/>
            </a:bodyPr>
            <a:lstStyle/>
            <a:p>
              <a:pPr algn="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Membro de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931637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7A0C-4BBD-1742-AE82-799C3B3AA99B}"/>
              </a:ext>
            </a:extLst>
          </p:cNvPr>
          <p:cNvSpPr>
            <a:spLocks noGrp="1"/>
          </p:cNvSpPr>
          <p:nvPr>
            <p:ph type="title"/>
          </p:nvPr>
        </p:nvSpPr>
        <p:spPr/>
        <p:txBody>
          <a:bodyPr rtlCol="0"/>
          <a:lstStyle/>
          <a:p>
            <a:pPr rtl="0"/>
            <a:r>
              <a:rPr lang="pt-BR" dirty="0"/>
              <a:t>Exemplo de grupos do IAM</a:t>
            </a:r>
          </a:p>
        </p:txBody>
      </p:sp>
      <p:graphicFrame>
        <p:nvGraphicFramePr>
          <p:cNvPr id="6" name="Content Placeholder 5" descr="An AWS account has three IAM groups named Admins, Developers, and Test. The Admins group has two members: Li and Paulo. The Developers group has Mateo, Shirley and Sofia. The Test group has Ana, Zhang, and Jane.">
            <a:extLst>
              <a:ext uri="{FF2B5EF4-FFF2-40B4-BE49-F238E27FC236}">
                <a16:creationId xmlns:a16="http://schemas.microsoft.com/office/drawing/2014/main" id="{0BBADCF6-4CDD-404D-B0C1-F2C7E304D90C}"/>
              </a:ext>
            </a:extLst>
          </p:cNvPr>
          <p:cNvGraphicFramePr>
            <a:graphicFrameLocks noGrp="1"/>
          </p:cNvGraphicFramePr>
          <p:nvPr>
            <p:ph idx="1"/>
            <p:extLst>
              <p:ext uri="{D42A27DB-BD31-4B8C-83A1-F6EECF244321}">
                <p14:modId xmlns:p14="http://schemas.microsoft.com/office/powerpoint/2010/main" val="3891939050"/>
              </p:ext>
            </p:extLst>
          </p:nvPr>
        </p:nvGraphicFramePr>
        <p:xfrm>
          <a:off x="-558920" y="1753352"/>
          <a:ext cx="6189701" cy="380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a:extLst>
              <a:ext uri="{FF2B5EF4-FFF2-40B4-BE49-F238E27FC236}">
                <a16:creationId xmlns:a16="http://schemas.microsoft.com/office/drawing/2014/main" id="{BAB9D557-1A3D-1D48-8346-B25CB387921F}"/>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737619" y="1340894"/>
            <a:ext cx="583204" cy="583204"/>
          </a:xfrm>
          <a:prstGeom prst="rect">
            <a:avLst/>
          </a:prstGeom>
        </p:spPr>
      </p:pic>
      <p:sp>
        <p:nvSpPr>
          <p:cNvPr id="7" name="Content Placeholder 6">
            <a:extLst>
              <a:ext uri="{FF2B5EF4-FFF2-40B4-BE49-F238E27FC236}">
                <a16:creationId xmlns:a16="http://schemas.microsoft.com/office/drawing/2014/main" id="{8F288061-BAB1-BD49-A764-6D863ABF35B8}"/>
              </a:ext>
            </a:extLst>
          </p:cNvPr>
          <p:cNvSpPr>
            <a:spLocks noGrp="1"/>
          </p:cNvSpPr>
          <p:nvPr>
            <p:ph idx="13"/>
          </p:nvPr>
        </p:nvSpPr>
        <p:spPr>
          <a:xfrm>
            <a:off x="5320145" y="1524228"/>
            <a:ext cx="6549734" cy="4648788"/>
          </a:xfrm>
        </p:spPr>
        <p:txBody>
          <a:bodyPr rtlCol="0"/>
          <a:lstStyle/>
          <a:p>
            <a:pPr marL="0" indent="0" rtl="0">
              <a:buNone/>
            </a:pPr>
            <a:r>
              <a:rPr lang="pt-BR" sz="1800" i="1" dirty="0"/>
              <a:t>Dica</a:t>
            </a:r>
            <a:r>
              <a:rPr lang="pt-BR" sz="1800" dirty="0"/>
              <a:t>: crie grupos que reflitam funções de trabalho</a:t>
            </a:r>
          </a:p>
          <a:p>
            <a:pPr lvl="2" rtl="0"/>
            <a:endParaRPr lang="en-US" sz="1200" dirty="0"/>
          </a:p>
          <a:p>
            <a:pPr rtl="0"/>
            <a:r>
              <a:rPr lang="pt-BR" sz="1800" dirty="0"/>
              <a:t>Se um novo desenvolvedor for contratado, adicione-o </a:t>
            </a:r>
            <a:r>
              <a:rPr lang="pt-BR" sz="1800" dirty="0" smtClean="0"/>
              <a:t/>
            </a:r>
            <a:br>
              <a:rPr lang="pt-BR" sz="1800" dirty="0" smtClean="0"/>
            </a:br>
            <a:r>
              <a:rPr lang="pt-BR" sz="1800" dirty="0" smtClean="0"/>
              <a:t>ao </a:t>
            </a:r>
            <a:r>
              <a:rPr lang="pt-BR" sz="1800" dirty="0"/>
              <a:t>grupo </a:t>
            </a:r>
            <a:r>
              <a:rPr lang="pt-BR" sz="1800" i="1" dirty="0" err="1"/>
              <a:t>Developer</a:t>
            </a:r>
            <a:r>
              <a:rPr lang="pt-BR" sz="1800" i="1" dirty="0"/>
              <a:t> (Desenvolvedor)</a:t>
            </a:r>
          </a:p>
          <a:p>
            <a:pPr lvl="1" rtl="0"/>
            <a:r>
              <a:rPr lang="pt-BR" sz="1600" dirty="0"/>
              <a:t>Isso fará com que ele imediatamente herde o mesmo acesso concedido a outros desenvolvedores</a:t>
            </a:r>
          </a:p>
          <a:p>
            <a:pPr lvl="2" rtl="0"/>
            <a:endParaRPr lang="en-US" sz="700" dirty="0"/>
          </a:p>
          <a:p>
            <a:pPr rtl="0"/>
            <a:r>
              <a:rPr lang="pt-BR" sz="1800" dirty="0"/>
              <a:t>Se Ana assumir uma nova função de desenvolvedora –</a:t>
            </a:r>
            <a:endParaRPr lang="en-US" sz="1800" dirty="0"/>
          </a:p>
          <a:p>
            <a:pPr lvl="1" rtl="0"/>
            <a:r>
              <a:rPr lang="pt-BR" sz="1600" dirty="0"/>
              <a:t>Remova-a do grupo </a:t>
            </a:r>
            <a:r>
              <a:rPr lang="pt-BR" sz="1600" i="1" dirty="0"/>
              <a:t>Test (Teste)</a:t>
            </a:r>
          </a:p>
          <a:p>
            <a:pPr lvl="1" rtl="0"/>
            <a:r>
              <a:rPr lang="pt-BR" sz="1600" dirty="0"/>
              <a:t>Adicione-a ao grupo </a:t>
            </a:r>
            <a:r>
              <a:rPr lang="pt-BR" sz="1600" i="1" dirty="0" err="1"/>
              <a:t>Developer</a:t>
            </a:r>
            <a:r>
              <a:rPr lang="pt-BR" sz="1600" i="1" dirty="0"/>
              <a:t> (Desenvolvedor)</a:t>
            </a:r>
          </a:p>
          <a:p>
            <a:pPr lvl="2" rtl="0"/>
            <a:endParaRPr lang="en-US" sz="700" dirty="0"/>
          </a:p>
          <a:p>
            <a:pPr rtl="0"/>
            <a:r>
              <a:rPr lang="pt-BR" sz="1800" dirty="0"/>
              <a:t>Os usuários podem pertencer a mais de um grupo</a:t>
            </a:r>
          </a:p>
          <a:p>
            <a:pPr lvl="1" rtl="0"/>
            <a:r>
              <a:rPr lang="pt-BR" sz="1600" dirty="0"/>
              <a:t>No entanto, nesse caso, a política mais restritiva será aplicada</a:t>
            </a:r>
          </a:p>
        </p:txBody>
      </p:sp>
    </p:spTree>
    <p:custDataLst>
      <p:tags r:id="rId1"/>
    </p:custDataLst>
    <p:extLst>
      <p:ext uri="{BB962C8B-B14F-4D97-AF65-F5344CB8AC3E}">
        <p14:creationId xmlns:p14="http://schemas.microsoft.com/office/powerpoint/2010/main" val="2039432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F13B-C05F-5D4D-AD16-F9FC204405CA}"/>
              </a:ext>
            </a:extLst>
          </p:cNvPr>
          <p:cNvSpPr>
            <a:spLocks noGrp="1"/>
          </p:cNvSpPr>
          <p:nvPr>
            <p:ph type="title"/>
          </p:nvPr>
        </p:nvSpPr>
        <p:spPr/>
        <p:txBody>
          <a:bodyPr rtlCol="0"/>
          <a:lstStyle/>
          <a:p>
            <a:pPr rtl="0"/>
            <a:r>
              <a:rPr lang="pt-BR" dirty="0"/>
              <a:t>Caso de uso do IAM com o </a:t>
            </a:r>
            <a:r>
              <a:rPr lang="pt-BR" dirty="0" err="1"/>
              <a:t>Amazon</a:t>
            </a:r>
            <a:r>
              <a:rPr lang="pt-BR" dirty="0"/>
              <a:t> S3</a:t>
            </a:r>
          </a:p>
        </p:txBody>
      </p:sp>
      <p:grpSp>
        <p:nvGrpSpPr>
          <p:cNvPr id="4" name="Group 3" descr="A developer, Zhang, logs in as an IAM user. The user has a policy attached directly to it that grants access to the /awsexamplebucket/home/zhang location. Zhang is also a member of an IAM group that has a policy that grants access to /awsexamplebucekt/share/develpers. ">
            <a:extLst>
              <a:ext uri="{FF2B5EF4-FFF2-40B4-BE49-F238E27FC236}">
                <a16:creationId xmlns:a16="http://schemas.microsoft.com/office/drawing/2014/main" id="{FC813C00-ED41-AD42-A19C-546279FD0A93}"/>
              </a:ext>
            </a:extLst>
          </p:cNvPr>
          <p:cNvGrpSpPr/>
          <p:nvPr/>
        </p:nvGrpSpPr>
        <p:grpSpPr>
          <a:xfrm>
            <a:off x="432706" y="1421464"/>
            <a:ext cx="11197491" cy="4899509"/>
            <a:chOff x="432706" y="1421464"/>
            <a:chExt cx="11197491" cy="4899509"/>
          </a:xfrm>
        </p:grpSpPr>
        <p:pic>
          <p:nvPicPr>
            <p:cNvPr id="3" name="Picture 2">
              <a:extLst>
                <a:ext uri="{FF2B5EF4-FFF2-40B4-BE49-F238E27FC236}">
                  <a16:creationId xmlns:a16="http://schemas.microsoft.com/office/drawing/2014/main" id="{77C1E2B3-4A54-F246-B7FF-7C0C172AEE2C}"/>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014483" y="3252932"/>
              <a:ext cx="3026730" cy="2408595"/>
            </a:xfrm>
            <a:prstGeom prst="rect">
              <a:avLst/>
            </a:prstGeom>
          </p:spPr>
        </p:pic>
        <p:pic>
          <p:nvPicPr>
            <p:cNvPr id="8" name="Graphic 7">
              <a:extLst>
                <a:ext uri="{FF2B5EF4-FFF2-40B4-BE49-F238E27FC236}">
                  <a16:creationId xmlns:a16="http://schemas.microsoft.com/office/drawing/2014/main" id="{AEFCE9C9-164D-FE49-978D-1036E2F72E8F}"/>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42042" y="2744207"/>
              <a:ext cx="755494" cy="755494"/>
            </a:xfrm>
            <a:prstGeom prst="rect">
              <a:avLst/>
            </a:prstGeom>
          </p:spPr>
        </p:pic>
        <p:sp>
          <p:nvSpPr>
            <p:cNvPr id="9" name="TextBox 8">
              <a:extLst>
                <a:ext uri="{FF2B5EF4-FFF2-40B4-BE49-F238E27FC236}">
                  <a16:creationId xmlns:a16="http://schemas.microsoft.com/office/drawing/2014/main" id="{0281D401-322A-9046-A8C4-E20A6AED3B0F}"/>
                </a:ext>
              </a:extLst>
            </p:cNvPr>
            <p:cNvSpPr txBox="1"/>
            <p:nvPr/>
          </p:nvSpPr>
          <p:spPr>
            <a:xfrm>
              <a:off x="742140" y="3478208"/>
              <a:ext cx="748923" cy="338554"/>
            </a:xfrm>
            <a:prstGeom prst="rect">
              <a:avLst/>
            </a:prstGeom>
            <a:noFill/>
          </p:spPr>
          <p:txBody>
            <a:bodyPr wrap="none" rtlCol="0">
              <a:spAutoFit/>
            </a:bodyPr>
            <a:lstStyle/>
            <a:p>
              <a:pPr rtl="0"/>
              <a:r>
                <a:rPr lang="pt-BR" sz="1600">
                  <a:latin typeface="Amazon Ember" panose="02000000000000000000" pitchFamily="2" charset="0"/>
                  <a:ea typeface="Amazon Ember" panose="02000000000000000000" pitchFamily="2" charset="0"/>
                  <a:cs typeface="Amazon Ember Light" panose="020B0403020204020204" pitchFamily="34" charset="0"/>
                </a:rPr>
                <a:t>zhang</a:t>
              </a:r>
            </a:p>
          </p:txBody>
        </p:sp>
        <p:pic>
          <p:nvPicPr>
            <p:cNvPr id="10" name="Graphic 9">
              <a:extLst>
                <a:ext uri="{FF2B5EF4-FFF2-40B4-BE49-F238E27FC236}">
                  <a16:creationId xmlns:a16="http://schemas.microsoft.com/office/drawing/2014/main" id="{CC09DE8B-A8F9-4E4C-BA9D-8DAD3D56B692}"/>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857643" y="1581501"/>
              <a:ext cx="591028" cy="591028"/>
            </a:xfrm>
            <a:prstGeom prst="rect">
              <a:avLst/>
            </a:prstGeom>
          </p:spPr>
        </p:pic>
        <p:sp>
          <p:nvSpPr>
            <p:cNvPr id="11" name="TextBox 10">
              <a:extLst>
                <a:ext uri="{FF2B5EF4-FFF2-40B4-BE49-F238E27FC236}">
                  <a16:creationId xmlns:a16="http://schemas.microsoft.com/office/drawing/2014/main" id="{35643B12-48E3-8E43-83B6-832050A00600}"/>
                </a:ext>
              </a:extLst>
            </p:cNvPr>
            <p:cNvSpPr txBox="1"/>
            <p:nvPr/>
          </p:nvSpPr>
          <p:spPr>
            <a:xfrm>
              <a:off x="3329178" y="1571157"/>
              <a:ext cx="4031352" cy="738664"/>
            </a:xfrm>
            <a:prstGeom prst="rect">
              <a:avLst/>
            </a:prstGeom>
            <a:noFill/>
          </p:spPr>
          <p:txBody>
            <a:bodyPr wrap="square" rtlCol="0">
              <a:spAutoFit/>
            </a:bodyPr>
            <a:lstStyle/>
            <a:p>
              <a:pPr rtl="0"/>
              <a:r>
                <a:rPr lang="pt-BR" sz="1400" dirty="0">
                  <a:latin typeface="Amazon Ember" panose="02000000000000000000" pitchFamily="2" charset="0"/>
                  <a:ea typeface="Amazon Ember" panose="02000000000000000000" pitchFamily="2" charset="0"/>
                  <a:cs typeface="Amazon Ember Light" panose="020B0403020204020204" pitchFamily="34" charset="0"/>
                </a:rPr>
                <a:t>A política do IAM </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concede acesso de leitura, gravação e lista a </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r>
                <a:rPr lang="pt-BR" sz="1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awsexamplebucket</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/home/</a:t>
              </a:r>
              <a:r>
                <a:rPr lang="pt-BR" sz="1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zhang</a:t>
              </a:r>
              <a:endPar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2" name="Straight Arrow Connector 11">
              <a:extLst>
                <a:ext uri="{FF2B5EF4-FFF2-40B4-BE49-F238E27FC236}">
                  <a16:creationId xmlns:a16="http://schemas.microsoft.com/office/drawing/2014/main" id="{41EC8B1F-3088-1543-98BC-9397B00537EB}"/>
                </a:ext>
              </a:extLst>
            </p:cNvPr>
            <p:cNvCxnSpPr>
              <a:cxnSpLocks/>
              <a:stCxn id="10" idx="2"/>
              <a:endCxn id="17" idx="0"/>
            </p:cNvCxnSpPr>
            <p:nvPr/>
          </p:nvCxnSpPr>
          <p:spPr>
            <a:xfrm>
              <a:off x="3153157" y="2172529"/>
              <a:ext cx="0" cy="66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BF83AC-EE22-394D-9857-71ECBFD052EF}"/>
                </a:ext>
              </a:extLst>
            </p:cNvPr>
            <p:cNvSpPr txBox="1"/>
            <p:nvPr/>
          </p:nvSpPr>
          <p:spPr>
            <a:xfrm>
              <a:off x="1994035" y="2188785"/>
              <a:ext cx="1133644" cy="307777"/>
            </a:xfrm>
            <a:prstGeom prst="rect">
              <a:avLst/>
            </a:prstGeom>
            <a:noFill/>
          </p:spPr>
          <p:txBody>
            <a:bodyPr wrap="none" rtlCol="0">
              <a:spAutoFit/>
            </a:bodyPr>
            <a:lstStyle/>
            <a:p>
              <a:pPr algn="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Associada a:</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TextBox 15">
              <a:extLst>
                <a:ext uri="{FF2B5EF4-FFF2-40B4-BE49-F238E27FC236}">
                  <a16:creationId xmlns:a16="http://schemas.microsoft.com/office/drawing/2014/main" id="{25CE5D56-A17B-DE43-954F-9B52BFD8D99A}"/>
                </a:ext>
              </a:extLst>
            </p:cNvPr>
            <p:cNvSpPr txBox="1"/>
            <p:nvPr/>
          </p:nvSpPr>
          <p:spPr>
            <a:xfrm>
              <a:off x="8963524" y="1421464"/>
              <a:ext cx="2509726" cy="1200329"/>
            </a:xfrm>
            <a:prstGeom prst="rect">
              <a:avLst/>
            </a:prstGeom>
            <a:noFill/>
          </p:spPr>
          <p:txBody>
            <a:bodyPr wrap="square" rtlCol="0">
              <a:spAutoFit/>
            </a:bodyPr>
            <a:lstStyle/>
            <a:p>
              <a:pPr rtl="0"/>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com diretórios </a:t>
              </a: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home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para cada funcionário e uma área de </a:t>
              </a:r>
              <a:r>
                <a:rPr lang="pt-BR" i="1" dirty="0">
                  <a:latin typeface="Amazon Ember Light" panose="020B0403020204020204" pitchFamily="34" charset="0"/>
                  <a:ea typeface="Amazon Ember Light" panose="020B0403020204020204" pitchFamily="34" charset="0"/>
                  <a:cs typeface="Amazon Ember Light" panose="020B0403020204020204" pitchFamily="34" charset="0"/>
                </a:rPr>
                <a:t>compartilhamento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para grupos.</a:t>
              </a:r>
            </a:p>
          </p:txBody>
        </p:sp>
        <p:sp>
          <p:nvSpPr>
            <p:cNvPr id="17" name="Rectangle 16">
              <a:extLst>
                <a:ext uri="{FF2B5EF4-FFF2-40B4-BE49-F238E27FC236}">
                  <a16:creationId xmlns:a16="http://schemas.microsoft.com/office/drawing/2014/main" id="{E5CEE066-E1C9-644B-8ABE-D3DFB0B91CC6}"/>
                </a:ext>
              </a:extLst>
            </p:cNvPr>
            <p:cNvSpPr/>
            <p:nvPr/>
          </p:nvSpPr>
          <p:spPr>
            <a:xfrm>
              <a:off x="2582799" y="2836481"/>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TextBox 17">
              <a:extLst>
                <a:ext uri="{FF2B5EF4-FFF2-40B4-BE49-F238E27FC236}">
                  <a16:creationId xmlns:a16="http://schemas.microsoft.com/office/drawing/2014/main" id="{5407EDA6-616B-2547-865D-779186DE8036}"/>
                </a:ext>
              </a:extLst>
            </p:cNvPr>
            <p:cNvSpPr txBox="1"/>
            <p:nvPr/>
          </p:nvSpPr>
          <p:spPr>
            <a:xfrm>
              <a:off x="2540711" y="2983838"/>
              <a:ext cx="1249060" cy="276999"/>
            </a:xfrm>
            <a:prstGeom prst="rect">
              <a:avLst/>
            </a:prstGeom>
            <a:noFill/>
          </p:spPr>
          <p:txBody>
            <a:bodyPr wrap="none" rtlCol="0">
              <a:spAutoFit/>
            </a:bodyPr>
            <a:lstStyle/>
            <a:p>
              <a:r>
                <a:rPr lang="pt-BR" sz="12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Usuário do IAM</a:t>
              </a:r>
            </a:p>
          </p:txBody>
        </p:sp>
        <p:cxnSp>
          <p:nvCxnSpPr>
            <p:cNvPr id="21" name="Straight Arrow Connector 20">
              <a:extLst>
                <a:ext uri="{FF2B5EF4-FFF2-40B4-BE49-F238E27FC236}">
                  <a16:creationId xmlns:a16="http://schemas.microsoft.com/office/drawing/2014/main" id="{2CB8BC5D-2D6A-DC41-92EE-4F1739EE15DF}"/>
                </a:ext>
              </a:extLst>
            </p:cNvPr>
            <p:cNvCxnSpPr>
              <a:cxnSpLocks/>
              <a:stCxn id="17" idx="2"/>
            </p:cNvCxnSpPr>
            <p:nvPr/>
          </p:nvCxnSpPr>
          <p:spPr>
            <a:xfrm flipH="1">
              <a:off x="3141540" y="3427509"/>
              <a:ext cx="11617" cy="109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AA1B0B2-5995-F34D-9B87-F11FEED5E358}"/>
                </a:ext>
              </a:extLst>
            </p:cNvPr>
            <p:cNvSpPr txBox="1"/>
            <p:nvPr/>
          </p:nvSpPr>
          <p:spPr>
            <a:xfrm>
              <a:off x="1996211" y="3634690"/>
              <a:ext cx="1091966" cy="307777"/>
            </a:xfrm>
            <a:prstGeom prst="rect">
              <a:avLst/>
            </a:prstGeom>
            <a:noFill/>
          </p:spPr>
          <p:txBody>
            <a:bodyPr wrap="none" rtlCol="0">
              <a:spAutoFit/>
            </a:bodyPr>
            <a:lstStyle/>
            <a:p>
              <a:pPr algn="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Membro de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Rectangle 24">
              <a:extLst>
                <a:ext uri="{FF2B5EF4-FFF2-40B4-BE49-F238E27FC236}">
                  <a16:creationId xmlns:a16="http://schemas.microsoft.com/office/drawing/2014/main" id="{EC0746D4-4DA8-2642-8591-F79EEC8242A2}"/>
                </a:ext>
              </a:extLst>
            </p:cNvPr>
            <p:cNvSpPr/>
            <p:nvPr/>
          </p:nvSpPr>
          <p:spPr>
            <a:xfrm>
              <a:off x="2582799" y="4546985"/>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6" name="TextBox 25">
              <a:extLst>
                <a:ext uri="{FF2B5EF4-FFF2-40B4-BE49-F238E27FC236}">
                  <a16:creationId xmlns:a16="http://schemas.microsoft.com/office/drawing/2014/main" id="{EEAAB7D9-338F-BD4F-9157-0AF78566764A}"/>
                </a:ext>
              </a:extLst>
            </p:cNvPr>
            <p:cNvSpPr txBox="1"/>
            <p:nvPr/>
          </p:nvSpPr>
          <p:spPr>
            <a:xfrm>
              <a:off x="2589603" y="4694342"/>
              <a:ext cx="1151277" cy="276999"/>
            </a:xfrm>
            <a:prstGeom prst="rect">
              <a:avLst/>
            </a:prstGeom>
            <a:noFill/>
          </p:spPr>
          <p:txBody>
            <a:bodyPr wrap="none" rtlCol="0">
              <a:spAutoFit/>
            </a:bodyPr>
            <a:lstStyle/>
            <a:p>
              <a:pPr rtl="0"/>
              <a:r>
                <a:rPr lang="pt-BR" sz="12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Grupo do IAM</a:t>
              </a:r>
            </a:p>
          </p:txBody>
        </p:sp>
        <p:pic>
          <p:nvPicPr>
            <p:cNvPr id="27" name="Graphic 26">
              <a:extLst>
                <a:ext uri="{FF2B5EF4-FFF2-40B4-BE49-F238E27FC236}">
                  <a16:creationId xmlns:a16="http://schemas.microsoft.com/office/drawing/2014/main" id="{031AABCA-450A-024F-870F-82CE0F4D7BDB}"/>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857643" y="5576056"/>
              <a:ext cx="591028" cy="591028"/>
            </a:xfrm>
            <a:prstGeom prst="rect">
              <a:avLst/>
            </a:prstGeom>
          </p:spPr>
        </p:pic>
        <p:sp>
          <p:nvSpPr>
            <p:cNvPr id="28" name="TextBox 27">
              <a:extLst>
                <a:ext uri="{FF2B5EF4-FFF2-40B4-BE49-F238E27FC236}">
                  <a16:creationId xmlns:a16="http://schemas.microsoft.com/office/drawing/2014/main" id="{05650F9F-CFC9-E342-85C6-240D82C7821B}"/>
                </a:ext>
              </a:extLst>
            </p:cNvPr>
            <p:cNvSpPr txBox="1"/>
            <p:nvPr/>
          </p:nvSpPr>
          <p:spPr>
            <a:xfrm>
              <a:off x="3370003" y="5582309"/>
              <a:ext cx="4034715" cy="738664"/>
            </a:xfrm>
            <a:prstGeom prst="rect">
              <a:avLst/>
            </a:prstGeom>
            <a:noFill/>
          </p:spPr>
          <p:txBody>
            <a:bodyPr wrap="square" rtlCol="0">
              <a:spAutoFit/>
            </a:bodyPr>
            <a:lstStyle/>
            <a:p>
              <a:pPr rtl="0"/>
              <a:r>
                <a:rPr lang="pt-BR" sz="1400">
                  <a:latin typeface="Amazon Ember" panose="02000000000000000000" pitchFamily="2" charset="0"/>
                  <a:ea typeface="Amazon Ember" panose="02000000000000000000" pitchFamily="2" charset="0"/>
                  <a:cs typeface="Amazon Ember Light" panose="020B0403020204020204" pitchFamily="34" charset="0"/>
                </a:rPr>
                <a:t>A política do IAM </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concede acesso de leitura, gravação e lista a </a:t>
              </a:r>
              <a:r>
                <a:rPr lang="pt-BR" sz="1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/awsexamplebucket/share/developers</a:t>
              </a:r>
            </a:p>
          </p:txBody>
        </p:sp>
        <p:sp>
          <p:nvSpPr>
            <p:cNvPr id="29" name="TextBox 28">
              <a:extLst>
                <a:ext uri="{FF2B5EF4-FFF2-40B4-BE49-F238E27FC236}">
                  <a16:creationId xmlns:a16="http://schemas.microsoft.com/office/drawing/2014/main" id="{1E8044C8-6C9C-7645-A84A-4ED1335E23F1}"/>
                </a:ext>
              </a:extLst>
            </p:cNvPr>
            <p:cNvSpPr txBox="1"/>
            <p:nvPr/>
          </p:nvSpPr>
          <p:spPr>
            <a:xfrm>
              <a:off x="432706" y="2421732"/>
              <a:ext cx="1390124" cy="307777"/>
            </a:xfrm>
            <a:prstGeom prst="rect">
              <a:avLst/>
            </a:prstGeom>
            <a:noFill/>
          </p:spPr>
          <p:txBody>
            <a:bodyPr wrap="none" rtlCol="0">
              <a:spAutoFit/>
            </a:bodyPr>
            <a:lstStyle/>
            <a:p>
              <a:pPr algn="ctr" rtl="0"/>
              <a:r>
                <a:rPr lang="pt-BR" sz="1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Desenvolvedor</a:t>
              </a:r>
            </a:p>
          </p:txBody>
        </p:sp>
        <p:cxnSp>
          <p:nvCxnSpPr>
            <p:cNvPr id="30" name="Straight Arrow Connector 29">
              <a:extLst>
                <a:ext uri="{FF2B5EF4-FFF2-40B4-BE49-F238E27FC236}">
                  <a16:creationId xmlns:a16="http://schemas.microsoft.com/office/drawing/2014/main" id="{7EDF1788-A154-F44A-BA49-15E5B62D8519}"/>
                </a:ext>
              </a:extLst>
            </p:cNvPr>
            <p:cNvCxnSpPr>
              <a:cxnSpLocks/>
              <a:stCxn id="8" idx="3"/>
              <a:endCxn id="17" idx="1"/>
            </p:cNvCxnSpPr>
            <p:nvPr/>
          </p:nvCxnSpPr>
          <p:spPr>
            <a:xfrm>
              <a:off x="1497536" y="3121954"/>
              <a:ext cx="1085263" cy="100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70B542-AA9E-1749-9D22-D3549041DDE4}"/>
                </a:ext>
              </a:extLst>
            </p:cNvPr>
            <p:cNvCxnSpPr>
              <a:cxnSpLocks/>
              <a:stCxn id="27" idx="0"/>
              <a:endCxn id="25" idx="2"/>
            </p:cNvCxnSpPr>
            <p:nvPr/>
          </p:nvCxnSpPr>
          <p:spPr>
            <a:xfrm flipV="1">
              <a:off x="3153157" y="5138013"/>
              <a:ext cx="0" cy="43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0FB5B5-24DD-B241-850D-3D37FE258A58}"/>
                </a:ext>
              </a:extLst>
            </p:cNvPr>
            <p:cNvCxnSpPr>
              <a:cxnSpLocks/>
              <a:stCxn id="17" idx="3"/>
            </p:cNvCxnSpPr>
            <p:nvPr/>
          </p:nvCxnSpPr>
          <p:spPr>
            <a:xfrm>
              <a:off x="3723515" y="3131995"/>
              <a:ext cx="5420485" cy="98169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0">
              <a:extLst>
                <a:ext uri="{FF2B5EF4-FFF2-40B4-BE49-F238E27FC236}">
                  <a16:creationId xmlns:a16="http://schemas.microsoft.com/office/drawing/2014/main" id="{348BA79B-1D13-4040-80EB-DEBA5DA3F05E}"/>
                </a:ext>
              </a:extLst>
            </p:cNvPr>
            <p:cNvCxnSpPr>
              <a:cxnSpLocks/>
              <a:stCxn id="17" idx="3"/>
            </p:cNvCxnSpPr>
            <p:nvPr/>
          </p:nvCxnSpPr>
          <p:spPr>
            <a:xfrm>
              <a:off x="3723515" y="3131995"/>
              <a:ext cx="5420485" cy="1963387"/>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FF15899-2667-E941-ABBF-545AC44321BE}"/>
                </a:ext>
              </a:extLst>
            </p:cNvPr>
            <p:cNvSpPr/>
            <p:nvPr/>
          </p:nvSpPr>
          <p:spPr>
            <a:xfrm>
              <a:off x="7842560" y="2033338"/>
              <a:ext cx="3787637" cy="3970420"/>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2" name="Rectangle 51">
              <a:extLst>
                <a:ext uri="{FF2B5EF4-FFF2-40B4-BE49-F238E27FC236}">
                  <a16:creationId xmlns:a16="http://schemas.microsoft.com/office/drawing/2014/main" id="{3132E501-F8D2-5D43-A62B-54EC1955A1FF}"/>
                </a:ext>
              </a:extLst>
            </p:cNvPr>
            <p:cNvSpPr/>
            <p:nvPr/>
          </p:nvSpPr>
          <p:spPr>
            <a:xfrm>
              <a:off x="8061157" y="1647348"/>
              <a:ext cx="673769" cy="774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4" name="Graphic 13">
              <a:extLst>
                <a:ext uri="{FF2B5EF4-FFF2-40B4-BE49-F238E27FC236}">
                  <a16:creationId xmlns:a16="http://schemas.microsoft.com/office/drawing/2014/main" id="{BDF2F7F1-4269-D440-A68B-01E8AAC06A7B}"/>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909033" y="1507831"/>
              <a:ext cx="1054491" cy="1054491"/>
            </a:xfrm>
            <a:prstGeom prst="rect">
              <a:avLst/>
            </a:prstGeom>
          </p:spPr>
        </p:pic>
      </p:grpSp>
    </p:spTree>
    <p:custDataLst>
      <p:tags r:id="rId1"/>
    </p:custDataLst>
    <p:extLst>
      <p:ext uri="{BB962C8B-B14F-4D97-AF65-F5344CB8AC3E}">
        <p14:creationId xmlns:p14="http://schemas.microsoft.com/office/powerpoint/2010/main" val="181249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8: Proteger o acesso de usuários e aplicações</a:t>
            </a:r>
          </a:p>
        </p:txBody>
      </p:sp>
      <p:sp>
        <p:nvSpPr>
          <p:cNvPr id="2" name="Title 1"/>
          <p:cNvSpPr>
            <a:spLocks noGrp="1"/>
          </p:cNvSpPr>
          <p:nvPr>
            <p:ph type="title"/>
          </p:nvPr>
        </p:nvSpPr>
        <p:spPr/>
        <p:txBody>
          <a:bodyPr rtlCol="0">
            <a:noAutofit/>
          </a:bodyPr>
          <a:lstStyle/>
          <a:p>
            <a:pPr rtl="0"/>
            <a:r>
              <a:rPr lang="pt-BR" sz="4000">
                <a:latin typeface="+mj-lt"/>
              </a:rPr>
              <a:t>Seção 4: Federar os usuários</a:t>
            </a:r>
          </a:p>
        </p:txBody>
      </p:sp>
    </p:spTree>
    <p:custDataLst>
      <p:tags r:id="rId1"/>
    </p:custDataLst>
    <p:extLst>
      <p:ext uri="{BB962C8B-B14F-4D97-AF65-F5344CB8AC3E}">
        <p14:creationId xmlns:p14="http://schemas.microsoft.com/office/powerpoint/2010/main" val="2204950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6A01E8-560D-0148-9E8E-78BC8FCAAF43}"/>
              </a:ext>
            </a:extLst>
          </p:cNvPr>
          <p:cNvSpPr>
            <a:spLocks noGrp="1"/>
          </p:cNvSpPr>
          <p:nvPr>
            <p:ph type="title"/>
          </p:nvPr>
        </p:nvSpPr>
        <p:spPr/>
        <p:txBody>
          <a:bodyPr rtlCol="0"/>
          <a:lstStyle/>
          <a:p>
            <a:pPr rtl="0"/>
            <a:r>
              <a:rPr lang="pt-BR"/>
              <a:t>Funções do IAM</a:t>
            </a:r>
          </a:p>
        </p:txBody>
      </p:sp>
      <p:sp>
        <p:nvSpPr>
          <p:cNvPr id="8" name="Content Placeholder 7">
            <a:extLst>
              <a:ext uri="{FF2B5EF4-FFF2-40B4-BE49-F238E27FC236}">
                <a16:creationId xmlns:a16="http://schemas.microsoft.com/office/drawing/2014/main" id="{63B2245D-7705-9A4B-BDC7-EB3E2743BD57}"/>
              </a:ext>
            </a:extLst>
          </p:cNvPr>
          <p:cNvSpPr>
            <a:spLocks noGrp="1"/>
          </p:cNvSpPr>
          <p:nvPr>
            <p:ph idx="1"/>
          </p:nvPr>
        </p:nvSpPr>
        <p:spPr>
          <a:xfrm>
            <a:off x="408709" y="1528175"/>
            <a:ext cx="5810149" cy="4648788"/>
          </a:xfrm>
        </p:spPr>
        <p:txBody>
          <a:bodyPr rtlCol="0"/>
          <a:lstStyle/>
          <a:p>
            <a:pPr rtl="0">
              <a:buClr>
                <a:schemeClr val="tx1">
                  <a:lumMod val="95000"/>
                  <a:lumOff val="5000"/>
                </a:schemeClr>
              </a:buClr>
            </a:pPr>
            <a:r>
              <a:rPr lang="pt-BR" sz="2000" dirty="0"/>
              <a:t>Características</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da função do IAM</a:t>
            </a:r>
          </a:p>
          <a:p>
            <a:pPr lvl="1" rtl="0">
              <a:buClr>
                <a:schemeClr val="tx1">
                  <a:lumMod val="95000"/>
                  <a:lumOff val="5000"/>
                </a:schemeClr>
              </a:buClr>
            </a:pPr>
            <a:r>
              <a:rPr lang="pt-BR" sz="1800" dirty="0"/>
              <a:t>Fornece credenciais de segurança </a:t>
            </a:r>
            <a:r>
              <a:rPr lang="pt-BR" sz="1800" i="1" dirty="0">
                <a:solidFill>
                  <a:schemeClr val="accent6"/>
                </a:solidFill>
              </a:rPr>
              <a:t>temporárias</a:t>
            </a:r>
            <a:endParaRPr lang="en-US" sz="1800" dirty="0"/>
          </a:p>
          <a:p>
            <a:pPr lvl="1" rtl="0">
              <a:buClr>
                <a:schemeClr val="tx1">
                  <a:lumMod val="95000"/>
                  <a:lumOff val="5000"/>
                </a:schemeClr>
              </a:buClr>
            </a:pPr>
            <a:r>
              <a:rPr lang="pt-BR" sz="1800" dirty="0"/>
              <a:t>Não é associada exclusivamente a uma pessoa</a:t>
            </a:r>
          </a:p>
          <a:p>
            <a:pPr lvl="1" rtl="0">
              <a:buClr>
                <a:schemeClr val="tx1">
                  <a:lumMod val="95000"/>
                  <a:lumOff val="5000"/>
                </a:schemeClr>
              </a:buClr>
            </a:pPr>
            <a:r>
              <a:rPr lang="pt-BR" sz="1800" i="1" dirty="0">
                <a:solidFill>
                  <a:schemeClr val="accent6"/>
                </a:solidFill>
              </a:rPr>
              <a:t>Pode ser assumida</a:t>
            </a:r>
            <a:r>
              <a:rPr lang="pt-BR" sz="1800" dirty="0"/>
              <a:t> por uma </a:t>
            </a:r>
            <a:r>
              <a:rPr lang="pt-BR" sz="1800" dirty="0">
                <a:solidFill>
                  <a:schemeClr val="accent5"/>
                </a:solidFill>
                <a:latin typeface="Amazon Ember" panose="02000000000000000000" pitchFamily="2" charset="0"/>
                <a:ea typeface="Amazon Ember" panose="02000000000000000000" pitchFamily="2" charset="0"/>
              </a:rPr>
              <a:t>pessoa</a:t>
            </a:r>
            <a:r>
              <a:rPr lang="pt-BR" sz="1800" dirty="0"/>
              <a:t>, </a:t>
            </a:r>
            <a:r>
              <a:rPr lang="pt-BR" sz="1800" dirty="0">
                <a:solidFill>
                  <a:schemeClr val="accent5"/>
                </a:solidFill>
                <a:latin typeface="Amazon Ember" panose="02000000000000000000" pitchFamily="2" charset="0"/>
                <a:ea typeface="Amazon Ember" panose="02000000000000000000" pitchFamily="2" charset="0"/>
              </a:rPr>
              <a:t>aplicação</a:t>
            </a:r>
            <a:r>
              <a:rPr lang="pt-BR" sz="1800" dirty="0"/>
              <a:t> </a:t>
            </a:r>
            <a:r>
              <a:rPr lang="pt-BR" sz="1800" dirty="0" smtClean="0"/>
              <a:t/>
            </a:r>
            <a:br>
              <a:rPr lang="pt-BR" sz="1800" dirty="0" smtClean="0"/>
            </a:br>
            <a:r>
              <a:rPr lang="pt-BR" sz="1800" dirty="0" smtClean="0"/>
              <a:t>ou </a:t>
            </a:r>
            <a:r>
              <a:rPr lang="pt-BR" sz="1800" dirty="0">
                <a:solidFill>
                  <a:schemeClr val="accent5"/>
                </a:solidFill>
                <a:latin typeface="Amazon Ember" panose="02000000000000000000" pitchFamily="2" charset="0"/>
                <a:ea typeface="Amazon Ember" panose="02000000000000000000" pitchFamily="2" charset="0"/>
              </a:rPr>
              <a:t>serviço</a:t>
            </a:r>
          </a:p>
          <a:p>
            <a:pPr lvl="1" rtl="0">
              <a:buClr>
                <a:schemeClr val="tx1">
                  <a:lumMod val="95000"/>
                  <a:lumOff val="5000"/>
                </a:schemeClr>
              </a:buClr>
            </a:pPr>
            <a:r>
              <a:rPr lang="pt-BR" sz="1800" dirty="0"/>
              <a:t>É frequentemente usada para delegar acesso</a:t>
            </a:r>
          </a:p>
          <a:p>
            <a:pPr rtl="0">
              <a:buClr>
                <a:schemeClr val="tx1">
                  <a:lumMod val="95000"/>
                  <a:lumOff val="5000"/>
                </a:schemeClr>
              </a:buClr>
            </a:pPr>
            <a:r>
              <a:rPr lang="pt-BR" sz="2000" dirty="0"/>
              <a:t>Casos de uso</a:t>
            </a:r>
          </a:p>
          <a:p>
            <a:pPr lvl="1" rtl="0"/>
            <a:r>
              <a:rPr lang="pt-BR" sz="1800" dirty="0"/>
              <a:t>Fornecer aos recursos da AWS acesso aos serviços da AWS</a:t>
            </a:r>
          </a:p>
          <a:p>
            <a:pPr lvl="1" rtl="0"/>
            <a:r>
              <a:rPr lang="pt-BR" sz="1800" dirty="0"/>
              <a:t>Fornecer acesso a usuários autenticados externamente</a:t>
            </a:r>
          </a:p>
          <a:p>
            <a:pPr lvl="1" rtl="0"/>
            <a:r>
              <a:rPr lang="pt-BR" sz="1800" dirty="0"/>
              <a:t>Fornecer acesso a terceiros</a:t>
            </a:r>
          </a:p>
          <a:p>
            <a:pPr lvl="1" rtl="0"/>
            <a:r>
              <a:rPr lang="pt-BR" sz="1800" dirty="0"/>
              <a:t>Alternar funções para acessar recursos em:</a:t>
            </a:r>
            <a:endParaRPr lang="en-US" sz="1800" dirty="0"/>
          </a:p>
          <a:p>
            <a:pPr lvl="2" rtl="0"/>
            <a:r>
              <a:rPr lang="pt-BR" sz="1400" dirty="0"/>
              <a:t>Sua conta da AWS</a:t>
            </a:r>
          </a:p>
          <a:p>
            <a:pPr lvl="2" rtl="0"/>
            <a:r>
              <a:rPr lang="pt-BR" sz="1400" dirty="0"/>
              <a:t>Qualquer outra conta da AWS (acesso entre contas)</a:t>
            </a:r>
          </a:p>
        </p:txBody>
      </p:sp>
      <p:grpSp>
        <p:nvGrpSpPr>
          <p:cNvPr id="34" name="Group 33" descr="An IAM policy is attached to an IAM role in AWS account 1. The role is assumed by an IAM user in the same account and an IAM user in AWS account 2. Both users can use the role to access in S3 bucket. An EC2 instance also assumes the same role and the app running on the instance can also access the S3 bucket.">
            <a:extLst>
              <a:ext uri="{FF2B5EF4-FFF2-40B4-BE49-F238E27FC236}">
                <a16:creationId xmlns:a16="http://schemas.microsoft.com/office/drawing/2014/main" id="{E7BBA4E6-768C-47F0-B1AC-619C235A0650}"/>
              </a:ext>
            </a:extLst>
          </p:cNvPr>
          <p:cNvGrpSpPr/>
          <p:nvPr/>
        </p:nvGrpSpPr>
        <p:grpSpPr>
          <a:xfrm>
            <a:off x="6751059" y="1337709"/>
            <a:ext cx="5304461" cy="4938400"/>
            <a:chOff x="6751059" y="1337709"/>
            <a:chExt cx="5304461" cy="4938400"/>
          </a:xfrm>
        </p:grpSpPr>
        <p:pic>
          <p:nvPicPr>
            <p:cNvPr id="9" name="Graphic 8">
              <a:extLst>
                <a:ext uri="{FF2B5EF4-FFF2-40B4-BE49-F238E27FC236}">
                  <a16:creationId xmlns:a16="http://schemas.microsoft.com/office/drawing/2014/main" id="{D465B365-4F51-444B-99E8-8936E75A5F5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27161" y="5326363"/>
              <a:ext cx="671290" cy="671290"/>
            </a:xfrm>
            <a:prstGeom prst="rect">
              <a:avLst/>
            </a:prstGeom>
          </p:spPr>
        </p:pic>
        <p:sp>
          <p:nvSpPr>
            <p:cNvPr id="10" name="TextBox 9">
              <a:extLst>
                <a:ext uri="{FF2B5EF4-FFF2-40B4-BE49-F238E27FC236}">
                  <a16:creationId xmlns:a16="http://schemas.microsoft.com/office/drawing/2014/main" id="{39650093-E147-004A-A7E4-AD0571DA1596}"/>
                </a:ext>
              </a:extLst>
            </p:cNvPr>
            <p:cNvSpPr txBox="1"/>
            <p:nvPr/>
          </p:nvSpPr>
          <p:spPr>
            <a:xfrm>
              <a:off x="6928604" y="5872684"/>
              <a:ext cx="1571025" cy="276999"/>
            </a:xfrm>
            <a:prstGeom prst="rect">
              <a:avLst/>
            </a:prstGeom>
            <a:noFill/>
          </p:spPr>
          <p:txBody>
            <a:bodyPr wrap="square" rtlCol="0">
              <a:spAutoFit/>
            </a:bodyPr>
            <a:lstStyle/>
            <a:p>
              <a:pPr algn="ctr" rtl="0"/>
              <a:r>
                <a:rPr lang="pt-BR" sz="1200" dirty="0"/>
                <a:t>Função do IAM</a:t>
              </a:r>
            </a:p>
          </p:txBody>
        </p:sp>
        <p:pic>
          <p:nvPicPr>
            <p:cNvPr id="11" name="Graphic 10">
              <a:extLst>
                <a:ext uri="{FF2B5EF4-FFF2-40B4-BE49-F238E27FC236}">
                  <a16:creationId xmlns:a16="http://schemas.microsoft.com/office/drawing/2014/main" id="{AFCE862F-44AD-DE4C-AC88-A3DBE2E5051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103619" y="5529521"/>
              <a:ext cx="411938" cy="411938"/>
            </a:xfrm>
            <a:prstGeom prst="rect">
              <a:avLst/>
            </a:prstGeom>
          </p:spPr>
        </p:pic>
        <p:sp>
          <p:nvSpPr>
            <p:cNvPr id="13" name="TextBox 12">
              <a:extLst>
                <a:ext uri="{FF2B5EF4-FFF2-40B4-BE49-F238E27FC236}">
                  <a16:creationId xmlns:a16="http://schemas.microsoft.com/office/drawing/2014/main" id="{73DCBDC2-B0B7-5842-8E88-8996C03BF388}"/>
                </a:ext>
              </a:extLst>
            </p:cNvPr>
            <p:cNvSpPr txBox="1"/>
            <p:nvPr/>
          </p:nvSpPr>
          <p:spPr>
            <a:xfrm>
              <a:off x="7971688" y="5479892"/>
              <a:ext cx="1481683" cy="461665"/>
            </a:xfrm>
            <a:prstGeom prst="rect">
              <a:avLst/>
            </a:prstGeom>
            <a:noFill/>
          </p:spPr>
          <p:txBody>
            <a:bodyPr wrap="square" rtlCol="0">
              <a:spAutoFit/>
            </a:bodyPr>
            <a:lstStyle/>
            <a:p>
              <a:pPr algn="ctr" rtl="0"/>
              <a:r>
                <a:rPr lang="pt-BR" sz="120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Associada</a:t>
              </a:r>
            </a:p>
            <a:p>
              <a:pPr algn="ctr" rtl="0"/>
              <a:r>
                <a:rPr lang="pt-BR" sz="120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a:t>
              </a:r>
            </a:p>
          </p:txBody>
        </p:sp>
        <p:sp>
          <p:nvSpPr>
            <p:cNvPr id="14" name="TextBox 13">
              <a:extLst>
                <a:ext uri="{FF2B5EF4-FFF2-40B4-BE49-F238E27FC236}">
                  <a16:creationId xmlns:a16="http://schemas.microsoft.com/office/drawing/2014/main" id="{6AA8489B-837D-A243-A3DB-5DA0F4F053E1}"/>
                </a:ext>
              </a:extLst>
            </p:cNvPr>
            <p:cNvSpPr txBox="1"/>
            <p:nvPr/>
          </p:nvSpPr>
          <p:spPr>
            <a:xfrm>
              <a:off x="8735758" y="5924123"/>
              <a:ext cx="1188146" cy="276999"/>
            </a:xfrm>
            <a:prstGeom prst="rect">
              <a:avLst/>
            </a:prstGeom>
            <a:noFill/>
          </p:spPr>
          <p:txBody>
            <a:bodyPr wrap="non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Política do IAM</a:t>
              </a:r>
            </a:p>
          </p:txBody>
        </p:sp>
        <p:cxnSp>
          <p:nvCxnSpPr>
            <p:cNvPr id="15" name="Straight Arrow Connector 14">
              <a:extLst>
                <a:ext uri="{FF2B5EF4-FFF2-40B4-BE49-F238E27FC236}">
                  <a16:creationId xmlns:a16="http://schemas.microsoft.com/office/drawing/2014/main" id="{4B45C439-D3FF-F14C-BAE8-25B78AC2D851}"/>
                </a:ext>
              </a:extLst>
            </p:cNvPr>
            <p:cNvCxnSpPr>
              <a:cxnSpLocks/>
              <a:stCxn id="11" idx="1"/>
              <a:endCxn id="13" idx="1"/>
            </p:cNvCxnSpPr>
            <p:nvPr/>
          </p:nvCxnSpPr>
          <p:spPr>
            <a:xfrm flipH="1" flipV="1">
              <a:off x="7971688" y="5710725"/>
              <a:ext cx="1131931" cy="2476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85F634-FA09-1349-9A66-CECC638F95FB}"/>
                </a:ext>
              </a:extLst>
            </p:cNvPr>
            <p:cNvSpPr txBox="1"/>
            <p:nvPr/>
          </p:nvSpPr>
          <p:spPr>
            <a:xfrm>
              <a:off x="6751059" y="4370345"/>
              <a:ext cx="1071428" cy="646331"/>
            </a:xfrm>
            <a:prstGeom prst="rect">
              <a:avLst/>
            </a:prstGeom>
            <a:noFill/>
          </p:spPr>
          <p:txBody>
            <a:bodyPr wrap="square" rtlCol="0">
              <a:spAutoFit/>
            </a:bodyPr>
            <a:lstStyle/>
            <a:p>
              <a:pPr algn="r" rtl="0"/>
              <a:r>
                <a:rPr lang="pt-BR" sz="1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Função </a:t>
              </a:r>
              <a:r>
                <a:rPr lang="pt-BR" sz="12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assumida</a:t>
              </a:r>
              <a:r>
                <a:rPr lang="pt-BR" sz="1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por</a:t>
              </a:r>
              <a:endParaRPr lang="en-US" sz="1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7" name="Straight Arrow Connector 16">
              <a:extLst>
                <a:ext uri="{FF2B5EF4-FFF2-40B4-BE49-F238E27FC236}">
                  <a16:creationId xmlns:a16="http://schemas.microsoft.com/office/drawing/2014/main" id="{46E8E709-362B-9347-96C4-4244FFE7614A}"/>
                </a:ext>
              </a:extLst>
            </p:cNvPr>
            <p:cNvCxnSpPr>
              <a:cxnSpLocks/>
              <a:stCxn id="9" idx="0"/>
            </p:cNvCxnSpPr>
            <p:nvPr/>
          </p:nvCxnSpPr>
          <p:spPr>
            <a:xfrm flipV="1">
              <a:off x="7662806" y="4182444"/>
              <a:ext cx="856139" cy="114391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8806D34-849D-FE48-AAEE-B1F7A946105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609822" y="3667906"/>
              <a:ext cx="559719" cy="559719"/>
            </a:xfrm>
            <a:prstGeom prst="rect">
              <a:avLst/>
            </a:prstGeom>
          </p:spPr>
        </p:pic>
        <p:sp>
          <p:nvSpPr>
            <p:cNvPr id="20" name="TextBox 19">
              <a:extLst>
                <a:ext uri="{FF2B5EF4-FFF2-40B4-BE49-F238E27FC236}">
                  <a16:creationId xmlns:a16="http://schemas.microsoft.com/office/drawing/2014/main" id="{ED9ADC89-66E9-F444-AD4E-E0A86E9385A5}"/>
                </a:ext>
              </a:extLst>
            </p:cNvPr>
            <p:cNvSpPr txBox="1"/>
            <p:nvPr/>
          </p:nvSpPr>
          <p:spPr>
            <a:xfrm>
              <a:off x="8354688" y="4222011"/>
              <a:ext cx="1107898" cy="338554"/>
            </a:xfrm>
            <a:prstGeom prst="rect">
              <a:avLst/>
            </a:prstGeom>
            <a:noFill/>
          </p:spPr>
          <p:txBody>
            <a:bodyPr wrap="square" rtlCol="0">
              <a:spAutoFit/>
            </a:bodyPr>
            <a:lstStyle/>
            <a:p>
              <a:pPr algn="ctr" rtl="0"/>
              <a:r>
                <a:rPr lang="pt-BR" sz="1600"/>
                <a:t>Usuário do IAM</a:t>
              </a:r>
            </a:p>
          </p:txBody>
        </p:sp>
        <p:sp>
          <p:nvSpPr>
            <p:cNvPr id="25" name="Rectangle 24">
              <a:extLst>
                <a:ext uri="{FF2B5EF4-FFF2-40B4-BE49-F238E27FC236}">
                  <a16:creationId xmlns:a16="http://schemas.microsoft.com/office/drawing/2014/main" id="{C8FEEE85-DBB4-A842-B4A1-15794775DE12}"/>
                </a:ext>
              </a:extLst>
            </p:cNvPr>
            <p:cNvSpPr/>
            <p:nvPr/>
          </p:nvSpPr>
          <p:spPr>
            <a:xfrm>
              <a:off x="6811514" y="3109750"/>
              <a:ext cx="5244006" cy="316635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Conta 1 da AWS</a:t>
              </a:r>
            </a:p>
          </p:txBody>
        </p:sp>
        <p:pic>
          <p:nvPicPr>
            <p:cNvPr id="26" name="Graphic 25">
              <a:extLst>
                <a:ext uri="{FF2B5EF4-FFF2-40B4-BE49-F238E27FC236}">
                  <a16:creationId xmlns:a16="http://schemas.microsoft.com/office/drawing/2014/main" id="{ACA85A96-341C-4048-BAD1-CC8550A969A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813297" y="3109751"/>
              <a:ext cx="330200" cy="330200"/>
            </a:xfrm>
            <a:prstGeom prst="rect">
              <a:avLst/>
            </a:prstGeom>
          </p:spPr>
        </p:pic>
        <p:sp>
          <p:nvSpPr>
            <p:cNvPr id="27" name="Rectangle 26">
              <a:extLst>
                <a:ext uri="{FF2B5EF4-FFF2-40B4-BE49-F238E27FC236}">
                  <a16:creationId xmlns:a16="http://schemas.microsoft.com/office/drawing/2014/main" id="{45DF5457-9CB4-104E-9906-E738128AC07E}"/>
                </a:ext>
              </a:extLst>
            </p:cNvPr>
            <p:cNvSpPr/>
            <p:nvPr/>
          </p:nvSpPr>
          <p:spPr>
            <a:xfrm>
              <a:off x="8018404" y="1337709"/>
              <a:ext cx="2172621" cy="142989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Conta 2 da AWS</a:t>
              </a:r>
            </a:p>
          </p:txBody>
        </p:sp>
        <p:pic>
          <p:nvPicPr>
            <p:cNvPr id="28" name="Graphic 27">
              <a:extLst>
                <a:ext uri="{FF2B5EF4-FFF2-40B4-BE49-F238E27FC236}">
                  <a16:creationId xmlns:a16="http://schemas.microsoft.com/office/drawing/2014/main" id="{75C10CFA-8DED-B54F-AB59-FC7732AC9B5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028324" y="1347450"/>
              <a:ext cx="330200" cy="330200"/>
            </a:xfrm>
            <a:prstGeom prst="rect">
              <a:avLst/>
            </a:prstGeom>
          </p:spPr>
        </p:pic>
        <p:pic>
          <p:nvPicPr>
            <p:cNvPr id="31" name="Graphic 30">
              <a:extLst>
                <a:ext uri="{FF2B5EF4-FFF2-40B4-BE49-F238E27FC236}">
                  <a16:creationId xmlns:a16="http://schemas.microsoft.com/office/drawing/2014/main" id="{8B4B9140-3881-944E-A412-E273AACF25E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633330" y="1867712"/>
              <a:ext cx="559719" cy="559719"/>
            </a:xfrm>
            <a:prstGeom prst="rect">
              <a:avLst/>
            </a:prstGeom>
          </p:spPr>
        </p:pic>
        <p:sp>
          <p:nvSpPr>
            <p:cNvPr id="32" name="TextBox 31">
              <a:extLst>
                <a:ext uri="{FF2B5EF4-FFF2-40B4-BE49-F238E27FC236}">
                  <a16:creationId xmlns:a16="http://schemas.microsoft.com/office/drawing/2014/main" id="{5DFBA31F-D829-CD43-8530-F4609BB7C087}"/>
                </a:ext>
              </a:extLst>
            </p:cNvPr>
            <p:cNvSpPr txBox="1"/>
            <p:nvPr/>
          </p:nvSpPr>
          <p:spPr>
            <a:xfrm>
              <a:off x="9055737" y="1811671"/>
              <a:ext cx="899041" cy="523220"/>
            </a:xfrm>
            <a:prstGeom prst="rect">
              <a:avLst/>
            </a:prstGeom>
            <a:noFill/>
          </p:spPr>
          <p:txBody>
            <a:bodyPr wrap="square" rtlCol="0">
              <a:spAutoFit/>
            </a:bodyPr>
            <a:lstStyle/>
            <a:p>
              <a:pPr algn="ctr" rtl="0"/>
              <a:r>
                <a:rPr lang="pt-BR" sz="1400" dirty="0"/>
                <a:t>Usuário do IAM</a:t>
              </a:r>
              <a:endParaRPr lang="en-US" sz="1400" dirty="0"/>
            </a:p>
          </p:txBody>
        </p:sp>
        <p:cxnSp>
          <p:nvCxnSpPr>
            <p:cNvPr id="33" name="Straight Arrow Connector 16">
              <a:extLst>
                <a:ext uri="{FF2B5EF4-FFF2-40B4-BE49-F238E27FC236}">
                  <a16:creationId xmlns:a16="http://schemas.microsoft.com/office/drawing/2014/main" id="{F0B98E48-3332-8443-AB72-B67725173522}"/>
                </a:ext>
              </a:extLst>
            </p:cNvPr>
            <p:cNvCxnSpPr>
              <a:cxnSpLocks/>
              <a:stCxn id="9" idx="0"/>
            </p:cNvCxnSpPr>
            <p:nvPr/>
          </p:nvCxnSpPr>
          <p:spPr>
            <a:xfrm flipV="1">
              <a:off x="7662806" y="2427431"/>
              <a:ext cx="967212" cy="289893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BB445348-7952-704B-8715-28FDA5D40B9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852631" y="5016949"/>
              <a:ext cx="330200" cy="330200"/>
            </a:xfrm>
            <a:prstGeom prst="rect">
              <a:avLst/>
            </a:prstGeom>
          </p:spPr>
        </p:pic>
        <p:sp>
          <p:nvSpPr>
            <p:cNvPr id="46" name="Rectangle 45">
              <a:extLst>
                <a:ext uri="{FF2B5EF4-FFF2-40B4-BE49-F238E27FC236}">
                  <a16:creationId xmlns:a16="http://schemas.microsoft.com/office/drawing/2014/main" id="{91F79EB1-BE17-AB40-98B1-8D589780FFA9}"/>
                </a:ext>
              </a:extLst>
            </p:cNvPr>
            <p:cNvSpPr/>
            <p:nvPr/>
          </p:nvSpPr>
          <p:spPr>
            <a:xfrm>
              <a:off x="9843832" y="5016949"/>
              <a:ext cx="2111601" cy="62130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rgbClr val="D86613"/>
                  </a:solidFill>
                </a:rPr>
                <a:t>Instância do EC2 (com aplicação)</a:t>
              </a:r>
            </a:p>
          </p:txBody>
        </p:sp>
        <p:cxnSp>
          <p:nvCxnSpPr>
            <p:cNvPr id="48" name="Straight Arrow Connector 16">
              <a:extLst>
                <a:ext uri="{FF2B5EF4-FFF2-40B4-BE49-F238E27FC236}">
                  <a16:creationId xmlns:a16="http://schemas.microsoft.com/office/drawing/2014/main" id="{E40F6709-904B-594C-A0FA-ADE6AA19DB2F}"/>
                </a:ext>
              </a:extLst>
            </p:cNvPr>
            <p:cNvCxnSpPr>
              <a:cxnSpLocks/>
              <a:stCxn id="9" idx="0"/>
              <a:endCxn id="46" idx="1"/>
            </p:cNvCxnSpPr>
            <p:nvPr/>
          </p:nvCxnSpPr>
          <p:spPr>
            <a:xfrm>
              <a:off x="7662806" y="5326363"/>
              <a:ext cx="2181026" cy="123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F8E67405-6767-BF4D-922F-8E77229AF69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354198" y="3634077"/>
              <a:ext cx="635809" cy="635809"/>
            </a:xfrm>
            <a:prstGeom prst="rect">
              <a:avLst/>
            </a:prstGeom>
          </p:spPr>
        </p:pic>
        <p:sp>
          <p:nvSpPr>
            <p:cNvPr id="76" name="TextBox 75">
              <a:extLst>
                <a:ext uri="{FF2B5EF4-FFF2-40B4-BE49-F238E27FC236}">
                  <a16:creationId xmlns:a16="http://schemas.microsoft.com/office/drawing/2014/main" id="{8FDDD452-3D4E-0445-89BB-ED2A28D30E54}"/>
                </a:ext>
              </a:extLst>
            </p:cNvPr>
            <p:cNvSpPr txBox="1"/>
            <p:nvPr/>
          </p:nvSpPr>
          <p:spPr>
            <a:xfrm>
              <a:off x="10903569" y="3706807"/>
              <a:ext cx="853764" cy="584775"/>
            </a:xfrm>
            <a:prstGeom prst="rect">
              <a:avLst/>
            </a:prstGeom>
            <a:noFill/>
          </p:spPr>
          <p:txBody>
            <a:bodyPr wrap="square" rtlCol="0">
              <a:spAutoFit/>
            </a:bodyPr>
            <a:lstStyle/>
            <a:p>
              <a:pPr rtl="0"/>
              <a:r>
                <a:rPr lang="pt-BR" sz="1600"/>
                <a:t>Bucket do S3</a:t>
              </a:r>
              <a:endParaRPr lang="en-US" sz="1600" dirty="0"/>
            </a:p>
          </p:txBody>
        </p:sp>
        <p:pic>
          <p:nvPicPr>
            <p:cNvPr id="77" name="Graphic 76">
              <a:extLst>
                <a:ext uri="{FF2B5EF4-FFF2-40B4-BE49-F238E27FC236}">
                  <a16:creationId xmlns:a16="http://schemas.microsoft.com/office/drawing/2014/main" id="{2CE38F36-2735-4941-892E-7AE8311C7D7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708118" y="1657859"/>
              <a:ext cx="365760" cy="365760"/>
            </a:xfrm>
            <a:prstGeom prst="rect">
              <a:avLst/>
            </a:prstGeom>
          </p:spPr>
        </p:pic>
        <p:pic>
          <p:nvPicPr>
            <p:cNvPr id="78" name="Graphic 77">
              <a:extLst>
                <a:ext uri="{FF2B5EF4-FFF2-40B4-BE49-F238E27FC236}">
                  <a16:creationId xmlns:a16="http://schemas.microsoft.com/office/drawing/2014/main" id="{500793C5-3A77-C84A-B8CB-37E272AD01A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066677" y="4786583"/>
              <a:ext cx="428185" cy="365760"/>
            </a:xfrm>
            <a:prstGeom prst="rect">
              <a:avLst/>
            </a:prstGeom>
          </p:spPr>
        </p:pic>
        <p:pic>
          <p:nvPicPr>
            <p:cNvPr id="79" name="Graphic 78">
              <a:extLst>
                <a:ext uri="{FF2B5EF4-FFF2-40B4-BE49-F238E27FC236}">
                  <a16:creationId xmlns:a16="http://schemas.microsoft.com/office/drawing/2014/main" id="{B6B341FF-84C9-6D4D-AB88-3452B18D4BA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81994" y="3457031"/>
              <a:ext cx="365760" cy="365760"/>
            </a:xfrm>
            <a:prstGeom prst="rect">
              <a:avLst/>
            </a:prstGeom>
          </p:spPr>
        </p:pic>
        <p:cxnSp>
          <p:nvCxnSpPr>
            <p:cNvPr id="80" name="Straight Arrow Connector 16">
              <a:extLst>
                <a:ext uri="{FF2B5EF4-FFF2-40B4-BE49-F238E27FC236}">
                  <a16:creationId xmlns:a16="http://schemas.microsoft.com/office/drawing/2014/main" id="{4270429B-00CC-354D-9FF7-FCA2AC23F5CC}"/>
                </a:ext>
              </a:extLst>
            </p:cNvPr>
            <p:cNvCxnSpPr>
              <a:cxnSpLocks/>
              <a:stCxn id="19" idx="3"/>
              <a:endCxn id="75" idx="1"/>
            </p:cNvCxnSpPr>
            <p:nvPr/>
          </p:nvCxnSpPr>
          <p:spPr>
            <a:xfrm>
              <a:off x="9169541" y="3947766"/>
              <a:ext cx="1184657" cy="42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EE2D95F-F3D8-0442-AA98-BCEDBAAC0C41}"/>
                </a:ext>
              </a:extLst>
            </p:cNvPr>
            <p:cNvSpPr/>
            <p:nvPr/>
          </p:nvSpPr>
          <p:spPr>
            <a:xfrm>
              <a:off x="8308603" y="5941459"/>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1</a:t>
              </a:r>
            </a:p>
          </p:txBody>
        </p:sp>
        <p:sp>
          <p:nvSpPr>
            <p:cNvPr id="86" name="Oval 85">
              <a:extLst>
                <a:ext uri="{FF2B5EF4-FFF2-40B4-BE49-F238E27FC236}">
                  <a16:creationId xmlns:a16="http://schemas.microsoft.com/office/drawing/2014/main" id="{B1D5CAE3-89B0-D64D-8712-2D9343FDEA15}"/>
                </a:ext>
              </a:extLst>
            </p:cNvPr>
            <p:cNvSpPr/>
            <p:nvPr/>
          </p:nvSpPr>
          <p:spPr>
            <a:xfrm>
              <a:off x="7198373" y="4994165"/>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2</a:t>
              </a:r>
            </a:p>
          </p:txBody>
        </p:sp>
        <p:sp>
          <p:nvSpPr>
            <p:cNvPr id="87" name="Oval 86">
              <a:extLst>
                <a:ext uri="{FF2B5EF4-FFF2-40B4-BE49-F238E27FC236}">
                  <a16:creationId xmlns:a16="http://schemas.microsoft.com/office/drawing/2014/main" id="{16F41518-95CE-E749-B0CE-477D0528F6B6}"/>
                </a:ext>
              </a:extLst>
            </p:cNvPr>
            <p:cNvSpPr/>
            <p:nvPr/>
          </p:nvSpPr>
          <p:spPr>
            <a:xfrm>
              <a:off x="9193411" y="3415798"/>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3</a:t>
              </a:r>
            </a:p>
          </p:txBody>
        </p:sp>
        <p:sp>
          <p:nvSpPr>
            <p:cNvPr id="88" name="TextBox 87">
              <a:extLst>
                <a:ext uri="{FF2B5EF4-FFF2-40B4-BE49-F238E27FC236}">
                  <a16:creationId xmlns:a16="http://schemas.microsoft.com/office/drawing/2014/main" id="{EDB03972-FC70-304D-9A00-47B6B31E5B23}"/>
                </a:ext>
              </a:extLst>
            </p:cNvPr>
            <p:cNvSpPr txBox="1"/>
            <p:nvPr/>
          </p:nvSpPr>
          <p:spPr>
            <a:xfrm>
              <a:off x="9051146" y="3621330"/>
              <a:ext cx="1318593" cy="830997"/>
            </a:xfrm>
            <a:prstGeom prst="rect">
              <a:avLst/>
            </a:prstGeom>
            <a:noFill/>
          </p:spPr>
          <p:txBody>
            <a:bodyPr wrap="square" rtlCol="0">
              <a:spAutoFit/>
            </a:bodyPr>
            <a:lstStyle/>
            <a:p>
              <a:pPr algn="ctr" rtl="0"/>
              <a:r>
                <a:rPr lang="pt-BR" sz="1600" dirty="0">
                  <a:solidFill>
                    <a:srgbClr val="00B050"/>
                  </a:solidFill>
                  <a:latin typeface="Amazon Ember" panose="02000000000000000000" pitchFamily="2" charset="0"/>
                  <a:ea typeface="Amazon Ember" panose="02000000000000000000" pitchFamily="2" charset="0"/>
                  <a:cs typeface="Amazon Ember Light" panose="020B0403020204020204" pitchFamily="34" charset="0"/>
                </a:rPr>
                <a:t>Função </a:t>
              </a:r>
              <a:r>
                <a:rPr lang="pt-BR" sz="1600" i="1" dirty="0">
                  <a:solidFill>
                    <a:srgbClr val="00B050"/>
                  </a:solidFill>
                  <a:latin typeface="Amazon Ember" panose="02000000000000000000" pitchFamily="2" charset="0"/>
                  <a:ea typeface="Amazon Ember" panose="02000000000000000000" pitchFamily="2" charset="0"/>
                  <a:cs typeface="Amazon Ember Light" panose="020B0403020204020204" pitchFamily="34" charset="0"/>
                </a:rPr>
                <a:t>usada para acessar</a:t>
              </a:r>
            </a:p>
          </p:txBody>
        </p:sp>
        <p:cxnSp>
          <p:nvCxnSpPr>
            <p:cNvPr id="90" name="Straight Arrow Connector 16">
              <a:extLst>
                <a:ext uri="{FF2B5EF4-FFF2-40B4-BE49-F238E27FC236}">
                  <a16:creationId xmlns:a16="http://schemas.microsoft.com/office/drawing/2014/main" id="{D3FD963A-8337-6C47-A370-0AF9778BF363}"/>
                </a:ext>
              </a:extLst>
            </p:cNvPr>
            <p:cNvCxnSpPr>
              <a:cxnSpLocks/>
              <a:endCxn id="75" idx="0"/>
            </p:cNvCxnSpPr>
            <p:nvPr/>
          </p:nvCxnSpPr>
          <p:spPr>
            <a:xfrm>
              <a:off x="8893220" y="2427431"/>
              <a:ext cx="1778883" cy="120664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16">
              <a:extLst>
                <a:ext uri="{FF2B5EF4-FFF2-40B4-BE49-F238E27FC236}">
                  <a16:creationId xmlns:a16="http://schemas.microsoft.com/office/drawing/2014/main" id="{A23FA385-DE83-3F43-8C22-9A97467A62AD}"/>
                </a:ext>
              </a:extLst>
            </p:cNvPr>
            <p:cNvCxnSpPr>
              <a:cxnSpLocks/>
              <a:endCxn id="75" idx="2"/>
            </p:cNvCxnSpPr>
            <p:nvPr/>
          </p:nvCxnSpPr>
          <p:spPr>
            <a:xfrm flipV="1">
              <a:off x="10672103" y="4269886"/>
              <a:ext cx="0" cy="7242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93716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23581"/>
            <a:ext cx="4390644" cy="1505419"/>
          </a:xfrm>
        </p:spPr>
        <p:txBody>
          <a:bodyPr rtlCol="0" anchor="t" anchorCtr="0">
            <a:noAutofit/>
          </a:bodyPr>
          <a:lstStyle/>
          <a:p>
            <a:pPr rtl="0"/>
            <a:r>
              <a:rPr lang="pt-BR" sz="3200">
                <a:latin typeface="+mj-lt"/>
              </a:rPr>
              <a:t>Demonstração:</a:t>
            </a:r>
            <a:r>
              <a:rPr lang="pt-BR" sz="3200"/>
              <a:t> Perfil de Instância do EC2</a:t>
            </a:r>
            <a:endParaRPr lang="en-US" sz="32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159274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rtlCol="0"/>
          <a:lstStyle/>
          <a:p>
            <a:pPr rtl="0"/>
            <a:r>
              <a:rPr lang="pt-BR" sz="2800" dirty="0"/>
              <a:t>Resumo: Demonstração do perfil de instância do EC2</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idx="1"/>
          </p:nvPr>
        </p:nvSpPr>
        <p:spPr>
          <a:xfrm>
            <a:off x="419100" y="1528175"/>
            <a:ext cx="4516242" cy="4648788"/>
          </a:xfrm>
        </p:spPr>
        <p:txBody>
          <a:bodyPr rtlCol="0"/>
          <a:lstStyle/>
          <a:p>
            <a:pPr marL="0" indent="0" rtl="0">
              <a:buNone/>
            </a:pPr>
            <a:r>
              <a:rPr lang="pt-BR" sz="2400" dirty="0">
                <a:solidFill>
                  <a:schemeClr val="accent5"/>
                </a:solidFill>
                <a:latin typeface="Amazon Ember" panose="02000000000000000000" pitchFamily="2" charset="0"/>
                <a:ea typeface="Amazon Ember" panose="02000000000000000000" pitchFamily="2" charset="0"/>
              </a:rPr>
              <a:t>Cenário</a:t>
            </a:r>
            <a:r>
              <a:rPr lang="pt-BR" sz="2400" dirty="0"/>
              <a:t>: </a:t>
            </a:r>
          </a:p>
          <a:p>
            <a:pPr rtl="0"/>
            <a:r>
              <a:rPr lang="pt-BR" sz="1800" dirty="0"/>
              <a:t>Uma aplicação executada em uma instância do EC2 precisa de acesso a um </a:t>
            </a:r>
            <a:r>
              <a:rPr lang="pt-BR" sz="1800" dirty="0" err="1"/>
              <a:t>bucket</a:t>
            </a:r>
            <a:r>
              <a:rPr lang="pt-BR" sz="1800" dirty="0"/>
              <a:t> do S3</a:t>
            </a:r>
          </a:p>
          <a:p>
            <a:pPr marL="0" indent="0" rtl="0">
              <a:buNone/>
            </a:pPr>
            <a:endParaRPr lang="en-US" sz="2400" dirty="0"/>
          </a:p>
          <a:p>
            <a:pPr marL="0" indent="0" rtl="0">
              <a:buNone/>
            </a:pPr>
            <a:r>
              <a:rPr lang="pt-BR" sz="2400" dirty="0">
                <a:solidFill>
                  <a:schemeClr val="accent6"/>
                </a:solidFill>
                <a:latin typeface="Amazon Ember" panose="02000000000000000000" pitchFamily="2" charset="0"/>
                <a:ea typeface="Amazon Ember" panose="02000000000000000000" pitchFamily="2" charset="0"/>
              </a:rPr>
              <a:t>Solução</a:t>
            </a:r>
            <a:r>
              <a:rPr lang="pt-BR" sz="2400" dirty="0"/>
              <a:t>:</a:t>
            </a:r>
          </a:p>
          <a:p>
            <a:pPr rtl="0"/>
            <a:r>
              <a:rPr lang="pt-BR" sz="1800" dirty="0"/>
              <a:t>Defina uma política do IAM que conceda acesso ao </a:t>
            </a:r>
            <a:r>
              <a:rPr lang="pt-BR" sz="1800" dirty="0" err="1"/>
              <a:t>bucket</a:t>
            </a:r>
            <a:r>
              <a:rPr lang="pt-BR" sz="1800" dirty="0"/>
              <a:t> do S3.</a:t>
            </a:r>
          </a:p>
          <a:p>
            <a:pPr rtl="0"/>
            <a:r>
              <a:rPr lang="pt-BR" sz="1800" dirty="0"/>
              <a:t>Associe a política a uma função</a:t>
            </a:r>
          </a:p>
          <a:p>
            <a:pPr rtl="0"/>
            <a:r>
              <a:rPr lang="pt-BR" sz="1800" dirty="0"/>
              <a:t>Permita que a instância do EC2 assuma a função</a:t>
            </a:r>
          </a:p>
          <a:p>
            <a:pPr rtl="0"/>
            <a:endParaRPr lang="en-US" sz="1800" dirty="0"/>
          </a:p>
        </p:txBody>
      </p:sp>
      <p:grpSp>
        <p:nvGrpSpPr>
          <p:cNvPr id="7" name="Group 6" descr="diagram shows an IAM policy attached to an IAM role which is in turn attached to an EC2 instance running an application. The application must access an S3 bucket, and it can, because of the attached permissions.">
            <a:extLst>
              <a:ext uri="{FF2B5EF4-FFF2-40B4-BE49-F238E27FC236}">
                <a16:creationId xmlns:a16="http://schemas.microsoft.com/office/drawing/2014/main" id="{E02C5A3C-3D46-C642-BED7-A6DC7826DB6D}"/>
              </a:ext>
            </a:extLst>
          </p:cNvPr>
          <p:cNvGrpSpPr/>
          <p:nvPr/>
        </p:nvGrpSpPr>
        <p:grpSpPr>
          <a:xfrm>
            <a:off x="5405119" y="1690841"/>
            <a:ext cx="5999163" cy="4185522"/>
            <a:chOff x="4330699" y="1690841"/>
            <a:chExt cx="5999163" cy="4185522"/>
          </a:xfrm>
        </p:grpSpPr>
        <p:sp>
          <p:nvSpPr>
            <p:cNvPr id="6" name="Rectangle 5">
              <a:extLst>
                <a:ext uri="{FF2B5EF4-FFF2-40B4-BE49-F238E27FC236}">
                  <a16:creationId xmlns:a16="http://schemas.microsoft.com/office/drawing/2014/main" id="{2727BDAF-99EE-5049-93DE-8D132CF1872D}"/>
                </a:ext>
              </a:extLst>
            </p:cNvPr>
            <p:cNvSpPr/>
            <p:nvPr/>
          </p:nvSpPr>
          <p:spPr>
            <a:xfrm>
              <a:off x="433069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 Nuvem AWS</a:t>
              </a:r>
            </a:p>
          </p:txBody>
        </p:sp>
        <p:pic>
          <p:nvPicPr>
            <p:cNvPr id="8" name="Graphic 7">
              <a:extLst>
                <a:ext uri="{FF2B5EF4-FFF2-40B4-BE49-F238E27FC236}">
                  <a16:creationId xmlns:a16="http://schemas.microsoft.com/office/drawing/2014/main" id="{9AACEB7D-450D-3746-A732-3D9922B7161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33069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69072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 uri="{C183D7F6-B498-43B3-948B-1728B52AA6E4}">
                  <adec:decorative xmlns:adec="http://schemas.microsoft.com/office/drawing/2017/decorative" xmlns=""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25587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466215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rtl="0"/>
              <a:r>
                <a:rPr lang="pt-BR" sz="1400" dirty="0">
                  <a:solidFill>
                    <a:srgbClr val="5A6B86"/>
                  </a:solidFill>
                </a:rPr>
                <a:t>Instância do </a:t>
              </a:r>
              <a:r>
                <a:rPr lang="pt-BR" sz="1400" dirty="0" err="1" smtClean="0">
                  <a:solidFill>
                    <a:srgbClr val="5A6B86"/>
                  </a:solidFill>
                </a:rPr>
                <a:t>Amazon</a:t>
              </a:r>
              <a:r>
                <a:rPr lang="pt-BR" sz="1400" dirty="0" smtClean="0">
                  <a:solidFill>
                    <a:srgbClr val="5A6B86"/>
                  </a:solidFill>
                </a:rPr>
                <a:t> </a:t>
              </a:r>
              <a:r>
                <a:rPr lang="pt-BR" sz="1400" dirty="0">
                  <a:solidFill>
                    <a:srgbClr val="5A6B86"/>
                  </a:solidFill>
                </a:rPr>
                <a:t>EC2</a:t>
              </a:r>
            </a:p>
          </p:txBody>
        </p:sp>
        <p:sp>
          <p:nvSpPr>
            <p:cNvPr id="13" name="TextBox 12">
              <a:extLst>
                <a:ext uri="{FF2B5EF4-FFF2-40B4-BE49-F238E27FC236}">
                  <a16:creationId xmlns:a16="http://schemas.microsoft.com/office/drawing/2014/main" id="{6F0EFA60-B864-2F49-93F5-6AC8EF19B091}"/>
                </a:ext>
              </a:extLst>
            </p:cNvPr>
            <p:cNvSpPr txBox="1"/>
            <p:nvPr/>
          </p:nvSpPr>
          <p:spPr>
            <a:xfrm>
              <a:off x="5706563" y="3062611"/>
              <a:ext cx="1192955"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a:t>
              </a:r>
            </a:p>
          </p:txBody>
        </p:sp>
        <p:pic>
          <p:nvPicPr>
            <p:cNvPr id="16" name="Graphic 15">
              <a:extLst>
                <a:ext uri="{FF2B5EF4-FFF2-40B4-BE49-F238E27FC236}">
                  <a16:creationId xmlns:a16="http://schemas.microsoft.com/office/drawing/2014/main" id="{7DF3A48E-C74C-304E-802A-BA0B590EE737}"/>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25178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8930787" y="3411275"/>
              <a:ext cx="1253485" cy="307777"/>
            </a:xfrm>
            <a:prstGeom prst="rect">
              <a:avLst/>
            </a:prstGeom>
            <a:noFill/>
          </p:spPr>
          <p:txBody>
            <a:bodyPr wrap="square" rtlCol="0">
              <a:spAutoFit/>
            </a:bodyPr>
            <a:lstStyle/>
            <a:p>
              <a:pPr algn="ctr" rtl="0"/>
              <a:r>
                <a:rPr lang="pt-BR" sz="1400" dirty="0" err="1"/>
                <a:t>Bucket</a:t>
              </a:r>
              <a:r>
                <a:rPr lang="pt-BR" sz="1400" dirty="0"/>
                <a:t> do S3</a:t>
              </a:r>
            </a:p>
          </p:txBody>
        </p:sp>
        <p:sp>
          <p:nvSpPr>
            <p:cNvPr id="18" name="TextBox 17">
              <a:extLst>
                <a:ext uri="{FF2B5EF4-FFF2-40B4-BE49-F238E27FC236}">
                  <a16:creationId xmlns:a16="http://schemas.microsoft.com/office/drawing/2014/main" id="{D350F102-2DFE-3C41-B019-24298A2D82A3}"/>
                </a:ext>
              </a:extLst>
            </p:cNvPr>
            <p:cNvSpPr txBox="1"/>
            <p:nvPr/>
          </p:nvSpPr>
          <p:spPr>
            <a:xfrm>
              <a:off x="5516019" y="4798628"/>
              <a:ext cx="1037442" cy="523220"/>
            </a:xfrm>
            <a:prstGeom prst="rect">
              <a:avLst/>
            </a:prstGeom>
            <a:noFill/>
          </p:spPr>
          <p:txBody>
            <a:bodyPr wrap="square" rtlCol="0">
              <a:spAutoFit/>
            </a:bodyPr>
            <a:lstStyle/>
            <a:p>
              <a:pPr algn="ctr" rtl="0"/>
              <a:r>
                <a:rPr lang="pt-BR" sz="1400"/>
                <a:t>Função do IAM</a:t>
              </a:r>
            </a:p>
          </p:txBody>
        </p:sp>
        <p:pic>
          <p:nvPicPr>
            <p:cNvPr id="19" name="Graphic 18">
              <a:extLst>
                <a:ext uri="{FF2B5EF4-FFF2-40B4-BE49-F238E27FC236}">
                  <a16:creationId xmlns:a16="http://schemas.microsoft.com/office/drawing/2014/main" id="{B2B56EF9-F4FF-C543-B07C-376794EB2F1B}"/>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76794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7926817" y="4844794"/>
              <a:ext cx="1541378" cy="738664"/>
            </a:xfrm>
            <a:prstGeom prst="rect">
              <a:avLst/>
            </a:prstGeom>
            <a:noFill/>
          </p:spPr>
          <p:txBody>
            <a:bodyPr wrap="square" rtlCol="0">
              <a:spAutoFit/>
            </a:bodyPr>
            <a:lstStyle/>
            <a:p>
              <a:pPr algn="ctr" rtl="0"/>
              <a:r>
                <a:rPr lang="pt-BR" sz="1400" dirty="0"/>
                <a:t>A política do IAM </a:t>
              </a:r>
              <a:r>
                <a:rPr lang="pt-BR" sz="1400" i="1" dirty="0"/>
                <a:t>concede acesso ao </a:t>
              </a:r>
              <a:r>
                <a:rPr lang="pt-BR" sz="1400" i="1" dirty="0" err="1"/>
                <a:t>bucket</a:t>
              </a:r>
              <a:endParaRPr lang="pt-BR" sz="1400" i="1" dirty="0"/>
            </a:p>
          </p:txBody>
        </p:sp>
        <p:pic>
          <p:nvPicPr>
            <p:cNvPr id="21" name="Graphic 20">
              <a:extLst>
                <a:ext uri="{FF2B5EF4-FFF2-40B4-BE49-F238E27FC236}">
                  <a16:creationId xmlns:a16="http://schemas.microsoft.com/office/drawing/2014/main" id="{5D77D14C-8EEF-2D4B-AEB6-371EF8DA1E62}"/>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43906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H="1" flipV="1">
              <a:off x="600099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6772591" y="4633946"/>
              <a:ext cx="973343"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anexado</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623784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5986202" y="3743770"/>
              <a:ext cx="325281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Função </a:t>
              </a:r>
              <a:r>
                <a:rPr lang="pt-BR" sz="1400" i="1">
                  <a:latin typeface="Amazon Ember Light" panose="020B0403020204020204" pitchFamily="34" charset="0"/>
                  <a:ea typeface="Amazon Ember Light" panose="020B0403020204020204" pitchFamily="34" charset="0"/>
                  <a:cs typeface="Amazon Ember Light" panose="020B0403020204020204" pitchFamily="34" charset="0"/>
                </a:rPr>
                <a:t>assumida</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pela instância do EC2</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733845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7449367" y="1999834"/>
              <a:ext cx="1692879" cy="1077218"/>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 aplicativo tem permissões para acessar o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do S3</a:t>
              </a:r>
            </a:p>
          </p:txBody>
        </p:sp>
        <p:sp>
          <p:nvSpPr>
            <p:cNvPr id="48" name="Oval 47">
              <a:extLst>
                <a:ext uri="{FF2B5EF4-FFF2-40B4-BE49-F238E27FC236}">
                  <a16:creationId xmlns:a16="http://schemas.microsoft.com/office/drawing/2014/main" id="{93D86B90-CAF3-E048-A09D-2660A5DDE790}"/>
                </a:ext>
              </a:extLst>
            </p:cNvPr>
            <p:cNvSpPr/>
            <p:nvPr/>
          </p:nvSpPr>
          <p:spPr>
            <a:xfrm>
              <a:off x="712013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1</a:t>
              </a:r>
            </a:p>
          </p:txBody>
        </p:sp>
        <p:sp>
          <p:nvSpPr>
            <p:cNvPr id="49" name="Oval 48">
              <a:extLst>
                <a:ext uri="{FF2B5EF4-FFF2-40B4-BE49-F238E27FC236}">
                  <a16:creationId xmlns:a16="http://schemas.microsoft.com/office/drawing/2014/main" id="{56A5F209-213D-B946-B7DA-A47508578DC4}"/>
                </a:ext>
              </a:extLst>
            </p:cNvPr>
            <p:cNvSpPr/>
            <p:nvPr/>
          </p:nvSpPr>
          <p:spPr>
            <a:xfrm>
              <a:off x="568023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2</a:t>
              </a:r>
            </a:p>
          </p:txBody>
        </p:sp>
        <p:sp>
          <p:nvSpPr>
            <p:cNvPr id="51" name="Oval 50">
              <a:extLst>
                <a:ext uri="{FF2B5EF4-FFF2-40B4-BE49-F238E27FC236}">
                  <a16:creationId xmlns:a16="http://schemas.microsoft.com/office/drawing/2014/main" id="{CD8A2209-9DB5-1549-A167-CEB437C109E5}"/>
                </a:ext>
              </a:extLst>
            </p:cNvPr>
            <p:cNvSpPr/>
            <p:nvPr/>
          </p:nvSpPr>
          <p:spPr>
            <a:xfrm>
              <a:off x="791199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3</a:t>
              </a:r>
            </a:p>
          </p:txBody>
        </p:sp>
      </p:grpSp>
    </p:spTree>
    <p:custDataLst>
      <p:tags r:id="rId1"/>
    </p:custDataLst>
    <p:extLst>
      <p:ext uri="{BB962C8B-B14F-4D97-AF65-F5344CB8AC3E}">
        <p14:creationId xmlns:p14="http://schemas.microsoft.com/office/powerpoint/2010/main" val="3833274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rtlCol="0"/>
          <a:lstStyle/>
          <a:p>
            <a:pPr rtl="0"/>
            <a:r>
              <a:rPr lang="pt-BR" sz="3200" dirty="0"/>
              <a:t>Conceder permissões para assumir uma função</a:t>
            </a:r>
          </a:p>
        </p:txBody>
      </p:sp>
      <p:pic>
        <p:nvPicPr>
          <p:cNvPr id="21" name="Graphic 20">
            <a:extLst>
              <a:ext uri="{FF2B5EF4-FFF2-40B4-BE49-F238E27FC236}">
                <a16:creationId xmlns:a16="http://schemas.microsoft.com/office/drawing/2014/main" id="{17C6E717-87CB-9940-82EA-CC39928031D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60229" y="2000163"/>
            <a:ext cx="1015663" cy="1015663"/>
          </a:xfrm>
          <a:prstGeom prst="rect">
            <a:avLst/>
          </a:prstGeom>
        </p:spPr>
      </p:pic>
      <p:sp>
        <p:nvSpPr>
          <p:cNvPr id="16" name="TextBox 15">
            <a:extLst>
              <a:ext uri="{FF2B5EF4-FFF2-40B4-BE49-F238E27FC236}">
                <a16:creationId xmlns:a16="http://schemas.microsoft.com/office/drawing/2014/main" id="{FAB35278-CBE5-194F-BC8D-2562469C90D7}"/>
              </a:ext>
            </a:extLst>
          </p:cNvPr>
          <p:cNvSpPr txBox="1"/>
          <p:nvPr/>
        </p:nvSpPr>
        <p:spPr>
          <a:xfrm>
            <a:off x="204870" y="3155291"/>
            <a:ext cx="2526385" cy="1015663"/>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AWS Security </a:t>
            </a:r>
            <a:r>
              <a:rPr lang="en-US" sz="2000" dirty="0">
                <a:latin typeface="Amazon Ember" panose="020B0603020204020204" pitchFamily="34" charset="0"/>
                <a:ea typeface="Amazon Ember" panose="020B0603020204020204" pitchFamily="34" charset="0"/>
                <a:cs typeface="Amazon Ember" panose="020B0603020204020204" pitchFamily="34" charset="0"/>
              </a:rPr>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pt-BR" sz="2000">
                <a:latin typeface="Amazon Ember" panose="020B0603020204020204" pitchFamily="34" charset="0"/>
                <a:ea typeface="Amazon Ember" panose="020B0603020204020204" pitchFamily="34" charset="0"/>
                <a:cs typeface="Amazon Ember" panose="020B0603020204020204" pitchFamily="34" charset="0"/>
              </a:rPr>
              <a:t>Serviço de Token </a:t>
            </a:r>
            <a:r>
              <a:rPr lang="en-US" sz="2000" dirty="0">
                <a:latin typeface="Amazon Ember" panose="020B0603020204020204" pitchFamily="34" charset="0"/>
                <a:ea typeface="Amazon Ember" panose="020B0603020204020204" pitchFamily="34" charset="0"/>
                <a:cs typeface="Amazon Ember" panose="020B0603020204020204" pitchFamily="34" charset="0"/>
              </a:rPr>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pt-BR" sz="2000">
                <a:latin typeface="Amazon Ember" panose="020B0603020204020204" pitchFamily="34" charset="0"/>
                <a:ea typeface="Amazon Ember" panose="020B0603020204020204" pitchFamily="34" charset="0"/>
                <a:cs typeface="Amazon Ember" panose="020B0603020204020204" pitchFamily="34" charset="0"/>
              </a:rPr>
              <a:t>(AWS STS)</a:t>
            </a:r>
          </a:p>
        </p:txBody>
      </p:sp>
      <p:sp>
        <p:nvSpPr>
          <p:cNvPr id="4" name="Rectangle 3">
            <a:extLst>
              <a:ext uri="{FF2B5EF4-FFF2-40B4-BE49-F238E27FC236}">
                <a16:creationId xmlns:a16="http://schemas.microsoft.com/office/drawing/2014/main" id="{3BD0B846-03A8-4D46-B0D2-A23C69F959C8}"/>
              </a:ext>
              <a:ext uri="{C183D7F6-B498-43B3-948B-1728B52AA6E4}">
                <adec:decorative xmlns:adec="http://schemas.microsoft.com/office/drawing/2017/decorative" xmlns="" val="1"/>
              </a:ext>
            </a:extLst>
          </p:cNvPr>
          <p:cNvSpPr/>
          <p:nvPr/>
        </p:nvSpPr>
        <p:spPr>
          <a:xfrm>
            <a:off x="394334" y="1860698"/>
            <a:ext cx="2147455" cy="258347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Content Placeholder 1">
            <a:extLst>
              <a:ext uri="{FF2B5EF4-FFF2-40B4-BE49-F238E27FC236}">
                <a16:creationId xmlns:a16="http://schemas.microsoft.com/office/drawing/2014/main" id="{054FCCE9-B345-1547-AD09-D93554078088}"/>
              </a:ext>
            </a:extLst>
          </p:cNvPr>
          <p:cNvSpPr>
            <a:spLocks noGrp="1"/>
          </p:cNvSpPr>
          <p:nvPr>
            <p:ph idx="1"/>
          </p:nvPr>
        </p:nvSpPr>
        <p:spPr>
          <a:xfrm>
            <a:off x="2852928" y="1458272"/>
            <a:ext cx="8857628" cy="3091404"/>
          </a:xfrm>
        </p:spPr>
        <p:txBody>
          <a:bodyPr rtlCol="0"/>
          <a:lstStyle/>
          <a:p>
            <a:pPr rtl="0">
              <a:buClr>
                <a:schemeClr val="tx1"/>
              </a:buClr>
            </a:pPr>
            <a:r>
              <a:rPr lang="pt-BR" sz="2000" dirty="0"/>
              <a:t>Para que um usuário, aplicação ou serviço do IAM assuma uma função, você precisa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conceder permissões para alternar para a função</a:t>
            </a:r>
          </a:p>
          <a:p>
            <a:pPr lvl="4" rtl="0">
              <a:buClr>
                <a:schemeClr val="tx1"/>
              </a:buClr>
            </a:pPr>
            <a:endParaRPr lang="en-US" sz="1200" dirty="0"/>
          </a:p>
          <a:p>
            <a:pPr rtl="0">
              <a:buClr>
                <a:schemeClr val="tx1"/>
              </a:buClr>
            </a:pPr>
            <a:r>
              <a:rPr lang="pt-BR" sz="2000" dirty="0"/>
              <a:t>AWS Security Token Service (AWS STS)</a:t>
            </a:r>
          </a:p>
          <a:p>
            <a:pPr lvl="1" rtl="0">
              <a:buClr>
                <a:schemeClr val="tx1"/>
              </a:buClr>
            </a:pPr>
            <a:r>
              <a:rPr lang="pt-BR" sz="1800" dirty="0"/>
              <a:t>Serviço Web que permite solicitar credenciais temporárias de privilégio limitado</a:t>
            </a:r>
            <a:endParaRPr lang="en-US" sz="1800" dirty="0"/>
          </a:p>
          <a:p>
            <a:pPr lvl="1" rtl="0">
              <a:buClr>
                <a:schemeClr val="tx1"/>
              </a:buClr>
            </a:pPr>
            <a:r>
              <a:rPr lang="pt-BR" sz="1800" dirty="0"/>
              <a:t>As credenciais podem ser usadas por usuários do IAM ou para usuários autenticados (usuários federados)</a:t>
            </a:r>
          </a:p>
          <a:p>
            <a:pPr rtl="0">
              <a:buClr>
                <a:schemeClr val="tx1"/>
              </a:buClr>
            </a:pPr>
            <a:r>
              <a:rPr lang="pt-BR" sz="2000" dirty="0"/>
              <a:t>Exemplo de política: permite que um usuário do IAM assuma uma função</a:t>
            </a:r>
          </a:p>
        </p:txBody>
      </p:sp>
      <p:sp>
        <p:nvSpPr>
          <p:cNvPr id="3" name="TextBox 2">
            <a:extLst>
              <a:ext uri="{FF2B5EF4-FFF2-40B4-BE49-F238E27FC236}">
                <a16:creationId xmlns:a16="http://schemas.microsoft.com/office/drawing/2014/main" id="{410B8BDC-1849-E94E-A7F2-B7458355B7B1}"/>
              </a:ext>
            </a:extLst>
          </p:cNvPr>
          <p:cNvSpPr txBox="1"/>
          <p:nvPr/>
        </p:nvSpPr>
        <p:spPr>
          <a:xfrm>
            <a:off x="3563632" y="4608792"/>
            <a:ext cx="7029157" cy="1815882"/>
          </a:xfrm>
          <a:prstGeom prst="rect">
            <a:avLst/>
          </a:prstGeom>
          <a:noFill/>
          <a:ln>
            <a:noFill/>
          </a:ln>
        </p:spPr>
        <p:txBody>
          <a:bodyPr wrap="square" rtlCol="0">
            <a:spAutoFit/>
          </a:bodyPr>
          <a:lstStyle/>
          <a:p>
            <a:pPr rtl="0"/>
            <a:r>
              <a:rPr lang="pt-BR" sz="1400" dirty="0">
                <a:latin typeface="Courier New" panose="02070309020205020404" pitchFamily="49" charset="0"/>
              </a:rPr>
              <a:t>{ </a:t>
            </a:r>
          </a:p>
          <a:p>
            <a:pPr rtl="0"/>
            <a:r>
              <a:rPr lang="pt-BR" sz="1400" dirty="0">
                <a:latin typeface="Courier New" panose="02070309020205020404" pitchFamily="49" charset="0"/>
              </a:rPr>
              <a:t>   "</a:t>
            </a:r>
            <a:r>
              <a:rPr lang="pt-BR" sz="1400" dirty="0" err="1">
                <a:latin typeface="Courier New" panose="02070309020205020404" pitchFamily="49" charset="0"/>
              </a:rPr>
              <a:t>Version</a:t>
            </a:r>
            <a:r>
              <a:rPr lang="pt-BR" sz="1400" dirty="0">
                <a:latin typeface="Courier New" panose="02070309020205020404" pitchFamily="49" charset="0"/>
              </a:rPr>
              <a:t>": "2012-10-17", </a:t>
            </a:r>
          </a:p>
          <a:p>
            <a:pPr rtl="0"/>
            <a:r>
              <a:rPr lang="pt-BR" sz="1400" dirty="0">
                <a:latin typeface="Courier New" panose="02070309020205020404" pitchFamily="49" charset="0"/>
              </a:rPr>
              <a:t>   "</a:t>
            </a:r>
            <a:r>
              <a:rPr lang="pt-BR" sz="1400" dirty="0" err="1">
                <a:latin typeface="Courier New" panose="02070309020205020404" pitchFamily="49" charset="0"/>
              </a:rPr>
              <a:t>Statement</a:t>
            </a:r>
            <a:r>
              <a:rPr lang="pt-BR" sz="1400" dirty="0">
                <a:latin typeface="Courier New" panose="02070309020205020404" pitchFamily="49" charset="0"/>
              </a:rPr>
              <a:t>": { </a:t>
            </a:r>
          </a:p>
          <a:p>
            <a:pPr rtl="0"/>
            <a:r>
              <a:rPr lang="pt-BR" sz="1400" dirty="0">
                <a:latin typeface="Courier New" panose="02070309020205020404" pitchFamily="49" charset="0"/>
              </a:rPr>
              <a:t>	"</a:t>
            </a:r>
            <a:r>
              <a:rPr lang="pt-BR" sz="1400" dirty="0" err="1">
                <a:latin typeface="Courier New" panose="02070309020205020404" pitchFamily="49" charset="0"/>
              </a:rPr>
              <a:t>Effect</a:t>
            </a:r>
            <a:r>
              <a:rPr lang="pt-BR" sz="1400" dirty="0">
                <a:latin typeface="Courier New" panose="02070309020205020404" pitchFamily="49" charset="0"/>
              </a:rPr>
              <a:t>": "</a:t>
            </a:r>
            <a:r>
              <a:rPr lang="pt-BR" sz="1400" dirty="0" err="1">
                <a:latin typeface="Courier New" panose="02070309020205020404" pitchFamily="49" charset="0"/>
              </a:rPr>
              <a:t>Allow</a:t>
            </a:r>
            <a:r>
              <a:rPr lang="pt-BR" sz="1400" dirty="0">
                <a:latin typeface="Courier New" panose="02070309020205020404" pitchFamily="49" charset="0"/>
              </a:rPr>
              <a:t>", </a:t>
            </a:r>
          </a:p>
          <a:p>
            <a:pPr rtl="0"/>
            <a:r>
              <a:rPr lang="pt-BR" sz="1400" dirty="0">
                <a:latin typeface="Courier New" panose="02070309020205020404" pitchFamily="49" charset="0"/>
              </a:rPr>
              <a:t>	"</a:t>
            </a:r>
            <a:r>
              <a:rPr lang="pt-BR" sz="1400" dirty="0" err="1">
                <a:latin typeface="Courier New" panose="02070309020205020404" pitchFamily="49" charset="0"/>
              </a:rPr>
              <a:t>Action</a:t>
            </a:r>
            <a:r>
              <a:rPr lang="pt-BR" sz="1400" dirty="0">
                <a:latin typeface="Courier New" panose="02070309020205020404" pitchFamily="49" charset="0"/>
              </a:rPr>
              <a:t>": "</a:t>
            </a:r>
            <a:r>
              <a:rPr lang="pt-BR" sz="1400" b="1" dirty="0" err="1">
                <a:solidFill>
                  <a:schemeClr val="accent5"/>
                </a:solidFill>
                <a:latin typeface="Courier New" panose="02070309020205020404" pitchFamily="49" charset="0"/>
                <a:ea typeface="Amazon Ember" panose="020B0603020204020204" pitchFamily="34" charset="0"/>
                <a:cs typeface="Amazon Ember" panose="020B0603020204020204" pitchFamily="34" charset="0"/>
              </a:rPr>
              <a:t>sts:AssumeRole</a:t>
            </a:r>
            <a:r>
              <a:rPr lang="pt-BR" sz="1400" dirty="0">
                <a:latin typeface="Courier New" panose="02070309020205020404" pitchFamily="49" charset="0"/>
              </a:rPr>
              <a:t>", </a:t>
            </a:r>
          </a:p>
          <a:p>
            <a:pPr rtl="0"/>
            <a:r>
              <a:rPr lang="pt-BR" sz="1400" dirty="0">
                <a:latin typeface="Courier New" panose="02070309020205020404" pitchFamily="49" charset="0"/>
              </a:rPr>
              <a:t>	"</a:t>
            </a:r>
            <a:r>
              <a:rPr lang="pt-BR" sz="1400" dirty="0" err="1">
                <a:latin typeface="Courier New" panose="02070309020205020404" pitchFamily="49" charset="0"/>
              </a:rPr>
              <a:t>Resource</a:t>
            </a:r>
            <a:r>
              <a:rPr lang="pt-BR" sz="1400" dirty="0">
                <a:latin typeface="Courier New" panose="02070309020205020404" pitchFamily="49" charset="0"/>
              </a:rPr>
              <a:t>": "</a:t>
            </a:r>
            <a:r>
              <a:rPr lang="pt-BR" sz="1400" dirty="0" err="1">
                <a:latin typeface="Courier New" panose="02070309020205020404" pitchFamily="49" charset="0"/>
              </a:rPr>
              <a:t>arn:aws:iam</a:t>
            </a:r>
            <a:r>
              <a:rPr lang="pt-BR" sz="1400" dirty="0">
                <a:latin typeface="Courier New" panose="02070309020205020404" pitchFamily="49" charset="0"/>
              </a:rPr>
              <a:t>::123456789012:role/Test*" </a:t>
            </a:r>
          </a:p>
          <a:p>
            <a:pPr rtl="0"/>
            <a:r>
              <a:rPr lang="pt-BR" sz="1400" dirty="0">
                <a:latin typeface="Courier New" panose="02070309020205020404" pitchFamily="49" charset="0"/>
              </a:rPr>
              <a:t>   }</a:t>
            </a:r>
          </a:p>
          <a:p>
            <a:pPr rtl="0"/>
            <a:r>
              <a:rPr lang="pt-BR" sz="1400" dirty="0">
                <a:latin typeface="Courier New" panose="02070309020205020404" pitchFamily="49" charset="0"/>
              </a:rPr>
              <a:t>}</a:t>
            </a:r>
          </a:p>
        </p:txBody>
      </p:sp>
    </p:spTree>
    <p:custDataLst>
      <p:tags r:id="rId1"/>
    </p:custDataLst>
    <p:extLst>
      <p:ext uri="{BB962C8B-B14F-4D97-AF65-F5344CB8AC3E}">
        <p14:creationId xmlns:p14="http://schemas.microsoft.com/office/powerpoint/2010/main" val="164073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a:t>Ao final deste módulo, você deverá ser capaz de:</a:t>
            </a:r>
            <a:endParaRPr lang="en-US" dirty="0">
              <a:latin typeface="+mn-lt"/>
            </a:endParaRPr>
          </a:p>
          <a:p>
            <a:pPr rtl="0"/>
            <a:r>
              <a:rPr lang="pt-BR" sz="2400">
                <a:latin typeface="+mn-lt"/>
              </a:rPr>
              <a:t>Explicar a finalidade de usuários, grupos e funções do AWS Identity and Access Management (IAM).</a:t>
            </a:r>
          </a:p>
          <a:p>
            <a:pPr rtl="0"/>
            <a:r>
              <a:rPr lang="pt-BR" sz="2400">
                <a:latin typeface="+mn-lt"/>
              </a:rPr>
              <a:t>Descrever como permitir a federação de usuários em uma arquitetura para aumentar a segurança</a:t>
            </a:r>
          </a:p>
          <a:p>
            <a:pPr rtl="0"/>
            <a:r>
              <a:rPr lang="pt-BR" sz="2400">
                <a:latin typeface="+mn-lt"/>
              </a:rPr>
              <a:t>Reconhecer como as políticas de controle de serviço (SCPs) do AWS Organizations aumentam a segurança em uma arquitetura</a:t>
            </a:r>
          </a:p>
          <a:p>
            <a:pPr rtl="0"/>
            <a:r>
              <a:rPr lang="pt-BR" sz="2400">
                <a:latin typeface="+mn-lt"/>
              </a:rPr>
              <a:t>Descrever como gerenciar várias contas da AWS</a:t>
            </a:r>
          </a:p>
          <a:p>
            <a:pPr rtl="0"/>
            <a:r>
              <a:rPr lang="pt-BR" sz="2400">
                <a:latin typeface="+mn-lt"/>
              </a:rPr>
              <a:t>Configurar usuários do IAM</a:t>
            </a:r>
          </a:p>
          <a:p>
            <a:pPr rtl="0"/>
            <a:endParaRPr lang="en-US" dirty="0">
              <a:latin typeface="+mn-lt"/>
            </a:endParaRPr>
          </a:p>
          <a:p>
            <a:pPr rtl="0"/>
            <a:endParaRPr lang="en-US" dirty="0">
              <a:latin typeface="+mn-lt"/>
            </a:endParaRP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A2E3-7250-5046-AF58-4B8D875E6434}"/>
              </a:ext>
            </a:extLst>
          </p:cNvPr>
          <p:cNvSpPr>
            <a:spLocks noGrp="1"/>
          </p:cNvSpPr>
          <p:nvPr>
            <p:ph type="title"/>
          </p:nvPr>
        </p:nvSpPr>
        <p:spPr/>
        <p:txBody>
          <a:bodyPr rtlCol="0"/>
          <a:lstStyle/>
          <a:p>
            <a:r>
              <a:rPr lang="pt-BR" sz="3200" dirty="0"/>
              <a:t>Controle de acesso baseado em </a:t>
            </a:r>
            <a:r>
              <a:rPr lang="pt-BR" sz="3200" i="1" dirty="0"/>
              <a:t>função</a:t>
            </a:r>
            <a:r>
              <a:rPr lang="pt-BR" sz="3200" dirty="0"/>
              <a:t> (RBAC)</a:t>
            </a:r>
          </a:p>
        </p:txBody>
      </p:sp>
      <p:sp>
        <p:nvSpPr>
          <p:cNvPr id="39" name="Content Placeholder 38">
            <a:extLst>
              <a:ext uri="{FF2B5EF4-FFF2-40B4-BE49-F238E27FC236}">
                <a16:creationId xmlns:a16="http://schemas.microsoft.com/office/drawing/2014/main" id="{3E148A69-30FF-AF4F-B155-564C0F88B6A6}"/>
              </a:ext>
            </a:extLst>
          </p:cNvPr>
          <p:cNvSpPr>
            <a:spLocks noGrp="1"/>
          </p:cNvSpPr>
          <p:nvPr>
            <p:ph idx="1"/>
          </p:nvPr>
        </p:nvSpPr>
        <p:spPr>
          <a:xfrm>
            <a:off x="419100" y="1528175"/>
            <a:ext cx="5676900" cy="4648788"/>
          </a:xfrm>
        </p:spPr>
        <p:txBody>
          <a:bodyPr rtlCol="0"/>
          <a:lstStyle/>
          <a:p>
            <a:pPr marL="0" indent="0" rtl="0">
              <a:lnSpc>
                <a:spcPct val="100000"/>
              </a:lnSpc>
              <a:buNone/>
            </a:pPr>
            <a:r>
              <a:rPr lang="pt-BR" sz="2400" dirty="0"/>
              <a:t>Abordagem tradicional ao controle de acesso:</a:t>
            </a:r>
            <a:endParaRPr lang="en-US" sz="2400" dirty="0"/>
          </a:p>
          <a:p>
            <a:pPr lvl="2" rtl="0">
              <a:lnSpc>
                <a:spcPct val="100000"/>
              </a:lnSpc>
            </a:pPr>
            <a:endParaRPr lang="en-US" sz="1200" dirty="0"/>
          </a:p>
          <a:p>
            <a:pPr rtl="0">
              <a:lnSpc>
                <a:spcPct val="100000"/>
              </a:lnSpc>
            </a:pPr>
            <a:r>
              <a:rPr lang="pt-BR" sz="2000" dirty="0"/>
              <a:t>Conceder aos usuários permissões específicas com base na função de trabalho </a:t>
            </a:r>
            <a:r>
              <a:rPr lang="pt-BR" sz="2000" dirty="0" smtClean="0"/>
              <a:t/>
            </a:r>
            <a:br>
              <a:rPr lang="pt-BR" sz="2000" dirty="0" smtClean="0"/>
            </a:br>
            <a:r>
              <a:rPr lang="pt-BR" sz="2000" dirty="0" smtClean="0"/>
              <a:t>(</a:t>
            </a:r>
            <a:r>
              <a:rPr lang="pt-BR" sz="2000" dirty="0"/>
              <a:t>como administrador do banco de dados)</a:t>
            </a:r>
          </a:p>
          <a:p>
            <a:pPr lvl="1" rtl="0">
              <a:lnSpc>
                <a:spcPct val="100000"/>
              </a:lnSpc>
            </a:pPr>
            <a:endParaRPr lang="en-US" sz="1400" dirty="0"/>
          </a:p>
          <a:p>
            <a:pPr rtl="0">
              <a:lnSpc>
                <a:spcPct val="100000"/>
              </a:lnSpc>
            </a:pPr>
            <a:r>
              <a:rPr lang="pt-BR" sz="2000" dirty="0"/>
              <a:t>Criar uma função do IAM distinta para cada combinação de permissões</a:t>
            </a:r>
          </a:p>
          <a:p>
            <a:pPr lvl="1" rtl="0">
              <a:lnSpc>
                <a:spcPct val="100000"/>
              </a:lnSpc>
            </a:pPr>
            <a:endParaRPr lang="en-US" sz="1400" dirty="0"/>
          </a:p>
          <a:p>
            <a:pPr rtl="0">
              <a:lnSpc>
                <a:spcPct val="100000"/>
              </a:lnSpc>
            </a:pPr>
            <a:r>
              <a:rPr lang="pt-BR" sz="2000" dirty="0"/>
              <a:t>Atualizar permissões adicionando acesso a cada novo recurso (continuar atualizando as políticas pode tomar muito tempo)</a:t>
            </a:r>
          </a:p>
          <a:p>
            <a:pPr lvl="1" rtl="0">
              <a:lnSpc>
                <a:spcPct val="100000"/>
              </a:lnSpc>
            </a:pPr>
            <a:endParaRPr lang="en-US" sz="2000" dirty="0"/>
          </a:p>
        </p:txBody>
      </p:sp>
      <p:grpSp>
        <p:nvGrpSpPr>
          <p:cNvPr id="42" name="Group 41" descr="Three users have access to AWS resource via permissions. One of the users has two policy documents attached to it, the others only have one.">
            <a:extLst>
              <a:ext uri="{FF2B5EF4-FFF2-40B4-BE49-F238E27FC236}">
                <a16:creationId xmlns:a16="http://schemas.microsoft.com/office/drawing/2014/main" id="{B55F2FCF-C9E0-E446-A6A6-71F4F5C92D21}"/>
              </a:ext>
            </a:extLst>
          </p:cNvPr>
          <p:cNvGrpSpPr/>
          <p:nvPr/>
        </p:nvGrpSpPr>
        <p:grpSpPr>
          <a:xfrm>
            <a:off x="6549656" y="1371600"/>
            <a:ext cx="5305646" cy="3104707"/>
            <a:chOff x="6666614" y="2009553"/>
            <a:chExt cx="5305646" cy="3104707"/>
          </a:xfrm>
        </p:grpSpPr>
        <p:pic>
          <p:nvPicPr>
            <p:cNvPr id="6" name="Graphic 5">
              <a:extLst>
                <a:ext uri="{FF2B5EF4-FFF2-40B4-BE49-F238E27FC236}">
                  <a16:creationId xmlns:a16="http://schemas.microsoft.com/office/drawing/2014/main" id="{CB9DA054-FA3B-2449-A227-DE6AC230E1A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193268" y="2242242"/>
              <a:ext cx="469900" cy="469900"/>
            </a:xfrm>
            <a:prstGeom prst="rect">
              <a:avLst/>
            </a:prstGeom>
          </p:spPr>
        </p:pic>
        <p:pic>
          <p:nvPicPr>
            <p:cNvPr id="8" name="Graphic 7">
              <a:extLst>
                <a:ext uri="{FF2B5EF4-FFF2-40B4-BE49-F238E27FC236}">
                  <a16:creationId xmlns:a16="http://schemas.microsoft.com/office/drawing/2014/main" id="{8C83481B-F209-7C44-8BB6-90C4CD319EF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193268" y="3031066"/>
              <a:ext cx="469900" cy="469900"/>
            </a:xfrm>
            <a:prstGeom prst="rect">
              <a:avLst/>
            </a:prstGeom>
          </p:spPr>
        </p:pic>
        <p:pic>
          <p:nvPicPr>
            <p:cNvPr id="10" name="Graphic 9">
              <a:extLst>
                <a:ext uri="{FF2B5EF4-FFF2-40B4-BE49-F238E27FC236}">
                  <a16:creationId xmlns:a16="http://schemas.microsoft.com/office/drawing/2014/main" id="{2650485C-3619-F34E-BBE4-7BD4C6236D9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193268" y="3819890"/>
              <a:ext cx="469900" cy="469900"/>
            </a:xfrm>
            <a:prstGeom prst="rect">
              <a:avLst/>
            </a:prstGeom>
          </p:spPr>
        </p:pic>
        <p:pic>
          <p:nvPicPr>
            <p:cNvPr id="12" name="Graphic 11">
              <a:extLst>
                <a:ext uri="{FF2B5EF4-FFF2-40B4-BE49-F238E27FC236}">
                  <a16:creationId xmlns:a16="http://schemas.microsoft.com/office/drawing/2014/main" id="{AC83369C-E0F1-1E49-B2CA-65930F6ECDD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61772" y="2238022"/>
              <a:ext cx="474120" cy="474120"/>
            </a:xfrm>
            <a:prstGeom prst="rect">
              <a:avLst/>
            </a:prstGeom>
          </p:spPr>
        </p:pic>
        <p:pic>
          <p:nvPicPr>
            <p:cNvPr id="13" name="Graphic 12">
              <a:extLst>
                <a:ext uri="{FF2B5EF4-FFF2-40B4-BE49-F238E27FC236}">
                  <a16:creationId xmlns:a16="http://schemas.microsoft.com/office/drawing/2014/main" id="{38A576FC-F43A-4A47-AF76-BA6E55801C8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61772" y="3026846"/>
              <a:ext cx="474120" cy="474120"/>
            </a:xfrm>
            <a:prstGeom prst="rect">
              <a:avLst/>
            </a:prstGeom>
          </p:spPr>
        </p:pic>
        <p:pic>
          <p:nvPicPr>
            <p:cNvPr id="14" name="Graphic 13">
              <a:extLst>
                <a:ext uri="{FF2B5EF4-FFF2-40B4-BE49-F238E27FC236}">
                  <a16:creationId xmlns:a16="http://schemas.microsoft.com/office/drawing/2014/main" id="{2E7DCD2F-8E11-DE44-A508-5D901F311D4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61772" y="3817780"/>
              <a:ext cx="474120" cy="474120"/>
            </a:xfrm>
            <a:prstGeom prst="rect">
              <a:avLst/>
            </a:prstGeom>
          </p:spPr>
        </p:pic>
        <p:pic>
          <p:nvPicPr>
            <p:cNvPr id="16" name="Graphic 15">
              <a:extLst>
                <a:ext uri="{FF2B5EF4-FFF2-40B4-BE49-F238E27FC236}">
                  <a16:creationId xmlns:a16="http://schemas.microsoft.com/office/drawing/2014/main" id="{FF31C494-19F0-CF47-8918-95743F632CE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934496" y="2242242"/>
              <a:ext cx="469900" cy="469900"/>
            </a:xfrm>
            <a:prstGeom prst="rect">
              <a:avLst/>
            </a:prstGeom>
          </p:spPr>
        </p:pic>
        <p:pic>
          <p:nvPicPr>
            <p:cNvPr id="18" name="Graphic 17">
              <a:extLst>
                <a:ext uri="{FF2B5EF4-FFF2-40B4-BE49-F238E27FC236}">
                  <a16:creationId xmlns:a16="http://schemas.microsoft.com/office/drawing/2014/main" id="{7C95B70F-81FC-714C-9580-70F2757FD38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1303000" y="2228526"/>
              <a:ext cx="469900" cy="469900"/>
            </a:xfrm>
            <a:prstGeom prst="rect">
              <a:avLst/>
            </a:prstGeom>
          </p:spPr>
        </p:pic>
        <p:pic>
          <p:nvPicPr>
            <p:cNvPr id="19" name="Graphic 18">
              <a:extLst>
                <a:ext uri="{FF2B5EF4-FFF2-40B4-BE49-F238E27FC236}">
                  <a16:creationId xmlns:a16="http://schemas.microsoft.com/office/drawing/2014/main" id="{03708BC8-E397-2D43-929D-54660539C90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34496" y="3026846"/>
              <a:ext cx="469900" cy="469900"/>
            </a:xfrm>
            <a:prstGeom prst="rect">
              <a:avLst/>
            </a:prstGeom>
          </p:spPr>
        </p:pic>
        <p:pic>
          <p:nvPicPr>
            <p:cNvPr id="20" name="Graphic 19">
              <a:extLst>
                <a:ext uri="{FF2B5EF4-FFF2-40B4-BE49-F238E27FC236}">
                  <a16:creationId xmlns:a16="http://schemas.microsoft.com/office/drawing/2014/main" id="{EB4C45DC-3183-F541-B1FC-3E4A56A5678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684505" y="2240132"/>
              <a:ext cx="469900" cy="469900"/>
            </a:xfrm>
            <a:prstGeom prst="rect">
              <a:avLst/>
            </a:prstGeom>
          </p:spPr>
        </p:pic>
        <p:pic>
          <p:nvPicPr>
            <p:cNvPr id="21" name="Graphic 20">
              <a:extLst>
                <a:ext uri="{FF2B5EF4-FFF2-40B4-BE49-F238E27FC236}">
                  <a16:creationId xmlns:a16="http://schemas.microsoft.com/office/drawing/2014/main" id="{637F39C6-C0C3-184C-AA8A-1DD73FBCCE6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684505" y="3008909"/>
              <a:ext cx="469900" cy="469900"/>
            </a:xfrm>
            <a:prstGeom prst="rect">
              <a:avLst/>
            </a:prstGeom>
          </p:spPr>
        </p:pic>
        <p:pic>
          <p:nvPicPr>
            <p:cNvPr id="23" name="Graphic 22">
              <a:extLst>
                <a:ext uri="{FF2B5EF4-FFF2-40B4-BE49-F238E27FC236}">
                  <a16:creationId xmlns:a16="http://schemas.microsoft.com/office/drawing/2014/main" id="{CB6C488F-CF52-7A4A-B93F-474EAD6CFB2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684505" y="3822849"/>
              <a:ext cx="469900" cy="469900"/>
            </a:xfrm>
            <a:prstGeom prst="rect">
              <a:avLst/>
            </a:prstGeom>
          </p:spPr>
        </p:pic>
        <p:pic>
          <p:nvPicPr>
            <p:cNvPr id="24" name="Graphic 23">
              <a:extLst>
                <a:ext uri="{FF2B5EF4-FFF2-40B4-BE49-F238E27FC236}">
                  <a16:creationId xmlns:a16="http://schemas.microsoft.com/office/drawing/2014/main" id="{0672BD8D-E91A-E640-B410-B350E05E796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934496" y="3811450"/>
              <a:ext cx="469900" cy="469900"/>
            </a:xfrm>
            <a:prstGeom prst="rect">
              <a:avLst/>
            </a:prstGeom>
          </p:spPr>
        </p:pic>
        <p:cxnSp>
          <p:nvCxnSpPr>
            <p:cNvPr id="26" name="Straight Arrow Connector 25">
              <a:extLst>
                <a:ext uri="{FF2B5EF4-FFF2-40B4-BE49-F238E27FC236}">
                  <a16:creationId xmlns:a16="http://schemas.microsoft.com/office/drawing/2014/main" id="{4ADEC281-A504-5A4D-B54A-A326AE610311}"/>
                </a:ext>
              </a:extLst>
            </p:cNvPr>
            <p:cNvCxnSpPr>
              <a:cxnSpLocks/>
              <a:endCxn id="12" idx="1"/>
            </p:cNvCxnSpPr>
            <p:nvPr/>
          </p:nvCxnSpPr>
          <p:spPr>
            <a:xfrm>
              <a:off x="7877520" y="2475082"/>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E3621F6-88D3-4340-AF56-834538EF4F9A}"/>
                </a:ext>
              </a:extLst>
            </p:cNvPr>
            <p:cNvCxnSpPr/>
            <p:nvPr/>
          </p:nvCxnSpPr>
          <p:spPr>
            <a:xfrm>
              <a:off x="7877520" y="3267487"/>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EEFE4BE-E5D0-3F43-8668-3B4885422D5E}"/>
                </a:ext>
              </a:extLst>
            </p:cNvPr>
            <p:cNvCxnSpPr/>
            <p:nvPr/>
          </p:nvCxnSpPr>
          <p:spPr>
            <a:xfrm>
              <a:off x="7877520" y="4081796"/>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8BF44DF-DDE6-9743-9365-937391CB11F5}"/>
                </a:ext>
              </a:extLst>
            </p:cNvPr>
            <p:cNvCxnSpPr>
              <a:cxnSpLocks/>
            </p:cNvCxnSpPr>
            <p:nvPr/>
          </p:nvCxnSpPr>
          <p:spPr>
            <a:xfrm>
              <a:off x="7877520" y="3393026"/>
              <a:ext cx="684252" cy="525937"/>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DE94B7-2DF3-3042-8398-10B30CF2B57D}"/>
                </a:ext>
              </a:extLst>
            </p:cNvPr>
            <p:cNvCxnSpPr>
              <a:cxnSpLocks/>
            </p:cNvCxnSpPr>
            <p:nvPr/>
          </p:nvCxnSpPr>
          <p:spPr>
            <a:xfrm>
              <a:off x="9035892" y="2475082"/>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06CEFA4-FACE-114D-97F8-827CD5CE2AA0}"/>
                </a:ext>
              </a:extLst>
            </p:cNvPr>
            <p:cNvCxnSpPr>
              <a:cxnSpLocks/>
            </p:cNvCxnSpPr>
            <p:nvPr/>
          </p:nvCxnSpPr>
          <p:spPr>
            <a:xfrm>
              <a:off x="9035892" y="3243859"/>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BA492C0-BF93-6243-B453-5C7E2CB1247B}"/>
                </a:ext>
              </a:extLst>
            </p:cNvPr>
            <p:cNvCxnSpPr>
              <a:cxnSpLocks/>
            </p:cNvCxnSpPr>
            <p:nvPr/>
          </p:nvCxnSpPr>
          <p:spPr>
            <a:xfrm>
              <a:off x="9035892" y="4081796"/>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EB8FAFB-56AD-5641-9126-BC8CC136C96B}"/>
                </a:ext>
              </a:extLst>
            </p:cNvPr>
            <p:cNvSpPr txBox="1"/>
            <p:nvPr/>
          </p:nvSpPr>
          <p:spPr>
            <a:xfrm>
              <a:off x="7025485" y="4320737"/>
              <a:ext cx="800219"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 Usuários</a:t>
              </a:r>
            </a:p>
          </p:txBody>
        </p:sp>
        <p:sp>
          <p:nvSpPr>
            <p:cNvPr id="36" name="TextBox 35">
              <a:extLst>
                <a:ext uri="{FF2B5EF4-FFF2-40B4-BE49-F238E27FC236}">
                  <a16:creationId xmlns:a16="http://schemas.microsoft.com/office/drawing/2014/main" id="{04A86211-4389-CC42-BF38-7D1BD680B562}"/>
                </a:ext>
              </a:extLst>
            </p:cNvPr>
            <p:cNvSpPr txBox="1"/>
            <p:nvPr/>
          </p:nvSpPr>
          <p:spPr>
            <a:xfrm>
              <a:off x="8140478" y="4339739"/>
              <a:ext cx="1380506"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Permissões</a:t>
              </a:r>
            </a:p>
          </p:txBody>
        </p:sp>
        <p:sp>
          <p:nvSpPr>
            <p:cNvPr id="37" name="TextBox 36">
              <a:extLst>
                <a:ext uri="{FF2B5EF4-FFF2-40B4-BE49-F238E27FC236}">
                  <a16:creationId xmlns:a16="http://schemas.microsoft.com/office/drawing/2014/main" id="{0214D1B3-0007-1E43-9224-37A661D2FBEC}"/>
                </a:ext>
              </a:extLst>
            </p:cNvPr>
            <p:cNvSpPr txBox="1"/>
            <p:nvPr/>
          </p:nvSpPr>
          <p:spPr>
            <a:xfrm>
              <a:off x="9948063" y="4335180"/>
              <a:ext cx="1200970"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Recursos</a:t>
              </a:r>
            </a:p>
          </p:txBody>
        </p:sp>
        <p:sp>
          <p:nvSpPr>
            <p:cNvPr id="41" name="Rectangle 40">
              <a:extLst>
                <a:ext uri="{FF2B5EF4-FFF2-40B4-BE49-F238E27FC236}">
                  <a16:creationId xmlns:a16="http://schemas.microsoft.com/office/drawing/2014/main" id="{A1FD98E2-2BDD-5B48-AD81-F06A875EE73E}"/>
                </a:ext>
              </a:extLst>
            </p:cNvPr>
            <p:cNvSpPr/>
            <p:nvPr/>
          </p:nvSpPr>
          <p:spPr>
            <a:xfrm>
              <a:off x="6666614" y="2009553"/>
              <a:ext cx="5305646"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Tree>
    <p:custDataLst>
      <p:tags r:id="rId1"/>
    </p:custDataLst>
    <p:extLst>
      <p:ext uri="{BB962C8B-B14F-4D97-AF65-F5344CB8AC3E}">
        <p14:creationId xmlns:p14="http://schemas.microsoft.com/office/powerpoint/2010/main" val="40941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FA3B-978E-5B48-9B2A-EC712393C79C}"/>
              </a:ext>
            </a:extLst>
          </p:cNvPr>
          <p:cNvSpPr>
            <a:spLocks noGrp="1"/>
          </p:cNvSpPr>
          <p:nvPr>
            <p:ph type="title"/>
          </p:nvPr>
        </p:nvSpPr>
        <p:spPr/>
        <p:txBody>
          <a:bodyPr rtlCol="0"/>
          <a:lstStyle/>
          <a:p>
            <a:pPr rtl="0"/>
            <a:r>
              <a:rPr lang="pt-BR"/>
              <a:t>Melhor prática: marcação com tags</a:t>
            </a:r>
          </a:p>
        </p:txBody>
      </p:sp>
      <p:sp>
        <p:nvSpPr>
          <p:cNvPr id="3" name="Content Placeholder 2">
            <a:extLst>
              <a:ext uri="{FF2B5EF4-FFF2-40B4-BE49-F238E27FC236}">
                <a16:creationId xmlns:a16="http://schemas.microsoft.com/office/drawing/2014/main" id="{CC3A50AB-28F8-5F40-92FE-FF1DCA4154C2}"/>
              </a:ext>
            </a:extLst>
          </p:cNvPr>
          <p:cNvSpPr>
            <a:spLocks noGrp="1"/>
          </p:cNvSpPr>
          <p:nvPr>
            <p:ph idx="1"/>
          </p:nvPr>
        </p:nvSpPr>
        <p:spPr/>
        <p:txBody>
          <a:bodyPr rtlCol="0"/>
          <a:lstStyle/>
          <a:p>
            <a:pPr rtl="0"/>
            <a:r>
              <a:rPr lang="pt-BR" sz="2000" dirty="0"/>
              <a:t>Uma </a:t>
            </a:r>
            <a:r>
              <a:rPr lang="pt-BR" sz="2000" dirty="0" err="1"/>
              <a:t>tag</a:t>
            </a:r>
            <a:r>
              <a:rPr lang="pt-BR" sz="2000" dirty="0"/>
              <a:t> consiste em um nome e (opcionalmente) um valor</a:t>
            </a:r>
          </a:p>
          <a:p>
            <a:pPr lvl="1" rtl="0"/>
            <a:r>
              <a:rPr lang="pt-BR" sz="1600" dirty="0"/>
              <a:t>Pode ser aplicada a </a:t>
            </a:r>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recursos</a:t>
            </a:r>
            <a:r>
              <a:rPr lang="pt-BR" sz="1600" dirty="0"/>
              <a:t> nas contas da AWS</a:t>
            </a:r>
          </a:p>
          <a:p>
            <a:pPr lvl="1" rtl="0"/>
            <a:r>
              <a:rPr lang="pt-BR" sz="1600" dirty="0"/>
              <a:t>As chaves e valores de </a:t>
            </a:r>
            <a:r>
              <a:rPr lang="pt-BR" sz="1600" dirty="0" err="1"/>
              <a:t>tag</a:t>
            </a:r>
            <a:r>
              <a:rPr lang="pt-BR" sz="1600" dirty="0"/>
              <a:t> são apresentados por várias operações de API diferentes</a:t>
            </a:r>
          </a:p>
          <a:p>
            <a:pPr rtl="0"/>
            <a:r>
              <a:rPr lang="pt-BR" sz="2000" dirty="0"/>
              <a:t>Definir </a:t>
            </a:r>
            <a:r>
              <a:rPr lang="pt-BR" sz="2000" dirty="0" err="1"/>
              <a:t>tags</a:t>
            </a:r>
            <a:r>
              <a:rPr lang="pt-BR" sz="2000" dirty="0"/>
              <a:t> </a:t>
            </a:r>
            <a:r>
              <a:rPr lang="pt-BR" sz="2000" i="1" dirty="0"/>
              <a:t>personalizadas</a:t>
            </a:r>
            <a:endParaRPr lang="en-US" sz="2000" dirty="0"/>
          </a:p>
          <a:p>
            <a:pPr rtl="0"/>
            <a:r>
              <a:rPr lang="pt-BR" sz="2000" dirty="0"/>
              <a:t>Múltiplos usos práticos</a:t>
            </a:r>
          </a:p>
          <a:p>
            <a:pPr lvl="1" rtl="0"/>
            <a:r>
              <a:rPr lang="pt-BR" sz="1600" dirty="0"/>
              <a:t>Faturamento, visualizações com filtro, controle de acesso etc.</a:t>
            </a:r>
          </a:p>
          <a:p>
            <a:pPr rtl="0"/>
            <a:r>
              <a:rPr lang="pt-BR" sz="2000" dirty="0"/>
              <a:t>Exemplo de </a:t>
            </a:r>
            <a:r>
              <a:rPr lang="pt-BR" sz="2000" dirty="0" err="1"/>
              <a:t>tags</a:t>
            </a:r>
            <a:r>
              <a:rPr lang="pt-BR" sz="2000" dirty="0"/>
              <a:t> aplicadas a uma instância </a:t>
            </a:r>
            <a:r>
              <a:rPr lang="pt-BR" sz="2000" dirty="0" smtClean="0"/>
              <a:t/>
            </a:r>
            <a:br>
              <a:rPr lang="pt-BR" sz="2000" dirty="0" smtClean="0"/>
            </a:br>
            <a:r>
              <a:rPr lang="pt-BR" sz="2000" dirty="0" smtClean="0"/>
              <a:t>do </a:t>
            </a:r>
            <a:r>
              <a:rPr lang="pt-BR" sz="2000" dirty="0"/>
              <a:t>EC2:</a:t>
            </a:r>
          </a:p>
          <a:p>
            <a:pPr lvl="1" rtl="0"/>
            <a:r>
              <a:rPr lang="pt-BR" sz="1600" dirty="0"/>
              <a:t>Nome = servidor Web</a:t>
            </a:r>
          </a:p>
          <a:p>
            <a:pPr lvl="1" rtl="0"/>
            <a:r>
              <a:rPr lang="pt-BR" sz="1600" dirty="0"/>
              <a:t>Projeto = unicórnio</a:t>
            </a:r>
          </a:p>
          <a:p>
            <a:pPr lvl="1" rtl="0"/>
            <a:r>
              <a:rPr lang="pt-BR" sz="1600" dirty="0"/>
              <a:t>Pilha = </a:t>
            </a:r>
            <a:r>
              <a:rPr lang="pt-BR" sz="1600" dirty="0" err="1"/>
              <a:t>dev</a:t>
            </a:r>
            <a:endParaRPr lang="pt-BR" sz="1600" dirty="0"/>
          </a:p>
          <a:p>
            <a:pPr rtl="0"/>
            <a:endParaRPr lang="en-US" sz="2400" dirty="0"/>
          </a:p>
        </p:txBody>
      </p:sp>
      <p:sp>
        <p:nvSpPr>
          <p:cNvPr id="7" name="Content Placeholder 6">
            <a:extLst>
              <a:ext uri="{FF2B5EF4-FFF2-40B4-BE49-F238E27FC236}">
                <a16:creationId xmlns:a16="http://schemas.microsoft.com/office/drawing/2014/main" id="{3B4187CD-DE51-7843-8F45-A389D7090F0B}"/>
              </a:ext>
            </a:extLst>
          </p:cNvPr>
          <p:cNvSpPr>
            <a:spLocks noGrp="1"/>
          </p:cNvSpPr>
          <p:nvPr>
            <p:ph idx="13"/>
          </p:nvPr>
        </p:nvSpPr>
        <p:spPr>
          <a:xfrm>
            <a:off x="6246312" y="1524228"/>
            <a:ext cx="5504688" cy="2399186"/>
          </a:xfrm>
        </p:spPr>
        <p:txBody>
          <a:bodyPr rtlCol="0"/>
          <a:lstStyle/>
          <a:p>
            <a:pPr rtl="0"/>
            <a:r>
              <a:rPr lang="pt-BR" sz="2000"/>
              <a:t>As tags também podem ser aplicadas a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usuários do IAM </a:t>
            </a:r>
            <a:r>
              <a:rPr lang="pt-BR" sz="2000"/>
              <a:t>ou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funções do IAM</a:t>
            </a:r>
            <a:r>
              <a:rPr lang="pt-BR" sz="2000"/>
              <a:t>, por exemplo:</a:t>
            </a:r>
          </a:p>
        </p:txBody>
      </p:sp>
      <p:pic>
        <p:nvPicPr>
          <p:cNvPr id="8" name="Picture 7" descr="the add user screen where you can optionally add tages to a user in the AWS management console.">
            <a:extLst>
              <a:ext uri="{FF2B5EF4-FFF2-40B4-BE49-F238E27FC236}">
                <a16:creationId xmlns:a16="http://schemas.microsoft.com/office/drawing/2014/main" id="{9F19696D-1687-4143-A9B1-4495145C5660}"/>
              </a:ext>
            </a:extLst>
          </p:cNvPr>
          <p:cNvPicPr>
            <a:picLocks noChangeAspect="1"/>
          </p:cNvPicPr>
          <p:nvPr/>
        </p:nvPicPr>
        <p:blipFill>
          <a:blip r:embed="rId4"/>
          <a:stretch>
            <a:fillRect/>
          </a:stretch>
        </p:blipFill>
        <p:spPr>
          <a:xfrm>
            <a:off x="6268214" y="2537963"/>
            <a:ext cx="5821431" cy="3019093"/>
          </a:xfrm>
          <a:prstGeom prst="rect">
            <a:avLst/>
          </a:prstGeom>
        </p:spPr>
      </p:pic>
    </p:spTree>
    <p:custDataLst>
      <p:tags r:id="rId1"/>
    </p:custDataLst>
    <p:extLst>
      <p:ext uri="{BB962C8B-B14F-4D97-AF65-F5344CB8AC3E}">
        <p14:creationId xmlns:p14="http://schemas.microsoft.com/office/powerpoint/2010/main" val="330365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A2E3-7250-5046-AF58-4B8D875E6434}"/>
              </a:ext>
            </a:extLst>
          </p:cNvPr>
          <p:cNvSpPr>
            <a:spLocks noGrp="1"/>
          </p:cNvSpPr>
          <p:nvPr>
            <p:ph type="title"/>
          </p:nvPr>
        </p:nvSpPr>
        <p:spPr/>
        <p:txBody>
          <a:bodyPr rtlCol="0"/>
          <a:lstStyle/>
          <a:p>
            <a:pPr rtl="0"/>
            <a:r>
              <a:rPr lang="pt-BR" sz="3200" dirty="0"/>
              <a:t>Usar controle de acesso baseado em </a:t>
            </a:r>
            <a:r>
              <a:rPr lang="pt-BR" sz="3200" i="1" dirty="0"/>
              <a:t>atributos</a:t>
            </a:r>
            <a:r>
              <a:rPr lang="pt-BR" sz="3200" dirty="0"/>
              <a:t> (ABAC)</a:t>
            </a:r>
          </a:p>
        </p:txBody>
      </p:sp>
      <p:sp>
        <p:nvSpPr>
          <p:cNvPr id="39" name="Content Placeholder 38">
            <a:extLst>
              <a:ext uri="{FF2B5EF4-FFF2-40B4-BE49-F238E27FC236}">
                <a16:creationId xmlns:a16="http://schemas.microsoft.com/office/drawing/2014/main" id="{3E148A69-30FF-AF4F-B155-564C0F88B6A6}"/>
              </a:ext>
            </a:extLst>
          </p:cNvPr>
          <p:cNvSpPr>
            <a:spLocks noGrp="1"/>
          </p:cNvSpPr>
          <p:nvPr>
            <p:ph idx="1"/>
          </p:nvPr>
        </p:nvSpPr>
        <p:spPr>
          <a:xfrm>
            <a:off x="419099" y="1528175"/>
            <a:ext cx="6157965" cy="4648788"/>
          </a:xfrm>
        </p:spPr>
        <p:txBody>
          <a:bodyPr rtlCol="0"/>
          <a:lstStyle/>
          <a:p>
            <a:pPr rtl="0">
              <a:lnSpc>
                <a:spcPct val="100000"/>
              </a:lnSpc>
            </a:pPr>
            <a:r>
              <a:rPr lang="pt-BR" sz="2000" dirty="0"/>
              <a:t>Abordagem altamente escalável para controle </a:t>
            </a:r>
            <a:r>
              <a:rPr lang="pt-BR" sz="2000" dirty="0" smtClean="0"/>
              <a:t/>
            </a:r>
            <a:br>
              <a:rPr lang="pt-BR" sz="2000" dirty="0" smtClean="0"/>
            </a:br>
            <a:r>
              <a:rPr lang="pt-BR" sz="2000" dirty="0" smtClean="0"/>
              <a:t>de </a:t>
            </a:r>
            <a:r>
              <a:rPr lang="pt-BR" sz="2000" dirty="0"/>
              <a:t>acesso</a:t>
            </a:r>
          </a:p>
          <a:p>
            <a:pPr lvl="1" rtl="0">
              <a:lnSpc>
                <a:spcPct val="100000"/>
              </a:lnSpc>
            </a:pPr>
            <a:r>
              <a:rPr lang="pt-BR" sz="1600" dirty="0"/>
              <a:t>Os atributos são uma chave ou um par de chave-valor, como uma </a:t>
            </a:r>
            <a:r>
              <a:rPr lang="pt-BR" sz="1600" dirty="0" err="1"/>
              <a:t>tag</a:t>
            </a:r>
            <a:endParaRPr lang="pt-BR" sz="1600" dirty="0"/>
          </a:p>
          <a:p>
            <a:pPr lvl="1" rtl="0">
              <a:lnSpc>
                <a:spcPct val="100000"/>
              </a:lnSpc>
            </a:pPr>
            <a:r>
              <a:rPr lang="pt-BR" sz="1600" dirty="0"/>
              <a:t>Exemplo de atributos: </a:t>
            </a:r>
          </a:p>
          <a:p>
            <a:pPr lvl="2" rtl="0">
              <a:lnSpc>
                <a:spcPct val="100000"/>
              </a:lnSpc>
            </a:pPr>
            <a:r>
              <a:rPr lang="pt-BR" sz="1400" dirty="0"/>
              <a:t>Equipe = Desenvolvedores</a:t>
            </a:r>
          </a:p>
          <a:p>
            <a:pPr lvl="2" rtl="0">
              <a:lnSpc>
                <a:spcPct val="100000"/>
              </a:lnSpc>
            </a:pPr>
            <a:r>
              <a:rPr lang="pt-BR" sz="1400" dirty="0"/>
              <a:t>Projeto = Unicórnio</a:t>
            </a:r>
          </a:p>
          <a:p>
            <a:pPr rtl="0">
              <a:lnSpc>
                <a:spcPct val="100000"/>
              </a:lnSpc>
            </a:pPr>
            <a:r>
              <a:rPr lang="pt-BR" sz="2000" dirty="0"/>
              <a:t>É mais fácil manter as regras de permissões (política) com o ABAC do que com o RBAC</a:t>
            </a:r>
          </a:p>
          <a:p>
            <a:pPr rtl="0">
              <a:lnSpc>
                <a:spcPct val="100000"/>
              </a:lnSpc>
            </a:pPr>
            <a:r>
              <a:rPr lang="pt-BR" sz="2000" dirty="0"/>
              <a:t>Benefícios</a:t>
            </a:r>
          </a:p>
          <a:p>
            <a:pPr lvl="1" rtl="0">
              <a:lnSpc>
                <a:spcPct val="100000"/>
              </a:lnSpc>
            </a:pPr>
            <a:r>
              <a:rPr lang="pt-BR" sz="1600" dirty="0"/>
              <a:t>As permissões são aplicadas automaticamente, com base em atributos</a:t>
            </a:r>
          </a:p>
          <a:p>
            <a:pPr lvl="1" rtl="0">
              <a:lnSpc>
                <a:spcPct val="100000"/>
              </a:lnSpc>
            </a:pPr>
            <a:r>
              <a:rPr lang="pt-BR" sz="1600" dirty="0"/>
              <a:t>Permissões granulares são possíveis </a:t>
            </a:r>
            <a:r>
              <a:rPr lang="pt-BR" sz="1600" i="1" dirty="0"/>
              <a:t>sem</a:t>
            </a:r>
            <a:r>
              <a:rPr lang="pt-BR" sz="1600" dirty="0"/>
              <a:t> uma atualização de permissões para cada novo usuário ou recurso</a:t>
            </a:r>
          </a:p>
          <a:p>
            <a:pPr lvl="1" rtl="0">
              <a:lnSpc>
                <a:spcPct val="100000"/>
              </a:lnSpc>
            </a:pPr>
            <a:r>
              <a:rPr lang="pt-BR" sz="1600" dirty="0"/>
              <a:t>Totalmente auditáveis</a:t>
            </a:r>
          </a:p>
        </p:txBody>
      </p:sp>
      <p:grpSp>
        <p:nvGrpSpPr>
          <p:cNvPr id="11" name="Group 10" descr="three uses (each tagged as green, blue, or red) have access to resources (also each tagged as green, blue, or red) via a single IAM policy document.">
            <a:extLst>
              <a:ext uri="{FF2B5EF4-FFF2-40B4-BE49-F238E27FC236}">
                <a16:creationId xmlns:a16="http://schemas.microsoft.com/office/drawing/2014/main" id="{4220A08A-685F-F444-9FF7-E7A864027F28}"/>
              </a:ext>
            </a:extLst>
          </p:cNvPr>
          <p:cNvGrpSpPr/>
          <p:nvPr/>
        </p:nvGrpSpPr>
        <p:grpSpPr>
          <a:xfrm>
            <a:off x="6577064" y="2583711"/>
            <a:ext cx="5343814" cy="3104707"/>
            <a:chOff x="6549656" y="1371600"/>
            <a:chExt cx="5343814" cy="3104707"/>
          </a:xfrm>
        </p:grpSpPr>
        <p:pic>
          <p:nvPicPr>
            <p:cNvPr id="6" name="Graphic 5">
              <a:extLst>
                <a:ext uri="{FF2B5EF4-FFF2-40B4-BE49-F238E27FC236}">
                  <a16:creationId xmlns:a16="http://schemas.microsoft.com/office/drawing/2014/main" id="{CB9DA054-FA3B-2449-A227-DE6AC230E1A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76310" y="1604289"/>
              <a:ext cx="469900" cy="469900"/>
            </a:xfrm>
            <a:prstGeom prst="rect">
              <a:avLst/>
            </a:prstGeom>
          </p:spPr>
        </p:pic>
        <p:pic>
          <p:nvPicPr>
            <p:cNvPr id="8" name="Graphic 7">
              <a:extLst>
                <a:ext uri="{FF2B5EF4-FFF2-40B4-BE49-F238E27FC236}">
                  <a16:creationId xmlns:a16="http://schemas.microsoft.com/office/drawing/2014/main" id="{8C83481B-F209-7C44-8BB6-90C4CD319EF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76310" y="2393113"/>
              <a:ext cx="469900" cy="469900"/>
            </a:xfrm>
            <a:prstGeom prst="rect">
              <a:avLst/>
            </a:prstGeom>
          </p:spPr>
        </p:pic>
        <p:pic>
          <p:nvPicPr>
            <p:cNvPr id="10" name="Graphic 9">
              <a:extLst>
                <a:ext uri="{FF2B5EF4-FFF2-40B4-BE49-F238E27FC236}">
                  <a16:creationId xmlns:a16="http://schemas.microsoft.com/office/drawing/2014/main" id="{2650485C-3619-F34E-BBE4-7BD4C6236D9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76310" y="3181937"/>
              <a:ext cx="469900" cy="469900"/>
            </a:xfrm>
            <a:prstGeom prst="rect">
              <a:avLst/>
            </a:prstGeom>
          </p:spPr>
        </p:pic>
        <p:pic>
          <p:nvPicPr>
            <p:cNvPr id="13" name="Graphic 12">
              <a:extLst>
                <a:ext uri="{FF2B5EF4-FFF2-40B4-BE49-F238E27FC236}">
                  <a16:creationId xmlns:a16="http://schemas.microsoft.com/office/drawing/2014/main" id="{38A576FC-F43A-4A47-AF76-BA6E55801C8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44814" y="2388893"/>
              <a:ext cx="474120" cy="474120"/>
            </a:xfrm>
            <a:prstGeom prst="rect">
              <a:avLst/>
            </a:prstGeom>
          </p:spPr>
        </p:pic>
        <p:pic>
          <p:nvPicPr>
            <p:cNvPr id="16" name="Graphic 15">
              <a:extLst>
                <a:ext uri="{FF2B5EF4-FFF2-40B4-BE49-F238E27FC236}">
                  <a16:creationId xmlns:a16="http://schemas.microsoft.com/office/drawing/2014/main" id="{FF31C494-19F0-CF47-8918-95743F632CE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17538" y="1604289"/>
              <a:ext cx="469900" cy="469900"/>
            </a:xfrm>
            <a:prstGeom prst="rect">
              <a:avLst/>
            </a:prstGeom>
          </p:spPr>
        </p:pic>
        <p:pic>
          <p:nvPicPr>
            <p:cNvPr id="18" name="Graphic 17">
              <a:extLst>
                <a:ext uri="{FF2B5EF4-FFF2-40B4-BE49-F238E27FC236}">
                  <a16:creationId xmlns:a16="http://schemas.microsoft.com/office/drawing/2014/main" id="{7C95B70F-81FC-714C-9580-70F2757FD38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1271106" y="1590573"/>
              <a:ext cx="469900" cy="469900"/>
            </a:xfrm>
            <a:prstGeom prst="rect">
              <a:avLst/>
            </a:prstGeom>
          </p:spPr>
        </p:pic>
        <p:pic>
          <p:nvPicPr>
            <p:cNvPr id="19" name="Graphic 18">
              <a:extLst>
                <a:ext uri="{FF2B5EF4-FFF2-40B4-BE49-F238E27FC236}">
                  <a16:creationId xmlns:a16="http://schemas.microsoft.com/office/drawing/2014/main" id="{03708BC8-E397-2D43-929D-54660539C90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817538" y="2388893"/>
              <a:ext cx="469900" cy="469900"/>
            </a:xfrm>
            <a:prstGeom prst="rect">
              <a:avLst/>
            </a:prstGeom>
          </p:spPr>
        </p:pic>
        <p:pic>
          <p:nvPicPr>
            <p:cNvPr id="20" name="Graphic 19">
              <a:extLst>
                <a:ext uri="{FF2B5EF4-FFF2-40B4-BE49-F238E27FC236}">
                  <a16:creationId xmlns:a16="http://schemas.microsoft.com/office/drawing/2014/main" id="{EB4C45DC-3183-F541-B1FC-3E4A56A5678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567547" y="1602179"/>
              <a:ext cx="469900" cy="469900"/>
            </a:xfrm>
            <a:prstGeom prst="rect">
              <a:avLst/>
            </a:prstGeom>
          </p:spPr>
        </p:pic>
        <p:pic>
          <p:nvPicPr>
            <p:cNvPr id="21" name="Graphic 20">
              <a:extLst>
                <a:ext uri="{FF2B5EF4-FFF2-40B4-BE49-F238E27FC236}">
                  <a16:creationId xmlns:a16="http://schemas.microsoft.com/office/drawing/2014/main" id="{637F39C6-C0C3-184C-AA8A-1DD73FBCCE6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567547" y="2370956"/>
              <a:ext cx="469900" cy="469900"/>
            </a:xfrm>
            <a:prstGeom prst="rect">
              <a:avLst/>
            </a:prstGeom>
          </p:spPr>
        </p:pic>
        <p:pic>
          <p:nvPicPr>
            <p:cNvPr id="23" name="Graphic 22">
              <a:extLst>
                <a:ext uri="{FF2B5EF4-FFF2-40B4-BE49-F238E27FC236}">
                  <a16:creationId xmlns:a16="http://schemas.microsoft.com/office/drawing/2014/main" id="{CB6C488F-CF52-7A4A-B93F-474EAD6CFB2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599446" y="3184896"/>
              <a:ext cx="469900" cy="469900"/>
            </a:xfrm>
            <a:prstGeom prst="rect">
              <a:avLst/>
            </a:prstGeom>
          </p:spPr>
        </p:pic>
        <p:pic>
          <p:nvPicPr>
            <p:cNvPr id="24" name="Graphic 23">
              <a:extLst>
                <a:ext uri="{FF2B5EF4-FFF2-40B4-BE49-F238E27FC236}">
                  <a16:creationId xmlns:a16="http://schemas.microsoft.com/office/drawing/2014/main" id="{0672BD8D-E91A-E640-B410-B350E05E796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817538" y="3173497"/>
              <a:ext cx="469900" cy="469900"/>
            </a:xfrm>
            <a:prstGeom prst="rect">
              <a:avLst/>
            </a:prstGeom>
          </p:spPr>
        </p:pic>
        <p:cxnSp>
          <p:nvCxnSpPr>
            <p:cNvPr id="27" name="Straight Arrow Connector 26">
              <a:extLst>
                <a:ext uri="{FF2B5EF4-FFF2-40B4-BE49-F238E27FC236}">
                  <a16:creationId xmlns:a16="http://schemas.microsoft.com/office/drawing/2014/main" id="{0E3621F6-88D3-4340-AF56-834538EF4F9A}"/>
                </a:ext>
              </a:extLst>
            </p:cNvPr>
            <p:cNvCxnSpPr>
              <a:cxnSpLocks/>
            </p:cNvCxnSpPr>
            <p:nvPr/>
          </p:nvCxnSpPr>
          <p:spPr>
            <a:xfrm>
              <a:off x="8023520" y="2640167"/>
              <a:ext cx="421294"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06CEFA4-FACE-114D-97F8-827CD5CE2AA0}"/>
                </a:ext>
              </a:extLst>
            </p:cNvPr>
            <p:cNvCxnSpPr>
              <a:cxnSpLocks/>
            </p:cNvCxnSpPr>
            <p:nvPr/>
          </p:nvCxnSpPr>
          <p:spPr>
            <a:xfrm>
              <a:off x="8918934" y="2627172"/>
              <a:ext cx="48509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EB8FAFB-56AD-5641-9126-BC8CC136C96B}"/>
                </a:ext>
              </a:extLst>
            </p:cNvPr>
            <p:cNvSpPr txBox="1"/>
            <p:nvPr/>
          </p:nvSpPr>
          <p:spPr>
            <a:xfrm>
              <a:off x="6938984" y="3682784"/>
              <a:ext cx="739305"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Usuários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a:extLst>
                <a:ext uri="{FF2B5EF4-FFF2-40B4-BE49-F238E27FC236}">
                  <a16:creationId xmlns:a16="http://schemas.microsoft.com/office/drawing/2014/main" id="{04A86211-4389-CC42-BF38-7D1BD680B562}"/>
                </a:ext>
              </a:extLst>
            </p:cNvPr>
            <p:cNvSpPr txBox="1"/>
            <p:nvPr/>
          </p:nvSpPr>
          <p:spPr>
            <a:xfrm>
              <a:off x="8023520" y="3701786"/>
              <a:ext cx="1380506"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Permissões</a:t>
              </a:r>
            </a:p>
          </p:txBody>
        </p:sp>
        <p:sp>
          <p:nvSpPr>
            <p:cNvPr id="37" name="TextBox 36">
              <a:extLst>
                <a:ext uri="{FF2B5EF4-FFF2-40B4-BE49-F238E27FC236}">
                  <a16:creationId xmlns:a16="http://schemas.microsoft.com/office/drawing/2014/main" id="{0214D1B3-0007-1E43-9224-37A661D2FBEC}"/>
                </a:ext>
              </a:extLst>
            </p:cNvPr>
            <p:cNvSpPr txBox="1"/>
            <p:nvPr/>
          </p:nvSpPr>
          <p:spPr>
            <a:xfrm>
              <a:off x="9831105" y="3697227"/>
              <a:ext cx="1200970"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Recursos</a:t>
              </a:r>
            </a:p>
          </p:txBody>
        </p:sp>
        <p:sp>
          <p:nvSpPr>
            <p:cNvPr id="41" name="Rectangle 40">
              <a:extLst>
                <a:ext uri="{FF2B5EF4-FFF2-40B4-BE49-F238E27FC236}">
                  <a16:creationId xmlns:a16="http://schemas.microsoft.com/office/drawing/2014/main" id="{A1FD98E2-2BDD-5B48-AD81-F06A875EE73E}"/>
                </a:ext>
              </a:extLst>
            </p:cNvPr>
            <p:cNvSpPr/>
            <p:nvPr/>
          </p:nvSpPr>
          <p:spPr>
            <a:xfrm>
              <a:off x="6549656" y="1371600"/>
              <a:ext cx="5305646"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Right Brace 8">
              <a:extLst>
                <a:ext uri="{FF2B5EF4-FFF2-40B4-BE49-F238E27FC236}">
                  <a16:creationId xmlns:a16="http://schemas.microsoft.com/office/drawing/2014/main" id="{551A9FAC-FDAC-6641-BC47-CA2237DDC543}"/>
                </a:ext>
              </a:extLst>
            </p:cNvPr>
            <p:cNvSpPr/>
            <p:nvPr/>
          </p:nvSpPr>
          <p:spPr>
            <a:xfrm>
              <a:off x="7708745" y="1590573"/>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38" name="Right Brace 37">
              <a:extLst>
                <a:ext uri="{FF2B5EF4-FFF2-40B4-BE49-F238E27FC236}">
                  <a16:creationId xmlns:a16="http://schemas.microsoft.com/office/drawing/2014/main" id="{DFA4FC8E-47F1-AC4C-9E7F-F07C8D51407A}"/>
                </a:ext>
              </a:extLst>
            </p:cNvPr>
            <p:cNvSpPr/>
            <p:nvPr/>
          </p:nvSpPr>
          <p:spPr>
            <a:xfrm rot="10800000">
              <a:off x="9395002" y="1581066"/>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40" name="Graphic 39" descr="Label">
              <a:extLst>
                <a:ext uri="{FF2B5EF4-FFF2-40B4-BE49-F238E27FC236}">
                  <a16:creationId xmlns:a16="http://schemas.microsoft.com/office/drawing/2014/main" id="{EC20EB93-95B6-1040-A108-262A0AA90F7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401228" y="3081680"/>
              <a:ext cx="334926" cy="334926"/>
            </a:xfrm>
            <a:prstGeom prst="rect">
              <a:avLst/>
            </a:prstGeom>
          </p:spPr>
        </p:pic>
        <p:pic>
          <p:nvPicPr>
            <p:cNvPr id="43" name="Graphic 42" descr="Label">
              <a:extLst>
                <a:ext uri="{FF2B5EF4-FFF2-40B4-BE49-F238E27FC236}">
                  <a16:creationId xmlns:a16="http://schemas.microsoft.com/office/drawing/2014/main" id="{02BF41B5-3061-874E-AA9B-8AD3017C3C1F}"/>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232621" y="3035370"/>
              <a:ext cx="334926" cy="334926"/>
            </a:xfrm>
            <a:prstGeom prst="rect">
              <a:avLst/>
            </a:prstGeom>
          </p:spPr>
        </p:pic>
        <p:pic>
          <p:nvPicPr>
            <p:cNvPr id="44" name="Graphic 43" descr="Label">
              <a:extLst>
                <a:ext uri="{FF2B5EF4-FFF2-40B4-BE49-F238E27FC236}">
                  <a16:creationId xmlns:a16="http://schemas.microsoft.com/office/drawing/2014/main" id="{ADA35017-39DF-0844-9331-A90D74346125}"/>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943800" y="3031373"/>
              <a:ext cx="334926" cy="334926"/>
            </a:xfrm>
            <a:prstGeom prst="rect">
              <a:avLst/>
            </a:prstGeom>
          </p:spPr>
        </p:pic>
        <p:pic>
          <p:nvPicPr>
            <p:cNvPr id="45" name="Graphic 44" descr="Label">
              <a:extLst>
                <a:ext uri="{FF2B5EF4-FFF2-40B4-BE49-F238E27FC236}">
                  <a16:creationId xmlns:a16="http://schemas.microsoft.com/office/drawing/2014/main" id="{EF2B58F4-99C2-F14D-A7EC-A86CCAB50252}"/>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401228" y="2295328"/>
              <a:ext cx="334926" cy="334926"/>
            </a:xfrm>
            <a:prstGeom prst="rect">
              <a:avLst/>
            </a:prstGeom>
          </p:spPr>
        </p:pic>
        <p:pic>
          <p:nvPicPr>
            <p:cNvPr id="46" name="Graphic 45" descr="Label">
              <a:extLst>
                <a:ext uri="{FF2B5EF4-FFF2-40B4-BE49-F238E27FC236}">
                  <a16:creationId xmlns:a16="http://schemas.microsoft.com/office/drawing/2014/main" id="{FF7F7D91-65EA-1E4D-9F39-4C859C1B9C4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0208227" y="2288917"/>
              <a:ext cx="334926" cy="334926"/>
            </a:xfrm>
            <a:prstGeom prst="rect">
              <a:avLst/>
            </a:prstGeom>
          </p:spPr>
        </p:pic>
        <p:pic>
          <p:nvPicPr>
            <p:cNvPr id="47" name="Graphic 46" descr="Label">
              <a:extLst>
                <a:ext uri="{FF2B5EF4-FFF2-40B4-BE49-F238E27FC236}">
                  <a16:creationId xmlns:a16="http://schemas.microsoft.com/office/drawing/2014/main" id="{21FFDC59-2511-7B42-B9BB-82F04B518AEC}"/>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0943800" y="2288917"/>
              <a:ext cx="334926" cy="334926"/>
            </a:xfrm>
            <a:prstGeom prst="rect">
              <a:avLst/>
            </a:prstGeom>
          </p:spPr>
        </p:pic>
        <p:pic>
          <p:nvPicPr>
            <p:cNvPr id="48" name="Graphic 47" descr="Label">
              <a:extLst>
                <a:ext uri="{FF2B5EF4-FFF2-40B4-BE49-F238E27FC236}">
                  <a16:creationId xmlns:a16="http://schemas.microsoft.com/office/drawing/2014/main" id="{E22B706A-B5CD-684B-B659-5B9686293529}"/>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7407591" y="1468743"/>
              <a:ext cx="334926" cy="334926"/>
            </a:xfrm>
            <a:prstGeom prst="rect">
              <a:avLst/>
            </a:prstGeom>
          </p:spPr>
        </p:pic>
        <p:pic>
          <p:nvPicPr>
            <p:cNvPr id="49" name="Graphic 48" descr="Label">
              <a:extLst>
                <a:ext uri="{FF2B5EF4-FFF2-40B4-BE49-F238E27FC236}">
                  <a16:creationId xmlns:a16="http://schemas.microsoft.com/office/drawing/2014/main" id="{D1B009A8-DADE-1748-BF52-CB4031EA07DF}"/>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0173395" y="1468743"/>
              <a:ext cx="334926" cy="334926"/>
            </a:xfrm>
            <a:prstGeom prst="rect">
              <a:avLst/>
            </a:prstGeom>
          </p:spPr>
        </p:pic>
        <p:pic>
          <p:nvPicPr>
            <p:cNvPr id="50" name="Graphic 49" descr="Label">
              <a:extLst>
                <a:ext uri="{FF2B5EF4-FFF2-40B4-BE49-F238E27FC236}">
                  <a16:creationId xmlns:a16="http://schemas.microsoft.com/office/drawing/2014/main" id="{21EDD5DF-FF24-A147-B6F2-5A09651E5B94}"/>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0943800" y="1467406"/>
              <a:ext cx="334926" cy="334926"/>
            </a:xfrm>
            <a:prstGeom prst="rect">
              <a:avLst/>
            </a:prstGeom>
          </p:spPr>
        </p:pic>
        <p:pic>
          <p:nvPicPr>
            <p:cNvPr id="51" name="Graphic 50" descr="Label">
              <a:extLst>
                <a:ext uri="{FF2B5EF4-FFF2-40B4-BE49-F238E27FC236}">
                  <a16:creationId xmlns:a16="http://schemas.microsoft.com/office/drawing/2014/main" id="{AFEE9028-9111-9C4D-88F6-CF7BC56AD163}"/>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1558544" y="1445349"/>
              <a:ext cx="334926" cy="334926"/>
            </a:xfrm>
            <a:prstGeom prst="rect">
              <a:avLst/>
            </a:prstGeom>
          </p:spPr>
        </p:pic>
      </p:grpSp>
    </p:spTree>
    <p:custDataLst>
      <p:tags r:id="rId1"/>
    </p:custDataLst>
    <p:extLst>
      <p:ext uri="{BB962C8B-B14F-4D97-AF65-F5344CB8AC3E}">
        <p14:creationId xmlns:p14="http://schemas.microsoft.com/office/powerpoint/2010/main" val="2105487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9732-589F-6B45-91CB-B1C31EAA46B6}"/>
              </a:ext>
            </a:extLst>
          </p:cNvPr>
          <p:cNvSpPr>
            <a:spLocks noGrp="1"/>
          </p:cNvSpPr>
          <p:nvPr>
            <p:ph type="title"/>
          </p:nvPr>
        </p:nvSpPr>
        <p:spPr/>
        <p:txBody>
          <a:bodyPr rtlCol="0"/>
          <a:lstStyle/>
          <a:p>
            <a:pPr rtl="0"/>
            <a:r>
              <a:rPr lang="pt-BR"/>
              <a:t>Aplicar o ABAC à sua organização</a:t>
            </a:r>
          </a:p>
        </p:txBody>
      </p:sp>
      <p:sp>
        <p:nvSpPr>
          <p:cNvPr id="3" name="Content Placeholder 2">
            <a:extLst>
              <a:ext uri="{FF2B5EF4-FFF2-40B4-BE49-F238E27FC236}">
                <a16:creationId xmlns:a16="http://schemas.microsoft.com/office/drawing/2014/main" id="{B4D85690-F05F-FF40-B4F0-0699B303E302}"/>
              </a:ext>
            </a:extLst>
          </p:cNvPr>
          <p:cNvSpPr>
            <a:spLocks noGrp="1"/>
          </p:cNvSpPr>
          <p:nvPr>
            <p:ph idx="1"/>
          </p:nvPr>
        </p:nvSpPr>
        <p:spPr>
          <a:xfrm>
            <a:off x="419099" y="1581963"/>
            <a:ext cx="10446041" cy="4128382"/>
          </a:xfrm>
        </p:spPr>
        <p:txBody>
          <a:bodyPr rtlCol="0"/>
          <a:lstStyle/>
          <a:p>
            <a:pPr marL="0" indent="0" rtl="0">
              <a:spcAft>
                <a:spcPts val="1800"/>
              </a:spcAft>
              <a:buNone/>
            </a:pPr>
            <a:r>
              <a:rPr lang="pt-BR" sz="2400" dirty="0"/>
              <a:t>Como aplicar o ABAC à sua organização:</a:t>
            </a:r>
          </a:p>
          <a:p>
            <a:pPr marL="514350" indent="-514350" rtl="0">
              <a:lnSpc>
                <a:spcPct val="100000"/>
              </a:lnSpc>
              <a:buFont typeface="+mj-lt"/>
              <a:buAutoNum type="arabicPeriod"/>
            </a:pPr>
            <a:r>
              <a:rPr lang="pt-BR" sz="2000" dirty="0"/>
              <a:t>Defina atributos de controle de acesso </a:t>
            </a:r>
            <a:r>
              <a:rPr lang="pt-BR" sz="2000" dirty="0" smtClean="0"/>
              <a:t/>
            </a:r>
            <a:br>
              <a:rPr lang="pt-BR" sz="2000" dirty="0" smtClean="0"/>
            </a:br>
            <a:r>
              <a:rPr lang="pt-BR" sz="2000" dirty="0" smtClean="0"/>
              <a:t>em identidades</a:t>
            </a:r>
            <a:endParaRPr lang="pt-BR" sz="2000" dirty="0"/>
          </a:p>
          <a:p>
            <a:pPr marL="514350" indent="-514350" rtl="0">
              <a:lnSpc>
                <a:spcPct val="150000"/>
              </a:lnSpc>
              <a:buFont typeface="+mj-lt"/>
              <a:buAutoNum type="arabicPeriod"/>
            </a:pPr>
            <a:r>
              <a:rPr lang="pt-BR" sz="2000" dirty="0"/>
              <a:t>Exija atributos para novos recursos</a:t>
            </a:r>
          </a:p>
          <a:p>
            <a:pPr marL="514350" indent="-514350" rtl="0">
              <a:lnSpc>
                <a:spcPct val="150000"/>
              </a:lnSpc>
              <a:buFont typeface="+mj-lt"/>
              <a:buAutoNum type="arabicPeriod"/>
            </a:pPr>
            <a:r>
              <a:rPr lang="pt-BR" sz="2000" dirty="0"/>
              <a:t>Configure permissões com base em atributos</a:t>
            </a:r>
          </a:p>
          <a:p>
            <a:pPr marL="514350" indent="-514350" rtl="0">
              <a:lnSpc>
                <a:spcPct val="150000"/>
              </a:lnSpc>
              <a:buFont typeface="+mj-lt"/>
              <a:buAutoNum type="arabicPeriod"/>
            </a:pPr>
            <a:r>
              <a:rPr lang="pt-BR" sz="2000" dirty="0"/>
              <a:t>Teste</a:t>
            </a:r>
          </a:p>
          <a:p>
            <a:pPr marL="914400" lvl="1" indent="-457200" rtl="0">
              <a:lnSpc>
                <a:spcPct val="150000"/>
              </a:lnSpc>
              <a:spcAft>
                <a:spcPts val="1800"/>
              </a:spcAft>
              <a:buFont typeface="+mj-lt"/>
              <a:buAutoNum type="alphaLcParenR"/>
            </a:pPr>
            <a:r>
              <a:rPr lang="pt-BR" sz="1800" dirty="0"/>
              <a:t>Crie novos recursos</a:t>
            </a:r>
          </a:p>
          <a:p>
            <a:pPr marL="914400" lvl="1" indent="-457200" rtl="0">
              <a:lnSpc>
                <a:spcPct val="100000"/>
              </a:lnSpc>
              <a:buFont typeface="+mj-lt"/>
              <a:buAutoNum type="alphaLcParenR"/>
            </a:pPr>
            <a:r>
              <a:rPr lang="pt-BR" sz="1800" dirty="0"/>
              <a:t>Verifique se as permissões são </a:t>
            </a:r>
            <a:r>
              <a:rPr lang="pt-BR" sz="1800" dirty="0" smtClean="0"/>
              <a:t/>
            </a:r>
            <a:br>
              <a:rPr lang="pt-BR" sz="1800" dirty="0" smtClean="0"/>
            </a:br>
            <a:r>
              <a:rPr lang="pt-BR" sz="1800" dirty="0" smtClean="0"/>
              <a:t>aplicadas </a:t>
            </a:r>
            <a:r>
              <a:rPr lang="pt-BR" sz="1800" dirty="0"/>
              <a:t>automaticamente</a:t>
            </a:r>
            <a:endParaRPr lang="en-US" sz="2000" dirty="0"/>
          </a:p>
        </p:txBody>
      </p:sp>
      <p:grpSp>
        <p:nvGrpSpPr>
          <p:cNvPr id="6" name="Group 5" descr="same graphic as on the last slide, however a new resource has been added in the account. The new resource is tagged green, which means Team = Developers and Project = Unicorn.">
            <a:extLst>
              <a:ext uri="{FF2B5EF4-FFF2-40B4-BE49-F238E27FC236}">
                <a16:creationId xmlns:a16="http://schemas.microsoft.com/office/drawing/2014/main" id="{B83679F4-BB2E-5F47-9D82-7DD21EC77A72}"/>
              </a:ext>
            </a:extLst>
          </p:cNvPr>
          <p:cNvGrpSpPr/>
          <p:nvPr/>
        </p:nvGrpSpPr>
        <p:grpSpPr>
          <a:xfrm>
            <a:off x="6572659" y="2300215"/>
            <a:ext cx="5475810" cy="4034521"/>
            <a:chOff x="6572659" y="2300215"/>
            <a:chExt cx="5475810" cy="4034521"/>
          </a:xfrm>
        </p:grpSpPr>
        <p:pic>
          <p:nvPicPr>
            <p:cNvPr id="7" name="Graphic 6">
              <a:extLst>
                <a:ext uri="{FF2B5EF4-FFF2-40B4-BE49-F238E27FC236}">
                  <a16:creationId xmlns:a16="http://schemas.microsoft.com/office/drawing/2014/main" id="{46C62BCB-0493-5F4E-9190-51CDE486481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31309" y="2532904"/>
              <a:ext cx="469900" cy="469900"/>
            </a:xfrm>
            <a:prstGeom prst="rect">
              <a:avLst/>
            </a:prstGeom>
          </p:spPr>
        </p:pic>
        <p:pic>
          <p:nvPicPr>
            <p:cNvPr id="8" name="Graphic 7">
              <a:extLst>
                <a:ext uri="{FF2B5EF4-FFF2-40B4-BE49-F238E27FC236}">
                  <a16:creationId xmlns:a16="http://schemas.microsoft.com/office/drawing/2014/main" id="{7E4C4960-EDFD-3E48-A4FF-5C40DA66F4F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31309" y="3321728"/>
              <a:ext cx="469900" cy="469900"/>
            </a:xfrm>
            <a:prstGeom prst="rect">
              <a:avLst/>
            </a:prstGeom>
          </p:spPr>
        </p:pic>
        <p:pic>
          <p:nvPicPr>
            <p:cNvPr id="9" name="Graphic 8">
              <a:extLst>
                <a:ext uri="{FF2B5EF4-FFF2-40B4-BE49-F238E27FC236}">
                  <a16:creationId xmlns:a16="http://schemas.microsoft.com/office/drawing/2014/main" id="{D65D73DD-B82A-7543-AD30-39B2946FD27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31309" y="4110552"/>
              <a:ext cx="469900" cy="469900"/>
            </a:xfrm>
            <a:prstGeom prst="rect">
              <a:avLst/>
            </a:prstGeom>
          </p:spPr>
        </p:pic>
        <p:pic>
          <p:nvPicPr>
            <p:cNvPr id="10" name="Graphic 9">
              <a:extLst>
                <a:ext uri="{FF2B5EF4-FFF2-40B4-BE49-F238E27FC236}">
                  <a16:creationId xmlns:a16="http://schemas.microsoft.com/office/drawing/2014/main" id="{8A7724C7-4AD0-BE4A-B7C1-5089BAD2569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99813" y="3317508"/>
              <a:ext cx="474120" cy="474120"/>
            </a:xfrm>
            <a:prstGeom prst="rect">
              <a:avLst/>
            </a:prstGeom>
          </p:spPr>
        </p:pic>
        <p:pic>
          <p:nvPicPr>
            <p:cNvPr id="11" name="Graphic 10">
              <a:extLst>
                <a:ext uri="{FF2B5EF4-FFF2-40B4-BE49-F238E27FC236}">
                  <a16:creationId xmlns:a16="http://schemas.microsoft.com/office/drawing/2014/main" id="{BBA6AF97-9876-A94E-9009-9E2A7DA8FCF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972537" y="2532904"/>
              <a:ext cx="469900" cy="469900"/>
            </a:xfrm>
            <a:prstGeom prst="rect">
              <a:avLst/>
            </a:prstGeom>
          </p:spPr>
        </p:pic>
        <p:pic>
          <p:nvPicPr>
            <p:cNvPr id="12" name="Graphic 11">
              <a:extLst>
                <a:ext uri="{FF2B5EF4-FFF2-40B4-BE49-F238E27FC236}">
                  <a16:creationId xmlns:a16="http://schemas.microsoft.com/office/drawing/2014/main" id="{A2E563AB-CB60-3849-B5BC-AD648E9BDE3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1426105" y="2519188"/>
              <a:ext cx="469900" cy="469900"/>
            </a:xfrm>
            <a:prstGeom prst="rect">
              <a:avLst/>
            </a:prstGeom>
          </p:spPr>
        </p:pic>
        <p:pic>
          <p:nvPicPr>
            <p:cNvPr id="13" name="Graphic 12">
              <a:extLst>
                <a:ext uri="{FF2B5EF4-FFF2-40B4-BE49-F238E27FC236}">
                  <a16:creationId xmlns:a16="http://schemas.microsoft.com/office/drawing/2014/main" id="{780B3F34-C207-0C4C-ACDF-D14B824770A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72537" y="3317508"/>
              <a:ext cx="469900" cy="469900"/>
            </a:xfrm>
            <a:prstGeom prst="rect">
              <a:avLst/>
            </a:prstGeom>
          </p:spPr>
        </p:pic>
        <p:pic>
          <p:nvPicPr>
            <p:cNvPr id="14" name="Graphic 13">
              <a:extLst>
                <a:ext uri="{FF2B5EF4-FFF2-40B4-BE49-F238E27FC236}">
                  <a16:creationId xmlns:a16="http://schemas.microsoft.com/office/drawing/2014/main" id="{16C185BD-C112-2B45-8D8C-DA06BB5D72F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722546" y="2530794"/>
              <a:ext cx="469900" cy="469900"/>
            </a:xfrm>
            <a:prstGeom prst="rect">
              <a:avLst/>
            </a:prstGeom>
          </p:spPr>
        </p:pic>
        <p:pic>
          <p:nvPicPr>
            <p:cNvPr id="15" name="Graphic 14">
              <a:extLst>
                <a:ext uri="{FF2B5EF4-FFF2-40B4-BE49-F238E27FC236}">
                  <a16:creationId xmlns:a16="http://schemas.microsoft.com/office/drawing/2014/main" id="{7EABB0E9-EC35-F44C-9B33-9F35909F403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722546" y="3299571"/>
              <a:ext cx="469900" cy="469900"/>
            </a:xfrm>
            <a:prstGeom prst="rect">
              <a:avLst/>
            </a:prstGeom>
          </p:spPr>
        </p:pic>
        <p:pic>
          <p:nvPicPr>
            <p:cNvPr id="16" name="Graphic 15">
              <a:extLst>
                <a:ext uri="{FF2B5EF4-FFF2-40B4-BE49-F238E27FC236}">
                  <a16:creationId xmlns:a16="http://schemas.microsoft.com/office/drawing/2014/main" id="{6B873AE9-1C43-534D-AD20-0CAD26FDDD5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754445" y="4113511"/>
              <a:ext cx="469900" cy="469900"/>
            </a:xfrm>
            <a:prstGeom prst="rect">
              <a:avLst/>
            </a:prstGeom>
          </p:spPr>
        </p:pic>
        <p:pic>
          <p:nvPicPr>
            <p:cNvPr id="17" name="Graphic 16">
              <a:extLst>
                <a:ext uri="{FF2B5EF4-FFF2-40B4-BE49-F238E27FC236}">
                  <a16:creationId xmlns:a16="http://schemas.microsoft.com/office/drawing/2014/main" id="{C39C8CE0-5812-7842-A0CB-69AC376E3BA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972537" y="4102112"/>
              <a:ext cx="469900" cy="469900"/>
            </a:xfrm>
            <a:prstGeom prst="rect">
              <a:avLst/>
            </a:prstGeom>
          </p:spPr>
        </p:pic>
        <p:cxnSp>
          <p:nvCxnSpPr>
            <p:cNvPr id="18" name="Straight Arrow Connector 17">
              <a:extLst>
                <a:ext uri="{FF2B5EF4-FFF2-40B4-BE49-F238E27FC236}">
                  <a16:creationId xmlns:a16="http://schemas.microsoft.com/office/drawing/2014/main" id="{CD89C0EC-99CA-2F4D-B7C5-6A0A8BB82C38}"/>
                </a:ext>
              </a:extLst>
            </p:cNvPr>
            <p:cNvCxnSpPr>
              <a:cxnSpLocks/>
            </p:cNvCxnSpPr>
            <p:nvPr/>
          </p:nvCxnSpPr>
          <p:spPr>
            <a:xfrm>
              <a:off x="8178519" y="3568782"/>
              <a:ext cx="421294"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3CC49C-C357-3C43-88D5-A2139BF5BD5F}"/>
                </a:ext>
              </a:extLst>
            </p:cNvPr>
            <p:cNvCxnSpPr>
              <a:cxnSpLocks/>
            </p:cNvCxnSpPr>
            <p:nvPr/>
          </p:nvCxnSpPr>
          <p:spPr>
            <a:xfrm>
              <a:off x="9073933" y="3555787"/>
              <a:ext cx="48509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342C07-985A-6142-8DCA-652CDECC6E19}"/>
                </a:ext>
              </a:extLst>
            </p:cNvPr>
            <p:cNvSpPr txBox="1"/>
            <p:nvPr/>
          </p:nvSpPr>
          <p:spPr>
            <a:xfrm>
              <a:off x="7063526" y="4611399"/>
              <a:ext cx="800219"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 Usuários</a:t>
              </a:r>
            </a:p>
          </p:txBody>
        </p:sp>
        <p:sp>
          <p:nvSpPr>
            <p:cNvPr id="21" name="TextBox 20">
              <a:extLst>
                <a:ext uri="{FF2B5EF4-FFF2-40B4-BE49-F238E27FC236}">
                  <a16:creationId xmlns:a16="http://schemas.microsoft.com/office/drawing/2014/main" id="{C8CF9033-72E3-2944-9734-C987D4D31C5D}"/>
                </a:ext>
              </a:extLst>
            </p:cNvPr>
            <p:cNvSpPr txBox="1"/>
            <p:nvPr/>
          </p:nvSpPr>
          <p:spPr>
            <a:xfrm>
              <a:off x="8178519" y="4630401"/>
              <a:ext cx="1380506"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Permissões</a:t>
              </a:r>
            </a:p>
          </p:txBody>
        </p:sp>
        <p:sp>
          <p:nvSpPr>
            <p:cNvPr id="22" name="TextBox 21">
              <a:extLst>
                <a:ext uri="{FF2B5EF4-FFF2-40B4-BE49-F238E27FC236}">
                  <a16:creationId xmlns:a16="http://schemas.microsoft.com/office/drawing/2014/main" id="{B78DCF92-74B6-684B-BECA-79322E39EBA4}"/>
                </a:ext>
              </a:extLst>
            </p:cNvPr>
            <p:cNvSpPr txBox="1"/>
            <p:nvPr/>
          </p:nvSpPr>
          <p:spPr>
            <a:xfrm>
              <a:off x="9986104" y="4625842"/>
              <a:ext cx="1200970"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Recursos</a:t>
              </a:r>
            </a:p>
          </p:txBody>
        </p:sp>
        <p:sp>
          <p:nvSpPr>
            <p:cNvPr id="23" name="Rectangle 22">
              <a:extLst>
                <a:ext uri="{FF2B5EF4-FFF2-40B4-BE49-F238E27FC236}">
                  <a16:creationId xmlns:a16="http://schemas.microsoft.com/office/drawing/2014/main" id="{A95971B4-27D3-C747-9BD5-01BEC9298E29}"/>
                </a:ext>
              </a:extLst>
            </p:cNvPr>
            <p:cNvSpPr/>
            <p:nvPr/>
          </p:nvSpPr>
          <p:spPr>
            <a:xfrm>
              <a:off x="6572659" y="2300215"/>
              <a:ext cx="5437642"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ight Brace 23">
              <a:extLst>
                <a:ext uri="{FF2B5EF4-FFF2-40B4-BE49-F238E27FC236}">
                  <a16:creationId xmlns:a16="http://schemas.microsoft.com/office/drawing/2014/main" id="{56D227A1-F731-0E4A-9D00-5ACC328E45D0}"/>
                </a:ext>
              </a:extLst>
            </p:cNvPr>
            <p:cNvSpPr/>
            <p:nvPr/>
          </p:nvSpPr>
          <p:spPr>
            <a:xfrm>
              <a:off x="7863744" y="2519188"/>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5" name="Right Brace 24">
              <a:extLst>
                <a:ext uri="{FF2B5EF4-FFF2-40B4-BE49-F238E27FC236}">
                  <a16:creationId xmlns:a16="http://schemas.microsoft.com/office/drawing/2014/main" id="{5BDF9945-E7CE-E943-8781-0A4E9AE19E43}"/>
                </a:ext>
              </a:extLst>
            </p:cNvPr>
            <p:cNvSpPr/>
            <p:nvPr/>
          </p:nvSpPr>
          <p:spPr>
            <a:xfrm rot="10800000">
              <a:off x="9550001" y="2509681"/>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26" name="Graphic 25" descr="Label">
              <a:extLst>
                <a:ext uri="{FF2B5EF4-FFF2-40B4-BE49-F238E27FC236}">
                  <a16:creationId xmlns:a16="http://schemas.microsoft.com/office/drawing/2014/main" id="{7B4C1450-CA0B-234C-AF16-F5555602938F}"/>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556227" y="4010295"/>
              <a:ext cx="334926" cy="334926"/>
            </a:xfrm>
            <a:prstGeom prst="rect">
              <a:avLst/>
            </a:prstGeom>
          </p:spPr>
        </p:pic>
        <p:pic>
          <p:nvPicPr>
            <p:cNvPr id="27" name="Graphic 26" descr="Label">
              <a:extLst>
                <a:ext uri="{FF2B5EF4-FFF2-40B4-BE49-F238E27FC236}">
                  <a16:creationId xmlns:a16="http://schemas.microsoft.com/office/drawing/2014/main" id="{8095663E-21DC-CF4A-BC20-3713945A4F9E}"/>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387620" y="3963985"/>
              <a:ext cx="334926" cy="334926"/>
            </a:xfrm>
            <a:prstGeom prst="rect">
              <a:avLst/>
            </a:prstGeom>
          </p:spPr>
        </p:pic>
        <p:pic>
          <p:nvPicPr>
            <p:cNvPr id="28" name="Graphic 27" descr="Label">
              <a:extLst>
                <a:ext uri="{FF2B5EF4-FFF2-40B4-BE49-F238E27FC236}">
                  <a16:creationId xmlns:a16="http://schemas.microsoft.com/office/drawing/2014/main" id="{42A667E7-1DA7-8D45-9BBB-5A31FEC80D3A}"/>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1098799" y="3959988"/>
              <a:ext cx="334926" cy="334926"/>
            </a:xfrm>
            <a:prstGeom prst="rect">
              <a:avLst/>
            </a:prstGeom>
          </p:spPr>
        </p:pic>
        <p:pic>
          <p:nvPicPr>
            <p:cNvPr id="29" name="Graphic 28" descr="Label">
              <a:extLst>
                <a:ext uri="{FF2B5EF4-FFF2-40B4-BE49-F238E27FC236}">
                  <a16:creationId xmlns:a16="http://schemas.microsoft.com/office/drawing/2014/main" id="{8FCC0D7D-AB84-6642-BCA3-98862FE1A86A}"/>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556227" y="3223943"/>
              <a:ext cx="334926" cy="334926"/>
            </a:xfrm>
            <a:prstGeom prst="rect">
              <a:avLst/>
            </a:prstGeom>
          </p:spPr>
        </p:pic>
        <p:pic>
          <p:nvPicPr>
            <p:cNvPr id="30" name="Graphic 29" descr="Label">
              <a:extLst>
                <a:ext uri="{FF2B5EF4-FFF2-40B4-BE49-F238E27FC236}">
                  <a16:creationId xmlns:a16="http://schemas.microsoft.com/office/drawing/2014/main" id="{EDE87202-7EA5-C145-8516-9BCAC47D5B67}"/>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0363226" y="3217532"/>
              <a:ext cx="334926" cy="334926"/>
            </a:xfrm>
            <a:prstGeom prst="rect">
              <a:avLst/>
            </a:prstGeom>
          </p:spPr>
        </p:pic>
        <p:pic>
          <p:nvPicPr>
            <p:cNvPr id="31" name="Graphic 30" descr="Label">
              <a:extLst>
                <a:ext uri="{FF2B5EF4-FFF2-40B4-BE49-F238E27FC236}">
                  <a16:creationId xmlns:a16="http://schemas.microsoft.com/office/drawing/2014/main" id="{59FF2902-5ADE-9945-8367-CFFDAAECA4E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1098799" y="3217532"/>
              <a:ext cx="334926" cy="334926"/>
            </a:xfrm>
            <a:prstGeom prst="rect">
              <a:avLst/>
            </a:prstGeom>
          </p:spPr>
        </p:pic>
        <p:pic>
          <p:nvPicPr>
            <p:cNvPr id="32" name="Graphic 31" descr="Label">
              <a:extLst>
                <a:ext uri="{FF2B5EF4-FFF2-40B4-BE49-F238E27FC236}">
                  <a16:creationId xmlns:a16="http://schemas.microsoft.com/office/drawing/2014/main" id="{303AA6D8-CC01-FC4A-9EAC-500998B5A228}"/>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7562590" y="2397358"/>
              <a:ext cx="334926" cy="334926"/>
            </a:xfrm>
            <a:prstGeom prst="rect">
              <a:avLst/>
            </a:prstGeom>
          </p:spPr>
        </p:pic>
        <p:pic>
          <p:nvPicPr>
            <p:cNvPr id="33" name="Graphic 32" descr="Label">
              <a:extLst>
                <a:ext uri="{FF2B5EF4-FFF2-40B4-BE49-F238E27FC236}">
                  <a16:creationId xmlns:a16="http://schemas.microsoft.com/office/drawing/2014/main" id="{5988FEF0-4E79-8F43-8515-7486E961B242}"/>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0328394" y="2397358"/>
              <a:ext cx="334926" cy="334926"/>
            </a:xfrm>
            <a:prstGeom prst="rect">
              <a:avLst/>
            </a:prstGeom>
          </p:spPr>
        </p:pic>
        <p:pic>
          <p:nvPicPr>
            <p:cNvPr id="34" name="Graphic 33" descr="Label">
              <a:extLst>
                <a:ext uri="{FF2B5EF4-FFF2-40B4-BE49-F238E27FC236}">
                  <a16:creationId xmlns:a16="http://schemas.microsoft.com/office/drawing/2014/main" id="{B863449B-BD08-F040-B4CC-0980FEF87408}"/>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1098799" y="2396021"/>
              <a:ext cx="334926" cy="334926"/>
            </a:xfrm>
            <a:prstGeom prst="rect">
              <a:avLst/>
            </a:prstGeom>
          </p:spPr>
        </p:pic>
        <p:pic>
          <p:nvPicPr>
            <p:cNvPr id="35" name="Graphic 34" descr="Label">
              <a:extLst>
                <a:ext uri="{FF2B5EF4-FFF2-40B4-BE49-F238E27FC236}">
                  <a16:creationId xmlns:a16="http://schemas.microsoft.com/office/drawing/2014/main" id="{D2514401-1EE9-394F-A298-292B15E0ECCB}"/>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1713543" y="2373964"/>
              <a:ext cx="334926" cy="334926"/>
            </a:xfrm>
            <a:prstGeom prst="rect">
              <a:avLst/>
            </a:prstGeom>
          </p:spPr>
        </p:pic>
        <p:pic>
          <p:nvPicPr>
            <p:cNvPr id="36" name="Graphic 35">
              <a:extLst>
                <a:ext uri="{FF2B5EF4-FFF2-40B4-BE49-F238E27FC236}">
                  <a16:creationId xmlns:a16="http://schemas.microsoft.com/office/drawing/2014/main" id="{1C0CE1D1-C33C-0040-88B0-F9466EA80917}"/>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1198775" y="5790857"/>
              <a:ext cx="469900" cy="469900"/>
            </a:xfrm>
            <a:prstGeom prst="rect">
              <a:avLst/>
            </a:prstGeom>
          </p:spPr>
        </p:pic>
        <p:cxnSp>
          <p:nvCxnSpPr>
            <p:cNvPr id="37" name="Straight Arrow Connector 36">
              <a:extLst>
                <a:ext uri="{FF2B5EF4-FFF2-40B4-BE49-F238E27FC236}">
                  <a16:creationId xmlns:a16="http://schemas.microsoft.com/office/drawing/2014/main" id="{C3E67C4A-7586-B046-B97A-3B4C54D011E3}"/>
                </a:ext>
              </a:extLst>
            </p:cNvPr>
            <p:cNvCxnSpPr>
              <a:cxnSpLocks/>
            </p:cNvCxnSpPr>
            <p:nvPr/>
          </p:nvCxnSpPr>
          <p:spPr>
            <a:xfrm flipV="1">
              <a:off x="11487532" y="3299571"/>
              <a:ext cx="259374" cy="2356988"/>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Graphic 40" descr="Label">
              <a:extLst>
                <a:ext uri="{FF2B5EF4-FFF2-40B4-BE49-F238E27FC236}">
                  <a16:creationId xmlns:a16="http://schemas.microsoft.com/office/drawing/2014/main" id="{C88BE3EB-49F1-774F-9AD7-5D5DA80A4C7A}"/>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1575670" y="5643462"/>
              <a:ext cx="334926" cy="334926"/>
            </a:xfrm>
            <a:prstGeom prst="rect">
              <a:avLst/>
            </a:prstGeom>
          </p:spPr>
        </p:pic>
        <p:pic>
          <p:nvPicPr>
            <p:cNvPr id="42" name="Graphic 41" descr="Label">
              <a:extLst>
                <a:ext uri="{FF2B5EF4-FFF2-40B4-BE49-F238E27FC236}">
                  <a16:creationId xmlns:a16="http://schemas.microsoft.com/office/drawing/2014/main" id="{C4F6F372-B2FA-5944-8DEE-2AFDFA558D52}"/>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7261280" y="5829458"/>
              <a:ext cx="334926" cy="334926"/>
            </a:xfrm>
            <a:prstGeom prst="rect">
              <a:avLst/>
            </a:prstGeom>
          </p:spPr>
        </p:pic>
        <p:sp>
          <p:nvSpPr>
            <p:cNvPr id="43" name="TextBox 42">
              <a:extLst>
                <a:ext uri="{FF2B5EF4-FFF2-40B4-BE49-F238E27FC236}">
                  <a16:creationId xmlns:a16="http://schemas.microsoft.com/office/drawing/2014/main" id="{3363AA12-01B8-614B-A67D-E431E92D2E7C}"/>
                </a:ext>
              </a:extLst>
            </p:cNvPr>
            <p:cNvSpPr txBox="1"/>
            <p:nvPr/>
          </p:nvSpPr>
          <p:spPr>
            <a:xfrm>
              <a:off x="7483976" y="5749961"/>
              <a:ext cx="1914307" cy="584775"/>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Equipe = Desenvolvedores</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Projeto = Unicórnio</a:t>
              </a:r>
            </a:p>
          </p:txBody>
        </p:sp>
        <p:sp>
          <p:nvSpPr>
            <p:cNvPr id="44" name="TextBox 43">
              <a:extLst>
                <a:ext uri="{FF2B5EF4-FFF2-40B4-BE49-F238E27FC236}">
                  <a16:creationId xmlns:a16="http://schemas.microsoft.com/office/drawing/2014/main" id="{15BBFCB8-2F29-B145-9760-A12966C967A7}"/>
                </a:ext>
              </a:extLst>
            </p:cNvPr>
            <p:cNvSpPr txBox="1"/>
            <p:nvPr/>
          </p:nvSpPr>
          <p:spPr>
            <a:xfrm>
              <a:off x="6572659" y="2672685"/>
              <a:ext cx="731290"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 Maria</a:t>
              </a:r>
            </a:p>
          </p:txBody>
        </p:sp>
      </p:grpSp>
    </p:spTree>
    <p:custDataLst>
      <p:tags r:id="rId1"/>
    </p:custDataLst>
    <p:extLst>
      <p:ext uri="{BB962C8B-B14F-4D97-AF65-F5344CB8AC3E}">
        <p14:creationId xmlns:p14="http://schemas.microsoft.com/office/powerpoint/2010/main" val="3845701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F589-F37A-714B-8E56-866539234E3E}"/>
              </a:ext>
            </a:extLst>
          </p:cNvPr>
          <p:cNvSpPr>
            <a:spLocks noGrp="1"/>
          </p:cNvSpPr>
          <p:nvPr>
            <p:ph type="title"/>
          </p:nvPr>
        </p:nvSpPr>
        <p:spPr/>
        <p:txBody>
          <a:bodyPr rtlCol="0"/>
          <a:lstStyle/>
          <a:p>
            <a:pPr rtl="0"/>
            <a:r>
              <a:rPr lang="pt-BR" sz="3600"/>
              <a:t>Usuários autenticados externamente</a:t>
            </a:r>
          </a:p>
        </p:txBody>
      </p:sp>
      <p:sp>
        <p:nvSpPr>
          <p:cNvPr id="3" name="Content Placeholder 2">
            <a:extLst>
              <a:ext uri="{FF2B5EF4-FFF2-40B4-BE49-F238E27FC236}">
                <a16:creationId xmlns:a16="http://schemas.microsoft.com/office/drawing/2014/main" id="{4F6147C8-F798-6347-AB6D-276767D5DFDB}"/>
              </a:ext>
            </a:extLst>
          </p:cNvPr>
          <p:cNvSpPr>
            <a:spLocks noGrp="1"/>
          </p:cNvSpPr>
          <p:nvPr>
            <p:ph idx="1"/>
          </p:nvPr>
        </p:nvSpPr>
        <p:spPr>
          <a:xfrm>
            <a:off x="419100" y="1528175"/>
            <a:ext cx="5504688" cy="2210329"/>
          </a:xfrm>
        </p:spPr>
        <p:txBody>
          <a:bodyPr rtlCol="0"/>
          <a:lstStyle/>
          <a:p>
            <a:pPr marL="0" indent="0" rtl="0">
              <a:buClr>
                <a:schemeClr val="tx1"/>
              </a:buClr>
              <a:buNone/>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Federação de identidades</a:t>
            </a:r>
          </a:p>
          <a:p>
            <a:pPr rtl="0">
              <a:buClr>
                <a:schemeClr val="tx1"/>
              </a:buClr>
            </a:pPr>
            <a:r>
              <a:rPr lang="pt-BR" sz="1600" dirty="0">
                <a:solidFill>
                  <a:schemeClr val="accent6"/>
                </a:solidFill>
              </a:rPr>
              <a:t>Autenticação de usuário concluída por um sistema externo à conta da AWS</a:t>
            </a:r>
            <a:endParaRPr lang="en-US" sz="1600" dirty="0">
              <a:solidFill>
                <a:schemeClr val="accent6"/>
              </a:solidFill>
            </a:endParaRPr>
          </a:p>
          <a:p>
            <a:pPr lvl="1" rtl="0"/>
            <a:r>
              <a:rPr lang="pt-BR" sz="1400" dirty="0"/>
              <a:t>Exemplo: diretório corporativo</a:t>
            </a:r>
          </a:p>
          <a:p>
            <a:pPr rtl="0"/>
            <a:r>
              <a:rPr lang="pt-BR" sz="1600" dirty="0"/>
              <a:t>Ela fornece uma maneira de permitir o acesso por meio de identidades existentes, sem criar usuários do IAM</a:t>
            </a:r>
            <a:endParaRPr lang="en-US" sz="1800" dirty="0"/>
          </a:p>
          <a:p>
            <a:pPr lvl="1" rtl="0"/>
            <a:endParaRPr lang="en-US" sz="1800" dirty="0"/>
          </a:p>
          <a:p>
            <a:pPr rtl="0"/>
            <a:endParaRPr lang="en-US" sz="1800" dirty="0"/>
          </a:p>
        </p:txBody>
      </p:sp>
      <p:sp>
        <p:nvSpPr>
          <p:cNvPr id="10" name="Content Placeholder 9">
            <a:extLst>
              <a:ext uri="{FF2B5EF4-FFF2-40B4-BE49-F238E27FC236}">
                <a16:creationId xmlns:a16="http://schemas.microsoft.com/office/drawing/2014/main" id="{71746D1A-1761-8241-B1C8-78952B9681E3}"/>
              </a:ext>
            </a:extLst>
          </p:cNvPr>
          <p:cNvSpPr>
            <a:spLocks noGrp="1"/>
          </p:cNvSpPr>
          <p:nvPr>
            <p:ph idx="13"/>
          </p:nvPr>
        </p:nvSpPr>
        <p:spPr>
          <a:xfrm>
            <a:off x="6417003" y="1528175"/>
            <a:ext cx="5120573" cy="2388553"/>
          </a:xfrm>
        </p:spPr>
        <p:txBody>
          <a:bodyPr rtlCol="0"/>
          <a:lstStyle/>
          <a:p>
            <a:pPr marL="0" indent="0" rtl="0">
              <a:buNone/>
            </a:pPr>
            <a:r>
              <a:rPr lang="pt-BR" sz="2000" dirty="0"/>
              <a:t>Opções de federação de identidades</a:t>
            </a:r>
          </a:p>
          <a:p>
            <a:pPr marL="342900" indent="-342900" rtl="0">
              <a:buFont typeface="+mj-lt"/>
              <a:buAutoNum type="arabicPeriod"/>
            </a:pPr>
            <a:r>
              <a:rPr lang="pt-BR" sz="1600" dirty="0"/>
              <a:t>AWS STS</a:t>
            </a:r>
          </a:p>
          <a:p>
            <a:pPr lvl="1" rtl="0"/>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Provedores de serviços de identidade</a:t>
            </a:r>
            <a:r>
              <a:rPr lang="pt-BR" sz="1400" dirty="0"/>
              <a:t> públicos (</a:t>
            </a:r>
            <a:r>
              <a:rPr lang="pt-BR" sz="1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IdPs</a:t>
            </a:r>
            <a:r>
              <a:rPr lang="pt-BR" sz="1400" dirty="0"/>
              <a:t>)</a:t>
            </a:r>
          </a:p>
          <a:p>
            <a:pPr lvl="1" rtl="0"/>
            <a:r>
              <a:rPr lang="pt-BR" sz="1400" dirty="0"/>
              <a:t>Aplicação de agente de identidades personalizado</a:t>
            </a:r>
          </a:p>
          <a:p>
            <a:pPr marL="342900" indent="-342900" rtl="0">
              <a:buFont typeface="+mj-lt"/>
              <a:buAutoNum type="arabicPeriod"/>
            </a:pPr>
            <a:r>
              <a:rPr lang="pt-BR" sz="1600" dirty="0"/>
              <a:t>Security </a:t>
            </a:r>
            <a:r>
              <a:rPr lang="pt-BR" sz="1600" dirty="0" err="1"/>
              <a:t>Assertion</a:t>
            </a:r>
            <a:r>
              <a:rPr lang="pt-BR" sz="1600" dirty="0"/>
              <a:t> </a:t>
            </a:r>
            <a:r>
              <a:rPr lang="pt-BR" sz="1600" dirty="0" err="1"/>
              <a:t>Markup</a:t>
            </a:r>
            <a:r>
              <a:rPr lang="pt-BR" sz="1600" dirty="0"/>
              <a:t> </a:t>
            </a:r>
            <a:r>
              <a:rPr lang="pt-BR" sz="1600" dirty="0" err="1"/>
              <a:t>Language</a:t>
            </a:r>
            <a:r>
              <a:rPr lang="pt-BR" sz="1600" dirty="0"/>
              <a:t> </a:t>
            </a:r>
            <a:r>
              <a:rPr lang="pt-BR" sz="1600" dirty="0" smtClean="0"/>
              <a:t/>
            </a:r>
            <a:br>
              <a:rPr lang="pt-BR" sz="1600" dirty="0" smtClean="0"/>
            </a:br>
            <a:r>
              <a:rPr lang="pt-BR" sz="1600" dirty="0" smtClean="0"/>
              <a:t>(</a:t>
            </a:r>
            <a:r>
              <a:rPr lang="pt-BR" sz="1600" dirty="0"/>
              <a:t>SAML – Linguagem de marcação de assertivas </a:t>
            </a:r>
            <a:r>
              <a:rPr lang="pt-BR" sz="1600" dirty="0" smtClean="0"/>
              <a:t/>
            </a:r>
            <a:br>
              <a:rPr lang="pt-BR" sz="1600" dirty="0" smtClean="0"/>
            </a:br>
            <a:r>
              <a:rPr lang="pt-BR" sz="1600" dirty="0" smtClean="0"/>
              <a:t>de </a:t>
            </a:r>
            <a:r>
              <a:rPr lang="pt-BR" sz="1600" dirty="0"/>
              <a:t>segurança)</a:t>
            </a:r>
            <a:endParaRPr lang="en-US" sz="2000" dirty="0"/>
          </a:p>
          <a:p>
            <a:pPr marL="342900" indent="-342900" rtl="0">
              <a:buFont typeface="+mj-lt"/>
              <a:buAutoNum type="arabicPeriod"/>
            </a:pPr>
            <a:r>
              <a:rPr lang="pt-BR" sz="1600" dirty="0" err="1"/>
              <a:t>Amazon</a:t>
            </a:r>
            <a:r>
              <a:rPr lang="pt-BR" sz="1600" dirty="0"/>
              <a:t> </a:t>
            </a:r>
            <a:r>
              <a:rPr lang="pt-BR" sz="1600" dirty="0" err="1"/>
              <a:t>Cognito</a:t>
            </a:r>
            <a:endParaRPr lang="pt-BR" sz="1600" dirty="0"/>
          </a:p>
        </p:txBody>
      </p:sp>
      <p:sp>
        <p:nvSpPr>
          <p:cNvPr id="24" name="TextBox 23">
            <a:extLst>
              <a:ext uri="{FF2B5EF4-FFF2-40B4-BE49-F238E27FC236}">
                <a16:creationId xmlns:a16="http://schemas.microsoft.com/office/drawing/2014/main" id="{7BC67EC3-E6E8-1940-B6B1-53DC51FB7843}"/>
              </a:ext>
            </a:extLst>
          </p:cNvPr>
          <p:cNvSpPr txBox="1"/>
          <p:nvPr/>
        </p:nvSpPr>
        <p:spPr>
          <a:xfrm>
            <a:off x="2395614" y="3979415"/>
            <a:ext cx="3435556" cy="400110"/>
          </a:xfrm>
          <a:prstGeom prst="rect">
            <a:avLst/>
          </a:prstGeom>
          <a:noFill/>
        </p:spPr>
        <p:txBody>
          <a:bodyPr wrap="non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Visão geral de autenticação do IdP</a:t>
            </a:r>
          </a:p>
        </p:txBody>
      </p:sp>
      <p:grpSp>
        <p:nvGrpSpPr>
          <p:cNvPr id="12" name="Group 11">
            <a:extLst>
              <a:ext uri="{FF2B5EF4-FFF2-40B4-BE49-F238E27FC236}">
                <a16:creationId xmlns:a16="http://schemas.microsoft.com/office/drawing/2014/main" id="{8B44965C-6BA1-5148-8F36-05F24407A1E7}"/>
              </a:ext>
              <a:ext uri="{C183D7F6-B498-43B3-948B-1728B52AA6E4}">
                <adec:decorative xmlns:adec="http://schemas.microsoft.com/office/drawing/2017/decorative" xmlns="" val="1"/>
              </a:ext>
            </a:extLst>
          </p:cNvPr>
          <p:cNvGrpSpPr/>
          <p:nvPr/>
        </p:nvGrpSpPr>
        <p:grpSpPr>
          <a:xfrm>
            <a:off x="2930250" y="4436482"/>
            <a:ext cx="6596293" cy="643462"/>
            <a:chOff x="2930250" y="4436482"/>
            <a:chExt cx="6596293" cy="643462"/>
          </a:xfrm>
        </p:grpSpPr>
        <p:pic>
          <p:nvPicPr>
            <p:cNvPr id="11" name="Graphic 10">
              <a:extLst>
                <a:ext uri="{FF2B5EF4-FFF2-40B4-BE49-F238E27FC236}">
                  <a16:creationId xmlns:a16="http://schemas.microsoft.com/office/drawing/2014/main" id="{15CD356D-4177-034F-B32E-026E2925B9D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30250" y="4459824"/>
              <a:ext cx="563180" cy="563180"/>
            </a:xfrm>
            <a:prstGeom prst="rect">
              <a:avLst/>
            </a:prstGeom>
          </p:spPr>
        </p:pic>
        <p:pic>
          <p:nvPicPr>
            <p:cNvPr id="13" name="Graphic 12">
              <a:extLst>
                <a:ext uri="{FF2B5EF4-FFF2-40B4-BE49-F238E27FC236}">
                  <a16:creationId xmlns:a16="http://schemas.microsoft.com/office/drawing/2014/main" id="{0A72D3E6-5CE1-6743-B9D3-9AFB62834D3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22339" y="4436482"/>
              <a:ext cx="563181" cy="563181"/>
            </a:xfrm>
            <a:prstGeom prst="rect">
              <a:avLst/>
            </a:prstGeom>
          </p:spPr>
        </p:pic>
        <p:pic>
          <p:nvPicPr>
            <p:cNvPr id="14" name="Graphic 13">
              <a:extLst>
                <a:ext uri="{FF2B5EF4-FFF2-40B4-BE49-F238E27FC236}">
                  <a16:creationId xmlns:a16="http://schemas.microsoft.com/office/drawing/2014/main" id="{8D425427-B442-E14B-B374-EC74372347F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610587" y="4496164"/>
              <a:ext cx="637936" cy="583780"/>
            </a:xfrm>
            <a:prstGeom prst="rect">
              <a:avLst/>
            </a:prstGeom>
          </p:spPr>
        </p:pic>
        <p:pic>
          <p:nvPicPr>
            <p:cNvPr id="15" name="Graphic 14">
              <a:extLst>
                <a:ext uri="{FF2B5EF4-FFF2-40B4-BE49-F238E27FC236}">
                  <a16:creationId xmlns:a16="http://schemas.microsoft.com/office/drawing/2014/main" id="{16C8D78A-C8D5-C24C-874A-F90BD47B9DA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520456" y="4468609"/>
              <a:ext cx="606616" cy="606616"/>
            </a:xfrm>
            <a:prstGeom prst="rect">
              <a:avLst/>
            </a:prstGeom>
          </p:spPr>
        </p:pic>
        <p:cxnSp>
          <p:nvCxnSpPr>
            <p:cNvPr id="17" name="Straight Arrow Connector 16">
              <a:extLst>
                <a:ext uri="{FF2B5EF4-FFF2-40B4-BE49-F238E27FC236}">
                  <a16:creationId xmlns:a16="http://schemas.microsoft.com/office/drawing/2014/main" id="{E3692553-0D41-4845-9407-583FB6F9A2C8}"/>
                </a:ext>
              </a:extLst>
            </p:cNvPr>
            <p:cNvCxnSpPr>
              <a:cxnSpLocks/>
            </p:cNvCxnSpPr>
            <p:nvPr/>
          </p:nvCxnSpPr>
          <p:spPr>
            <a:xfrm>
              <a:off x="3593806"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09BFB58-DFE5-B044-8F7A-846801B66419}"/>
                </a:ext>
              </a:extLst>
            </p:cNvPr>
            <p:cNvCxnSpPr>
              <a:cxnSpLocks/>
            </p:cNvCxnSpPr>
            <p:nvPr/>
          </p:nvCxnSpPr>
          <p:spPr>
            <a:xfrm>
              <a:off x="5526158"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617E7B-9352-4746-8943-9F03C7BB2DD9}"/>
                </a:ext>
              </a:extLst>
            </p:cNvPr>
            <p:cNvCxnSpPr>
              <a:cxnSpLocks/>
            </p:cNvCxnSpPr>
            <p:nvPr/>
          </p:nvCxnSpPr>
          <p:spPr>
            <a:xfrm>
              <a:off x="7382541"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A3F260E0-E5A3-8241-B775-060AAD0260B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127072" y="4573760"/>
              <a:ext cx="399471" cy="399471"/>
            </a:xfrm>
            <a:prstGeom prst="rect">
              <a:avLst/>
            </a:prstGeom>
          </p:spPr>
        </p:pic>
      </p:grpSp>
      <p:sp>
        <p:nvSpPr>
          <p:cNvPr id="7" name="Rectangle 6">
            <a:extLst>
              <a:ext uri="{FF2B5EF4-FFF2-40B4-BE49-F238E27FC236}">
                <a16:creationId xmlns:a16="http://schemas.microsoft.com/office/drawing/2014/main" id="{CE9F8B10-B456-FC4B-A222-371AB43C527A}"/>
              </a:ext>
            </a:extLst>
          </p:cNvPr>
          <p:cNvSpPr/>
          <p:nvPr/>
        </p:nvSpPr>
        <p:spPr>
          <a:xfrm>
            <a:off x="2082211" y="5091136"/>
            <a:ext cx="2165978" cy="738664"/>
          </a:xfrm>
          <a:prstGeom prst="rect">
            <a:avLst/>
          </a:prstGeom>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Acessos do usuário</a:t>
            </a: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agente de identidades</a:t>
            </a: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pela aplicação</a:t>
            </a:r>
          </a:p>
        </p:txBody>
      </p:sp>
      <p:sp>
        <p:nvSpPr>
          <p:cNvPr id="8" name="Rectangle 7">
            <a:extLst>
              <a:ext uri="{FF2B5EF4-FFF2-40B4-BE49-F238E27FC236}">
                <a16:creationId xmlns:a16="http://schemas.microsoft.com/office/drawing/2014/main" id="{6737D822-9F16-AA49-81CF-6A2AA60209EE}"/>
              </a:ext>
            </a:extLst>
          </p:cNvPr>
          <p:cNvSpPr/>
          <p:nvPr/>
        </p:nvSpPr>
        <p:spPr>
          <a:xfrm>
            <a:off x="4204174" y="5143742"/>
            <a:ext cx="1799510" cy="954107"/>
          </a:xfrm>
          <a:prstGeom prst="rect">
            <a:avLst/>
          </a:prstGeom>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Agente de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identidades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autentica</a:t>
            </a: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usuário</a:t>
            </a:r>
          </a:p>
        </p:txBody>
      </p:sp>
      <p:sp>
        <p:nvSpPr>
          <p:cNvPr id="9" name="Rectangle 8">
            <a:extLst>
              <a:ext uri="{FF2B5EF4-FFF2-40B4-BE49-F238E27FC236}">
                <a16:creationId xmlns:a16="http://schemas.microsoft.com/office/drawing/2014/main" id="{138DC09B-33A7-4E4A-8EB9-9606826C9048}"/>
              </a:ext>
            </a:extLst>
          </p:cNvPr>
          <p:cNvSpPr/>
          <p:nvPr/>
        </p:nvSpPr>
        <p:spPr>
          <a:xfrm>
            <a:off x="5822278" y="5162893"/>
            <a:ext cx="2361655" cy="738664"/>
          </a:xfrm>
          <a:prstGeom prst="rect">
            <a:avLst/>
          </a:prstGeom>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Solicita credenciais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temporárias </a:t>
            </a:r>
          </a:p>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do AWS STS</a:t>
            </a:r>
          </a:p>
        </p:txBody>
      </p:sp>
      <p:sp>
        <p:nvSpPr>
          <p:cNvPr id="6" name="TextBox 5">
            <a:extLst>
              <a:ext uri="{FF2B5EF4-FFF2-40B4-BE49-F238E27FC236}">
                <a16:creationId xmlns:a16="http://schemas.microsoft.com/office/drawing/2014/main" id="{D29C5922-70C5-E54B-B404-272520D3A35A}"/>
              </a:ext>
            </a:extLst>
          </p:cNvPr>
          <p:cNvSpPr txBox="1"/>
          <p:nvPr/>
        </p:nvSpPr>
        <p:spPr>
          <a:xfrm>
            <a:off x="7942558" y="5157540"/>
            <a:ext cx="1738331" cy="954107"/>
          </a:xfrm>
          <a:prstGeom prst="rect">
            <a:avLst/>
          </a:prstGeom>
          <a:noFill/>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Credenciais temporárias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retornadas à aplicação</a:t>
            </a:r>
          </a:p>
        </p:txBody>
      </p:sp>
    </p:spTree>
    <p:custDataLst>
      <p:tags r:id="rId1"/>
    </p:custDataLst>
    <p:extLst>
      <p:ext uri="{BB962C8B-B14F-4D97-AF65-F5344CB8AC3E}">
        <p14:creationId xmlns:p14="http://schemas.microsoft.com/office/powerpoint/2010/main" val="3735720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rtlCol="0"/>
          <a:lstStyle/>
          <a:p>
            <a:pPr rtl="0"/>
            <a:r>
              <a:rPr lang="pt-BR" sz="3600"/>
              <a:t>Federação de identidades com um agente de identidades</a:t>
            </a:r>
          </a:p>
        </p:txBody>
      </p:sp>
      <p:grpSp>
        <p:nvGrpSpPr>
          <p:cNvPr id="77" name="Group 76" descr="detailed diagram with labeled sequence of actions the lead to a successful login. Details in the notes below the slide.">
            <a:extLst>
              <a:ext uri="{FF2B5EF4-FFF2-40B4-BE49-F238E27FC236}">
                <a16:creationId xmlns:a16="http://schemas.microsoft.com/office/drawing/2014/main" id="{55AE7EBA-2E1A-4243-BBB6-8A3010999B1A}"/>
              </a:ext>
            </a:extLst>
          </p:cNvPr>
          <p:cNvGrpSpPr/>
          <p:nvPr/>
        </p:nvGrpSpPr>
        <p:grpSpPr>
          <a:xfrm>
            <a:off x="240275" y="1691909"/>
            <a:ext cx="11639674" cy="4558765"/>
            <a:chOff x="117443" y="1691909"/>
            <a:chExt cx="11639674" cy="4558765"/>
          </a:xfrm>
        </p:grpSpPr>
        <p:sp>
          <p:nvSpPr>
            <p:cNvPr id="47" name="Rectangle 46">
              <a:extLst>
                <a:ext uri="{FF2B5EF4-FFF2-40B4-BE49-F238E27FC236}">
                  <a16:creationId xmlns:a16="http://schemas.microsoft.com/office/drawing/2014/main" id="{04E631A4-EEBA-4C4A-9E39-87F44A449FE9}"/>
                </a:ext>
              </a:extLst>
            </p:cNvPr>
            <p:cNvSpPr/>
            <p:nvPr/>
          </p:nvSpPr>
          <p:spPr>
            <a:xfrm>
              <a:off x="6777056" y="4210969"/>
              <a:ext cx="1334398" cy="1903228"/>
            </a:xfrm>
            <a:prstGeom prst="rect">
              <a:avLst/>
            </a:prstGeom>
            <a:solidFill>
              <a:srgbClr val="5A6B86">
                <a:alpha val="9804"/>
              </a:srgbClr>
            </a:solid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chemeClr val="tx1"/>
                </a:solidFill>
              </a:endParaRPr>
            </a:p>
          </p:txBody>
        </p:sp>
        <p:sp>
          <p:nvSpPr>
            <p:cNvPr id="6" name="Rectangle 5">
              <a:extLst>
                <a:ext uri="{FF2B5EF4-FFF2-40B4-BE49-F238E27FC236}">
                  <a16:creationId xmlns:a16="http://schemas.microsoft.com/office/drawing/2014/main" id="{C31FABED-14E0-3843-8FC4-71C115AD924B}"/>
                </a:ext>
              </a:extLst>
            </p:cNvPr>
            <p:cNvSpPr/>
            <p:nvPr/>
          </p:nvSpPr>
          <p:spPr>
            <a:xfrm>
              <a:off x="6559895" y="1691910"/>
              <a:ext cx="5197222" cy="45587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75135" y="1691911"/>
              <a:ext cx="330200" cy="330200"/>
            </a:xfrm>
            <a:prstGeom prst="rect">
              <a:avLst/>
            </a:prstGeom>
          </p:spPr>
        </p:pic>
        <p:grpSp>
          <p:nvGrpSpPr>
            <p:cNvPr id="11" name="Group 10">
              <a:extLst>
                <a:ext uri="{FF2B5EF4-FFF2-40B4-BE49-F238E27FC236}">
                  <a16:creationId xmlns:a16="http://schemas.microsoft.com/office/drawing/2014/main" id="{89607053-8865-1C42-B954-225404605B45}"/>
                </a:ext>
              </a:extLst>
            </p:cNvPr>
            <p:cNvGrpSpPr/>
            <p:nvPr/>
          </p:nvGrpSpPr>
          <p:grpSpPr>
            <a:xfrm>
              <a:off x="8247323" y="3360612"/>
              <a:ext cx="3286261" cy="1903228"/>
              <a:chOff x="7386569" y="3748641"/>
              <a:chExt cx="3286261" cy="1903228"/>
            </a:xfrm>
          </p:grpSpPr>
          <p:pic>
            <p:nvPicPr>
              <p:cNvPr id="8" name="Picture 7">
                <a:extLst>
                  <a:ext uri="{FF2B5EF4-FFF2-40B4-BE49-F238E27FC236}">
                    <a16:creationId xmlns:a16="http://schemas.microsoft.com/office/drawing/2014/main" id="{64B31FFF-CF9B-2943-ABD2-18C6F5322E5E}"/>
                  </a:ext>
                  <a:ext uri="{C183D7F6-B498-43B3-948B-1728B52AA6E4}">
                    <adec:decorative xmlns:adec="http://schemas.microsoft.com/office/drawing/2017/decorative" xmlns=""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86569" y="3748641"/>
                <a:ext cx="3286261" cy="1903228"/>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30E4D447-CB51-0748-AB0C-F766A9698EEF}"/>
                  </a:ext>
                </a:extLst>
              </p:cNvPr>
              <p:cNvSpPr/>
              <p:nvPr/>
            </p:nvSpPr>
            <p:spPr>
              <a:xfrm>
                <a:off x="9342060" y="3765266"/>
                <a:ext cx="655254" cy="8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pic>
          <p:nvPicPr>
            <p:cNvPr id="13" name="Graphic 12">
              <a:extLst>
                <a:ext uri="{FF2B5EF4-FFF2-40B4-BE49-F238E27FC236}">
                  <a16:creationId xmlns:a16="http://schemas.microsoft.com/office/drawing/2014/main" id="{98F9ADAD-BE55-044F-8DA7-DA3C5771D714}"/>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376812" y="2535258"/>
              <a:ext cx="537769" cy="537769"/>
            </a:xfrm>
            <a:prstGeom prst="rect">
              <a:avLst/>
            </a:prstGeom>
          </p:spPr>
        </p:pic>
        <p:pic>
          <p:nvPicPr>
            <p:cNvPr id="14" name="Graphic 13">
              <a:extLst>
                <a:ext uri="{FF2B5EF4-FFF2-40B4-BE49-F238E27FC236}">
                  <a16:creationId xmlns:a16="http://schemas.microsoft.com/office/drawing/2014/main" id="{BEDA2A1C-2C2F-9B49-B364-904B2B8B0158}"/>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150682" y="2535257"/>
              <a:ext cx="537769" cy="537769"/>
            </a:xfrm>
            <a:prstGeom prst="rect">
              <a:avLst/>
            </a:prstGeom>
          </p:spPr>
        </p:pic>
        <p:pic>
          <p:nvPicPr>
            <p:cNvPr id="15" name="Graphic 14">
              <a:extLst>
                <a:ext uri="{FF2B5EF4-FFF2-40B4-BE49-F238E27FC236}">
                  <a16:creationId xmlns:a16="http://schemas.microsoft.com/office/drawing/2014/main" id="{2EFA251D-7154-9348-838B-5C76C41CE80D}"/>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900334" y="2535256"/>
              <a:ext cx="537770" cy="537770"/>
            </a:xfrm>
            <a:prstGeom prst="rect">
              <a:avLst/>
            </a:prstGeom>
          </p:spPr>
        </p:pic>
        <p:sp>
          <p:nvSpPr>
            <p:cNvPr id="16" name="Rectangle 15">
              <a:extLst>
                <a:ext uri="{FF2B5EF4-FFF2-40B4-BE49-F238E27FC236}">
                  <a16:creationId xmlns:a16="http://schemas.microsoft.com/office/drawing/2014/main" id="{12662A59-03DC-AD46-AD50-19281529049A}"/>
                </a:ext>
              </a:extLst>
            </p:cNvPr>
            <p:cNvSpPr/>
            <p:nvPr/>
          </p:nvSpPr>
          <p:spPr>
            <a:xfrm>
              <a:off x="8205226" y="2091128"/>
              <a:ext cx="2475259" cy="109432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rgbClr val="5A6B86"/>
                  </a:solidFill>
                </a:rPr>
                <a:t>Serviços da AWS</a:t>
              </a:r>
            </a:p>
          </p:txBody>
        </p:sp>
        <p:pic>
          <p:nvPicPr>
            <p:cNvPr id="18" name="Graphic 17" descr="Laptop">
              <a:extLst>
                <a:ext uri="{FF2B5EF4-FFF2-40B4-BE49-F238E27FC236}">
                  <a16:creationId xmlns:a16="http://schemas.microsoft.com/office/drawing/2014/main" id="{A12CA301-2F77-2444-8C07-52C533D77A8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297158" y="2019375"/>
              <a:ext cx="822177" cy="822177"/>
            </a:xfrm>
            <a:prstGeom prst="rect">
              <a:avLst/>
            </a:prstGeom>
          </p:spPr>
        </p:pic>
        <p:sp>
          <p:nvSpPr>
            <p:cNvPr id="19" name="Rectangle 18">
              <a:extLst>
                <a:ext uri="{FF2B5EF4-FFF2-40B4-BE49-F238E27FC236}">
                  <a16:creationId xmlns:a16="http://schemas.microsoft.com/office/drawing/2014/main" id="{2CF44B1F-4145-4440-A1B8-DE5EE7957268}"/>
                </a:ext>
              </a:extLst>
            </p:cNvPr>
            <p:cNvSpPr/>
            <p:nvPr/>
          </p:nvSpPr>
          <p:spPr>
            <a:xfrm>
              <a:off x="179148" y="1691909"/>
              <a:ext cx="3266616" cy="45587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rgbClr val="5A6B86"/>
                  </a:solidFill>
                </a:rPr>
                <a:t>Cliente</a:t>
              </a:r>
            </a:p>
          </p:txBody>
        </p:sp>
        <p:pic>
          <p:nvPicPr>
            <p:cNvPr id="20" name="Graphic 19">
              <a:extLst>
                <a:ext uri="{FF2B5EF4-FFF2-40B4-BE49-F238E27FC236}">
                  <a16:creationId xmlns:a16="http://schemas.microsoft.com/office/drawing/2014/main" id="{151E5CF0-FD13-5144-BE5B-C212ED8F34CD}"/>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86595" y="1691909"/>
              <a:ext cx="330200" cy="330200"/>
            </a:xfrm>
            <a:prstGeom prst="rect">
              <a:avLst/>
            </a:prstGeom>
          </p:spPr>
        </p:pic>
        <p:pic>
          <p:nvPicPr>
            <p:cNvPr id="21" name="Graphic 20">
              <a:extLst>
                <a:ext uri="{FF2B5EF4-FFF2-40B4-BE49-F238E27FC236}">
                  <a16:creationId xmlns:a16="http://schemas.microsoft.com/office/drawing/2014/main" id="{A7CE9C2E-6068-C74A-87C3-13C307E31E22}"/>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683717" y="2168217"/>
              <a:ext cx="469900" cy="469900"/>
            </a:xfrm>
            <a:prstGeom prst="rect">
              <a:avLst/>
            </a:prstGeom>
          </p:spPr>
        </p:pic>
        <p:sp>
          <p:nvSpPr>
            <p:cNvPr id="22" name="TextBox 21">
              <a:extLst>
                <a:ext uri="{FF2B5EF4-FFF2-40B4-BE49-F238E27FC236}">
                  <a16:creationId xmlns:a16="http://schemas.microsoft.com/office/drawing/2014/main" id="{234AC73C-B138-8A41-8F4F-CE6BB30336B1}"/>
                </a:ext>
              </a:extLst>
            </p:cNvPr>
            <p:cNvSpPr txBox="1"/>
            <p:nvPr/>
          </p:nvSpPr>
          <p:spPr>
            <a:xfrm>
              <a:off x="2168570" y="1862677"/>
              <a:ext cx="1192955"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a:t>
              </a:r>
            </a:p>
          </p:txBody>
        </p:sp>
        <p:sp>
          <p:nvSpPr>
            <p:cNvPr id="23" name="Oval 22">
              <a:extLst>
                <a:ext uri="{FF2B5EF4-FFF2-40B4-BE49-F238E27FC236}">
                  <a16:creationId xmlns:a16="http://schemas.microsoft.com/office/drawing/2014/main" id="{CF728DE5-6996-5246-9775-1EBBD51676E7}"/>
                </a:ext>
              </a:extLst>
            </p:cNvPr>
            <p:cNvSpPr/>
            <p:nvPr/>
          </p:nvSpPr>
          <p:spPr>
            <a:xfrm>
              <a:off x="418052" y="2237539"/>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1</a:t>
              </a:r>
            </a:p>
          </p:txBody>
        </p:sp>
        <p:sp>
          <p:nvSpPr>
            <p:cNvPr id="24" name="Oval 23">
              <a:extLst>
                <a:ext uri="{FF2B5EF4-FFF2-40B4-BE49-F238E27FC236}">
                  <a16:creationId xmlns:a16="http://schemas.microsoft.com/office/drawing/2014/main" id="{51D2257E-0617-4E46-B029-55590DF85E68}"/>
                </a:ext>
              </a:extLst>
            </p:cNvPr>
            <p:cNvSpPr/>
            <p:nvPr/>
          </p:nvSpPr>
          <p:spPr>
            <a:xfrm>
              <a:off x="418115" y="4068344"/>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2</a:t>
              </a:r>
            </a:p>
          </p:txBody>
        </p:sp>
        <p:sp>
          <p:nvSpPr>
            <p:cNvPr id="25" name="Oval 24">
              <a:extLst>
                <a:ext uri="{FF2B5EF4-FFF2-40B4-BE49-F238E27FC236}">
                  <a16:creationId xmlns:a16="http://schemas.microsoft.com/office/drawing/2014/main" id="{FE379CCB-45E0-AF48-AAD5-8F348AE094C7}"/>
                </a:ext>
              </a:extLst>
            </p:cNvPr>
            <p:cNvSpPr/>
            <p:nvPr/>
          </p:nvSpPr>
          <p:spPr>
            <a:xfrm>
              <a:off x="3146898" y="4098946"/>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3</a:t>
              </a:r>
            </a:p>
          </p:txBody>
        </p:sp>
        <p:sp>
          <p:nvSpPr>
            <p:cNvPr id="26" name="Oval 25">
              <a:extLst>
                <a:ext uri="{FF2B5EF4-FFF2-40B4-BE49-F238E27FC236}">
                  <a16:creationId xmlns:a16="http://schemas.microsoft.com/office/drawing/2014/main" id="{9D142E69-2057-5642-979C-9EDB0016489C}"/>
                </a:ext>
              </a:extLst>
            </p:cNvPr>
            <p:cNvSpPr/>
            <p:nvPr/>
          </p:nvSpPr>
          <p:spPr>
            <a:xfrm>
              <a:off x="3680921" y="2543225"/>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3068911" y="2417667"/>
              <a:ext cx="5114592"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7">
              <a:extLst>
                <a:ext uri="{FF2B5EF4-FFF2-40B4-BE49-F238E27FC236}">
                  <a16:creationId xmlns:a16="http://schemas.microsoft.com/office/drawing/2014/main" id="{882ACA10-F300-4247-9596-08D9F65838C8}"/>
                </a:ext>
              </a:extLst>
            </p:cNvPr>
            <p:cNvSpPr txBox="1">
              <a:spLocks noChangeArrowheads="1"/>
            </p:cNvSpPr>
            <p:nvPr/>
          </p:nvSpPr>
          <p:spPr bwMode="auto">
            <a:xfrm>
              <a:off x="3993818" y="2575953"/>
              <a:ext cx="2003339" cy="738664"/>
            </a:xfrm>
            <a:prstGeom prst="rect">
              <a:avLst/>
            </a:prstGeom>
            <a:noFill/>
            <a:ln w="9525">
              <a:noFill/>
              <a:miter lim="800000"/>
              <a:headEnd/>
              <a:tailEnd/>
            </a:ln>
          </p:spPr>
          <p:txBody>
            <a:bodyPr wrap="square" rtlCol="0">
              <a:spAutoFit/>
            </a:bodyPr>
            <a:lstStyle/>
            <a:p>
              <a:pPr algn="ctr" rtl="0"/>
              <a:r>
                <a:rPr lang="pt-BR" sz="1400" dirty="0">
                  <a:latin typeface="Amazon Ember" panose="020B0603020204020204" pitchFamily="34" charset="0"/>
                  <a:ea typeface="Amazon Ember" panose="020B0603020204020204" pitchFamily="34" charset="0"/>
                  <a:cs typeface="Amazon Ember" panose="020B0603020204020204" pitchFamily="34" charset="0"/>
                </a:rPr>
                <a:t>O usuário acessa o console ou os serviços da AWS</a:t>
              </a:r>
            </a:p>
          </p:txBody>
        </p: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3421145" y="3803338"/>
              <a:ext cx="3265020" cy="738664"/>
            </a:xfrm>
            <a:prstGeom prst="rect">
              <a:avLst/>
            </a:prstGeom>
            <a:noFill/>
            <a:ln w="9525">
              <a:noFill/>
              <a:miter lim="800000"/>
              <a:headEnd/>
              <a:tailEnd/>
            </a:ln>
          </p:spPr>
          <p:txBody>
            <a:bodyPr wrap="square" rtlCol="0">
              <a:spAutoFit/>
            </a:bodyPr>
            <a:lstStyle/>
            <a:p>
              <a:pPr rtl="0"/>
              <a:r>
                <a:rPr lang="pt-BR" sz="1400" dirty="0">
                  <a:latin typeface="Amazon Ember" panose="020B0603020204020204" pitchFamily="34" charset="0"/>
                  <a:ea typeface="Amazon Ember" panose="020B0603020204020204" pitchFamily="34" charset="0"/>
                  <a:cs typeface="Amazon Ember" panose="020B0603020204020204" pitchFamily="34" charset="0"/>
                </a:rPr>
                <a:t>O corretor recupera credenciais de segurança temporárias do STS e as transmite para a aplicação do usuário</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665622" y="2132845"/>
              <a:ext cx="1021508" cy="738664"/>
            </a:xfrm>
            <a:prstGeom prst="rect">
              <a:avLst/>
            </a:prstGeom>
            <a:noFill/>
            <a:ln w="9525">
              <a:noFill/>
              <a:miter lim="800000"/>
              <a:headEnd/>
              <a:tailEnd/>
            </a:ln>
          </p:spPr>
          <p:txBody>
            <a:bodyPr wrap="square" rtlCol="0">
              <a:spAutoFit/>
            </a:bodyPr>
            <a:lstStyle/>
            <a:p>
              <a:pPr rtl="0"/>
              <a:r>
                <a:rPr lang="pt-BR" sz="1400" dirty="0">
                  <a:latin typeface="Amazon Ember" panose="020B0603020204020204" pitchFamily="34" charset="0"/>
                  <a:ea typeface="Amazon Ember" panose="020B0603020204020204" pitchFamily="34" charset="0"/>
                  <a:cs typeface="Amazon Ember" panose="020B0603020204020204" pitchFamily="34" charset="0"/>
                </a:rPr>
                <a:t>Usuário acessa agente</a:t>
              </a:r>
            </a:p>
          </p:txBody>
        </p:sp>
        <p:sp>
          <p:nvSpPr>
            <p:cNvPr id="35" name="TextBox 34">
              <a:extLst>
                <a:ext uri="{FF2B5EF4-FFF2-40B4-BE49-F238E27FC236}">
                  <a16:creationId xmlns:a16="http://schemas.microsoft.com/office/drawing/2014/main" id="{0EBB2CDB-F40E-1345-AAAC-E915C0381133}"/>
                </a:ext>
              </a:extLst>
            </p:cNvPr>
            <p:cNvSpPr txBox="1"/>
            <p:nvPr/>
          </p:nvSpPr>
          <p:spPr>
            <a:xfrm>
              <a:off x="6793155" y="4971708"/>
              <a:ext cx="1318298" cy="338554"/>
            </a:xfrm>
            <a:prstGeom prst="rect">
              <a:avLst/>
            </a:prstGeom>
            <a:noFill/>
          </p:spPr>
          <p:txBody>
            <a:bodyPr wrap="square" rtlCol="0">
              <a:spAutoFit/>
            </a:bodyPr>
            <a:lstStyle/>
            <a:p>
              <a:pPr algn="ctr" rtl="0"/>
              <a:r>
                <a:rPr lang="pt-BR" sz="1600"/>
                <a:t>AWS STS</a:t>
              </a:r>
            </a:p>
          </p:txBody>
        </p:sp>
        <p:pic>
          <p:nvPicPr>
            <p:cNvPr id="36" name="Graphic 35">
              <a:extLst>
                <a:ext uri="{FF2B5EF4-FFF2-40B4-BE49-F238E27FC236}">
                  <a16:creationId xmlns:a16="http://schemas.microsoft.com/office/drawing/2014/main" id="{E48F5F08-C8AF-5A4E-B780-04797C09C0CE}"/>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7217354" y="4594569"/>
              <a:ext cx="469900" cy="469900"/>
            </a:xfrm>
            <a:prstGeom prst="rect">
              <a:avLst/>
            </a:prstGeom>
          </p:spPr>
        </p:pic>
        <p:sp>
          <p:nvSpPr>
            <p:cNvPr id="37" name="Rectangle 36">
              <a:extLst>
                <a:ext uri="{FF2B5EF4-FFF2-40B4-BE49-F238E27FC236}">
                  <a16:creationId xmlns:a16="http://schemas.microsoft.com/office/drawing/2014/main" id="{E93F63DC-250D-9E46-89AD-AB3D402C28FB}"/>
                </a:ext>
              </a:extLst>
            </p:cNvPr>
            <p:cNvSpPr/>
            <p:nvPr/>
          </p:nvSpPr>
          <p:spPr>
            <a:xfrm>
              <a:off x="1606375" y="1827865"/>
              <a:ext cx="1726085" cy="97661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pic>
          <p:nvPicPr>
            <p:cNvPr id="42" name="Graphic 41" descr="Server">
              <a:extLst>
                <a:ext uri="{FF2B5EF4-FFF2-40B4-BE49-F238E27FC236}">
                  <a16:creationId xmlns:a16="http://schemas.microsoft.com/office/drawing/2014/main" id="{08111AF6-49E8-DB42-8167-0A9B3A436884}"/>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2300416" y="4449505"/>
              <a:ext cx="699205" cy="699205"/>
            </a:xfrm>
            <a:prstGeom prst="rect">
              <a:avLst/>
            </a:prstGeom>
          </p:spPr>
        </p:pic>
        <p:pic>
          <p:nvPicPr>
            <p:cNvPr id="44" name="Graphic 43" descr="Database">
              <a:extLst>
                <a:ext uri="{FF2B5EF4-FFF2-40B4-BE49-F238E27FC236}">
                  <a16:creationId xmlns:a16="http://schemas.microsoft.com/office/drawing/2014/main" id="{AAD7ED4F-9681-7348-9379-52038D8AE1A9}"/>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456463" y="4454067"/>
              <a:ext cx="699206" cy="699206"/>
            </a:xfrm>
            <a:prstGeom prst="rect">
              <a:avLst/>
            </a:prstGeom>
          </p:spPr>
        </p:pic>
        <p:sp>
          <p:nvSpPr>
            <p:cNvPr id="45" name="TextBox 44">
              <a:extLst>
                <a:ext uri="{FF2B5EF4-FFF2-40B4-BE49-F238E27FC236}">
                  <a16:creationId xmlns:a16="http://schemas.microsoft.com/office/drawing/2014/main" id="{FCCFB4FF-0E8D-5849-9FC9-AAC1263D0F20}"/>
                </a:ext>
              </a:extLst>
            </p:cNvPr>
            <p:cNvSpPr txBox="1"/>
            <p:nvPr/>
          </p:nvSpPr>
          <p:spPr>
            <a:xfrm>
              <a:off x="6946220" y="4230244"/>
              <a:ext cx="586765" cy="338554"/>
            </a:xfrm>
            <a:prstGeom prst="rect">
              <a:avLst/>
            </a:prstGeom>
            <a:noFill/>
          </p:spPr>
          <p:txBody>
            <a:bodyPr wrap="square" rtlCol="0">
              <a:spAutoFit/>
            </a:bodyPr>
            <a:lstStyle/>
            <a:p>
              <a:pPr algn="ctr" rtl="0"/>
              <a:r>
                <a:rPr lang="pt-BR" sz="1600"/>
                <a:t>IAM</a:t>
              </a:r>
            </a:p>
          </p:txBody>
        </p:sp>
        <p:pic>
          <p:nvPicPr>
            <p:cNvPr id="46" name="Graphic 45">
              <a:extLst>
                <a:ext uri="{FF2B5EF4-FFF2-40B4-BE49-F238E27FC236}">
                  <a16:creationId xmlns:a16="http://schemas.microsoft.com/office/drawing/2014/main" id="{06743009-9181-054B-8B63-E0712F6CC612}"/>
                </a:ext>
                <a:ext uri="{C183D7F6-B498-43B3-948B-1728B52AA6E4}">
                  <adec:decorative xmlns:adec="http://schemas.microsoft.com/office/drawing/2017/decorative" xmlns="" val="1"/>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6775511" y="4227362"/>
              <a:ext cx="230604" cy="230604"/>
            </a:xfrm>
            <a:prstGeom prst="rect">
              <a:avLst/>
            </a:prstGeom>
          </p:spPr>
        </p:pic>
        <p:sp>
          <p:nvSpPr>
            <p:cNvPr id="48" name="TextBox 47">
              <a:extLst>
                <a:ext uri="{FF2B5EF4-FFF2-40B4-BE49-F238E27FC236}">
                  <a16:creationId xmlns:a16="http://schemas.microsoft.com/office/drawing/2014/main" id="{7A326C73-DD0A-F741-A67D-7F13B5F0F180}"/>
                </a:ext>
              </a:extLst>
            </p:cNvPr>
            <p:cNvSpPr txBox="1"/>
            <p:nvPr/>
          </p:nvSpPr>
          <p:spPr>
            <a:xfrm>
              <a:off x="1963682" y="5123064"/>
              <a:ext cx="1318298" cy="523220"/>
            </a:xfrm>
            <a:prstGeom prst="rect">
              <a:avLst/>
            </a:prstGeom>
            <a:noFill/>
          </p:spPr>
          <p:txBody>
            <a:bodyPr wrap="square" rtlCol="0">
              <a:spAutoFit/>
            </a:bodyPr>
            <a:lstStyle/>
            <a:p>
              <a:pPr algn="ctr" rtl="0"/>
              <a:r>
                <a:rPr lang="pt-BR" sz="1400"/>
                <a:t>Agente de identidades</a:t>
              </a:r>
            </a:p>
          </p:txBody>
        </p:sp>
        <p:sp>
          <p:nvSpPr>
            <p:cNvPr id="49" name="TextBox 48">
              <a:extLst>
                <a:ext uri="{FF2B5EF4-FFF2-40B4-BE49-F238E27FC236}">
                  <a16:creationId xmlns:a16="http://schemas.microsoft.com/office/drawing/2014/main" id="{581BA7CA-5DA6-E34A-8223-9E980F8C9836}"/>
                </a:ext>
              </a:extLst>
            </p:cNvPr>
            <p:cNvSpPr txBox="1"/>
            <p:nvPr/>
          </p:nvSpPr>
          <p:spPr>
            <a:xfrm>
              <a:off x="117443" y="5138418"/>
              <a:ext cx="1527004" cy="738664"/>
            </a:xfrm>
            <a:prstGeom prst="rect">
              <a:avLst/>
            </a:prstGeom>
            <a:noFill/>
          </p:spPr>
          <p:txBody>
            <a:bodyPr wrap="square" rtlCol="0">
              <a:spAutoFit/>
            </a:bodyPr>
            <a:lstStyle/>
            <a:p>
              <a:pPr algn="ctr" rtl="0"/>
              <a:r>
                <a:rPr lang="pt-BR" sz="1400" dirty="0"/>
                <a:t>Armazenamento de identidades corporativas</a:t>
              </a:r>
            </a:p>
          </p:txBody>
        </p:sp>
        <p:cxnSp>
          <p:nvCxnSpPr>
            <p:cNvPr id="50" name="Straight Arrow Connector 49">
              <a:extLst>
                <a:ext uri="{FF2B5EF4-FFF2-40B4-BE49-F238E27FC236}">
                  <a16:creationId xmlns:a16="http://schemas.microsoft.com/office/drawing/2014/main" id="{65D56662-0869-B44F-B425-E9F88D65CD9C}"/>
                </a:ext>
              </a:extLst>
            </p:cNvPr>
            <p:cNvCxnSpPr>
              <a:cxnSpLocks/>
            </p:cNvCxnSpPr>
            <p:nvPr/>
          </p:nvCxnSpPr>
          <p:spPr>
            <a:xfrm>
              <a:off x="2559333"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3BC5FCB-69A4-ED4D-B99C-90EE88872718}"/>
                </a:ext>
              </a:extLst>
            </p:cNvPr>
            <p:cNvCxnSpPr>
              <a:cxnSpLocks/>
            </p:cNvCxnSpPr>
            <p:nvPr/>
          </p:nvCxnSpPr>
          <p:spPr>
            <a:xfrm flipV="1">
              <a:off x="2745721"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1C716C7-A6FC-E446-AEB1-F08C31838DE6}"/>
                </a:ext>
              </a:extLst>
            </p:cNvPr>
            <p:cNvCxnSpPr>
              <a:cxnSpLocks/>
            </p:cNvCxnSpPr>
            <p:nvPr/>
          </p:nvCxnSpPr>
          <p:spPr>
            <a:xfrm>
              <a:off x="1172600" y="4908210"/>
              <a:ext cx="1097280" cy="3779"/>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2944A-14F2-854B-9BF9-EEA741816621}"/>
                </a:ext>
              </a:extLst>
            </p:cNvPr>
            <p:cNvCxnSpPr>
              <a:cxnSpLocks/>
            </p:cNvCxnSpPr>
            <p:nvPr/>
          </p:nvCxnSpPr>
          <p:spPr>
            <a:xfrm flipH="1">
              <a:off x="1153635" y="4695852"/>
              <a:ext cx="1097280"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681154" y="3946863"/>
              <a:ext cx="1580259" cy="523220"/>
            </a:xfrm>
            <a:prstGeom prst="rect">
              <a:avLst/>
            </a:prstGeom>
            <a:noFill/>
            <a:ln w="9525">
              <a:noFill/>
              <a:miter lim="800000"/>
              <a:headEnd/>
              <a:tailEnd/>
            </a:ln>
          </p:spPr>
          <p:txBody>
            <a:bodyPr wrap="square" rtlCol="0">
              <a:spAutoFit/>
            </a:bodyPr>
            <a:lstStyle/>
            <a:p>
              <a:pPr rtl="0"/>
              <a:r>
                <a:rPr lang="pt-BR" sz="1400">
                  <a:latin typeface="Amazon Ember" panose="020B0603020204020204" pitchFamily="34" charset="0"/>
                  <a:ea typeface="Amazon Ember" panose="020B0603020204020204" pitchFamily="34" charset="0"/>
                  <a:cs typeface="Amazon Ember" panose="020B0603020204020204" pitchFamily="34" charset="0"/>
                </a:rPr>
                <a:t>Usuário autenticado</a:t>
              </a:r>
            </a:p>
          </p:txBody>
        </p:sp>
        <p:cxnSp>
          <p:nvCxnSpPr>
            <p:cNvPr id="66" name="Straight Arrow Connector 65">
              <a:extLst>
                <a:ext uri="{FF2B5EF4-FFF2-40B4-BE49-F238E27FC236}">
                  <a16:creationId xmlns:a16="http://schemas.microsoft.com/office/drawing/2014/main" id="{6CEFF2DA-0693-E349-A711-162C5AD36995}"/>
                </a:ext>
              </a:extLst>
            </p:cNvPr>
            <p:cNvCxnSpPr>
              <a:cxnSpLocks/>
            </p:cNvCxnSpPr>
            <p:nvPr/>
          </p:nvCxnSpPr>
          <p:spPr>
            <a:xfrm>
              <a:off x="3031488" y="4929418"/>
              <a:ext cx="4061199"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BD55FC1F-C75E-E342-B09A-21DB65E58D40}"/>
                </a:ext>
              </a:extLst>
            </p:cNvPr>
            <p:cNvCxnSpPr>
              <a:cxnSpLocks/>
            </p:cNvCxnSpPr>
            <p:nvPr/>
          </p:nvCxnSpPr>
          <p:spPr>
            <a:xfrm flipH="1">
              <a:off x="3031488" y="4724698"/>
              <a:ext cx="4061199"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5911975-49BE-614F-8ABC-A3A3481EF994}"/>
                </a:ext>
              </a:extLst>
            </p:cNvPr>
            <p:cNvCxnSpPr>
              <a:cxnSpLocks/>
            </p:cNvCxnSpPr>
            <p:nvPr/>
          </p:nvCxnSpPr>
          <p:spPr>
            <a:xfrm>
              <a:off x="3068911" y="2417667"/>
              <a:ext cx="5063251" cy="1194099"/>
            </a:xfrm>
            <a:prstGeom prst="bentConnector3">
              <a:avLst>
                <a:gd name="adj1" fmla="val 60512"/>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2D7A808A-E5DC-2D42-A586-2EAC9BD8D72A}"/>
                </a:ext>
              </a:extLst>
            </p:cNvPr>
            <p:cNvSpPr txBox="1"/>
            <p:nvPr/>
          </p:nvSpPr>
          <p:spPr>
            <a:xfrm>
              <a:off x="6604395" y="3240034"/>
              <a:ext cx="1558439" cy="400110"/>
            </a:xfrm>
            <a:prstGeom prst="rect">
              <a:avLst/>
            </a:prstGeom>
            <a:noFill/>
          </p:spPr>
          <p:txBody>
            <a:bodyPr wrap="none" rtlCol="0">
              <a:spAutoFit/>
            </a:bodyPr>
            <a:lstStyle/>
            <a:p>
              <a:pPr algn="ctr" rtl="0">
                <a:lnSpc>
                  <a:spcPts val="2400"/>
                </a:lnSpc>
              </a:pP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Single </a:t>
              </a:r>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sign-on</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(SSO)</a:t>
              </a:r>
            </a:p>
          </p:txBody>
        </p:sp>
        <p:pic>
          <p:nvPicPr>
            <p:cNvPr id="81" name="Graphic 80">
              <a:extLst>
                <a:ext uri="{FF2B5EF4-FFF2-40B4-BE49-F238E27FC236}">
                  <a16:creationId xmlns:a16="http://schemas.microsoft.com/office/drawing/2014/main" id="{15233F7D-2AF0-7B44-9BDC-770756319D99}"/>
                </a:ext>
                <a:ext uri="{C183D7F6-B498-43B3-948B-1728B52AA6E4}">
                  <adec:decorative xmlns:adec="http://schemas.microsoft.com/office/drawing/2017/decorative" xmlns="" val="1"/>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2647066" y="3427827"/>
              <a:ext cx="339939" cy="339939"/>
            </a:xfrm>
            <a:prstGeom prst="rect">
              <a:avLst/>
            </a:prstGeom>
          </p:spPr>
        </p:pic>
        <p:pic>
          <p:nvPicPr>
            <p:cNvPr id="83" name="Graphic 82">
              <a:extLst>
                <a:ext uri="{FF2B5EF4-FFF2-40B4-BE49-F238E27FC236}">
                  <a16:creationId xmlns:a16="http://schemas.microsoft.com/office/drawing/2014/main" id="{03C627E0-B7A9-D34C-B769-3AD6E18228E0}"/>
                </a:ext>
                <a:ext uri="{C183D7F6-B498-43B3-948B-1728B52AA6E4}">
                  <adec:decorative xmlns:adec="http://schemas.microsoft.com/office/drawing/2017/decorative" xmlns="" val="1"/>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6931197" y="5467424"/>
              <a:ext cx="348292" cy="348292"/>
            </a:xfrm>
            <a:prstGeom prst="rect">
              <a:avLst/>
            </a:prstGeom>
          </p:spPr>
        </p:pic>
        <p:pic>
          <p:nvPicPr>
            <p:cNvPr id="84" name="Graphic 83">
              <a:extLst>
                <a:ext uri="{FF2B5EF4-FFF2-40B4-BE49-F238E27FC236}">
                  <a16:creationId xmlns:a16="http://schemas.microsoft.com/office/drawing/2014/main" id="{030BAA42-8B33-4D4D-8769-74920ABC9A72}"/>
                </a:ext>
                <a:ext uri="{C183D7F6-B498-43B3-948B-1728B52AA6E4}">
                  <adec:decorative xmlns:adec="http://schemas.microsoft.com/office/drawing/2017/decorative" xmlns="" val="1"/>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7514488" y="5484205"/>
              <a:ext cx="385552" cy="385552"/>
            </a:xfrm>
            <a:prstGeom prst="rect">
              <a:avLst/>
            </a:prstGeom>
          </p:spPr>
        </p:pic>
        <p:sp>
          <p:nvSpPr>
            <p:cNvPr id="85" name="TextBox 84">
              <a:extLst>
                <a:ext uri="{FF2B5EF4-FFF2-40B4-BE49-F238E27FC236}">
                  <a16:creationId xmlns:a16="http://schemas.microsoft.com/office/drawing/2014/main" id="{A5B5F337-B05F-4240-A521-2ACA1862FD92}"/>
                </a:ext>
              </a:extLst>
            </p:cNvPr>
            <p:cNvSpPr txBox="1"/>
            <p:nvPr/>
          </p:nvSpPr>
          <p:spPr>
            <a:xfrm>
              <a:off x="6718439" y="5765901"/>
              <a:ext cx="733864" cy="261610"/>
            </a:xfrm>
            <a:prstGeom prst="rect">
              <a:avLst/>
            </a:prstGeom>
            <a:noFill/>
          </p:spPr>
          <p:txBody>
            <a:bodyPr wrap="square" rtlCol="0">
              <a:spAutoFit/>
            </a:bodyPr>
            <a:lstStyle/>
            <a:p>
              <a:pPr algn="ctr" rtl="0"/>
              <a:r>
                <a:rPr lang="pt-BR" sz="1100" dirty="0"/>
                <a:t>Função</a:t>
              </a:r>
            </a:p>
          </p:txBody>
        </p:sp>
        <p:sp>
          <p:nvSpPr>
            <p:cNvPr id="86" name="TextBox 85">
              <a:extLst>
                <a:ext uri="{FF2B5EF4-FFF2-40B4-BE49-F238E27FC236}">
                  <a16:creationId xmlns:a16="http://schemas.microsoft.com/office/drawing/2014/main" id="{AB7C033E-097C-564C-B90C-18B10B74A88F}"/>
                </a:ext>
              </a:extLst>
            </p:cNvPr>
            <p:cNvSpPr txBox="1"/>
            <p:nvPr/>
          </p:nvSpPr>
          <p:spPr>
            <a:xfrm>
              <a:off x="7344021" y="5765901"/>
              <a:ext cx="726487" cy="261610"/>
            </a:xfrm>
            <a:prstGeom prst="rect">
              <a:avLst/>
            </a:prstGeom>
            <a:noFill/>
          </p:spPr>
          <p:txBody>
            <a:bodyPr wrap="square" rtlCol="0">
              <a:spAutoFit/>
            </a:bodyPr>
            <a:lstStyle/>
            <a:p>
              <a:pPr algn="ctr" rtl="0"/>
              <a:r>
                <a:rPr lang="pt-BR" sz="1100"/>
                <a:t>Política</a:t>
              </a:r>
            </a:p>
          </p:txBody>
        </p:sp>
        <p:sp>
          <p:nvSpPr>
            <p:cNvPr id="33" name="Rectangle 32">
              <a:extLst>
                <a:ext uri="{FF2B5EF4-FFF2-40B4-BE49-F238E27FC236}">
                  <a16:creationId xmlns:a16="http://schemas.microsoft.com/office/drawing/2014/main" id="{8425AE63-B29D-4FD4-A8F7-0E16FEF58B6B}"/>
                </a:ext>
              </a:extLst>
            </p:cNvPr>
            <p:cNvSpPr/>
            <p:nvPr/>
          </p:nvSpPr>
          <p:spPr>
            <a:xfrm>
              <a:off x="4888863" y="2317374"/>
              <a:ext cx="313756" cy="20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2" name="Graphic 81">
              <a:extLst>
                <a:ext uri="{FF2B5EF4-FFF2-40B4-BE49-F238E27FC236}">
                  <a16:creationId xmlns:a16="http://schemas.microsoft.com/office/drawing/2014/main" id="{2FB2F236-3BF9-9F4B-854F-AB685AABB56C}"/>
                </a:ext>
                <a:ext uri="{C183D7F6-B498-43B3-948B-1728B52AA6E4}">
                  <adec:decorative xmlns:adec="http://schemas.microsoft.com/office/drawing/2017/decorative" xmlns="" val="1"/>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4875772" y="2277819"/>
              <a:ext cx="339939" cy="339939"/>
            </a:xfrm>
            <a:prstGeom prst="rect">
              <a:avLst/>
            </a:prstGeom>
          </p:spPr>
        </p:pic>
        <p:sp>
          <p:nvSpPr>
            <p:cNvPr id="62" name="Rectangle 61">
              <a:extLst>
                <a:ext uri="{FF2B5EF4-FFF2-40B4-BE49-F238E27FC236}">
                  <a16:creationId xmlns:a16="http://schemas.microsoft.com/office/drawing/2014/main" id="{08638393-A652-4A69-9E6B-DF416CDB1073}"/>
                </a:ext>
              </a:extLst>
            </p:cNvPr>
            <p:cNvSpPr/>
            <p:nvPr/>
          </p:nvSpPr>
          <p:spPr>
            <a:xfrm>
              <a:off x="4888863" y="4612820"/>
              <a:ext cx="313756" cy="20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0" name="Graphic 79">
              <a:extLst>
                <a:ext uri="{FF2B5EF4-FFF2-40B4-BE49-F238E27FC236}">
                  <a16:creationId xmlns:a16="http://schemas.microsoft.com/office/drawing/2014/main" id="{CFFE5AAB-286C-6A40-909B-1B1EB6976535}"/>
                </a:ext>
                <a:ext uri="{C183D7F6-B498-43B3-948B-1728B52AA6E4}">
                  <adec:decorative xmlns:adec="http://schemas.microsoft.com/office/drawing/2017/decorative" xmlns="" val="1"/>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4875772" y="4573265"/>
              <a:ext cx="339939" cy="339939"/>
            </a:xfrm>
            <a:prstGeom prst="rect">
              <a:avLst/>
            </a:prstGeom>
          </p:spPr>
        </p:pic>
      </p:grpSp>
    </p:spTree>
    <p:custDataLst>
      <p:tags r:id="rId1"/>
    </p:custDataLst>
    <p:extLst>
      <p:ext uri="{BB962C8B-B14F-4D97-AF65-F5344CB8AC3E}">
        <p14:creationId xmlns:p14="http://schemas.microsoft.com/office/powerpoint/2010/main" val="3863990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rtlCol="0"/>
          <a:lstStyle/>
          <a:p>
            <a:pPr rtl="0"/>
            <a:r>
              <a:rPr lang="pt-BR" sz="3600"/>
              <a:t>Federação de identidades usando SAML</a:t>
            </a:r>
          </a:p>
        </p:txBody>
      </p:sp>
      <p:grpSp>
        <p:nvGrpSpPr>
          <p:cNvPr id="38" name="Group 37" descr="detailed diagram with labeled sequence of actions the lead to a successful login via SAML. Details in the notes below the slide.">
            <a:extLst>
              <a:ext uri="{FF2B5EF4-FFF2-40B4-BE49-F238E27FC236}">
                <a16:creationId xmlns:a16="http://schemas.microsoft.com/office/drawing/2014/main" id="{0D57B430-20BE-4C76-8FE5-0016511B8988}"/>
              </a:ext>
            </a:extLst>
          </p:cNvPr>
          <p:cNvGrpSpPr/>
          <p:nvPr/>
        </p:nvGrpSpPr>
        <p:grpSpPr>
          <a:xfrm>
            <a:off x="191180" y="1674710"/>
            <a:ext cx="11809639" cy="4684343"/>
            <a:chOff x="165751" y="1672008"/>
            <a:chExt cx="11809639" cy="4684343"/>
          </a:xfrm>
        </p:grpSpPr>
        <p:sp>
          <p:nvSpPr>
            <p:cNvPr id="60" name="TextBox 37">
              <a:extLst>
                <a:ext uri="{FF2B5EF4-FFF2-40B4-BE49-F238E27FC236}">
                  <a16:creationId xmlns:a16="http://schemas.microsoft.com/office/drawing/2014/main" id="{A4021E7F-D05A-1243-8C97-103C252B4279}"/>
                </a:ext>
              </a:extLst>
            </p:cNvPr>
            <p:cNvSpPr txBox="1">
              <a:spLocks noChangeArrowheads="1"/>
            </p:cNvSpPr>
            <p:nvPr/>
          </p:nvSpPr>
          <p:spPr bwMode="auto">
            <a:xfrm>
              <a:off x="4174743" y="2997881"/>
              <a:ext cx="1462781" cy="461665"/>
            </a:xfrm>
            <a:prstGeom prst="rect">
              <a:avLst/>
            </a:prstGeom>
            <a:noFill/>
            <a:ln w="9525">
              <a:noFill/>
              <a:miter lim="800000"/>
              <a:headEnd/>
              <a:tailEnd/>
            </a:ln>
          </p:spPr>
          <p:txBody>
            <a:bodyPr wrap="square" rtlCol="0">
              <a:spAutoFit/>
            </a:bodyPr>
            <a:lstStyle/>
            <a:p>
              <a:pPr algn="r" rtl="0"/>
              <a:r>
                <a:rPr lang="pt-BR" sz="1200" dirty="0">
                  <a:latin typeface="Amazon Ember" panose="020B0603020204020204" pitchFamily="34" charset="0"/>
                  <a:ea typeface="Amazon Ember" panose="020B0603020204020204" pitchFamily="34" charset="0"/>
                  <a:cs typeface="Amazon Ember" panose="020B0603020204020204" pitchFamily="34" charset="0"/>
                </a:rPr>
                <a:t>Redirecionado para o console</a:t>
              </a:r>
            </a:p>
          </p:txBody>
        </p:sp>
        <p:sp>
          <p:nvSpPr>
            <p:cNvPr id="6" name="Rectangle 5">
              <a:extLst>
                <a:ext uri="{FF2B5EF4-FFF2-40B4-BE49-F238E27FC236}">
                  <a16:creationId xmlns:a16="http://schemas.microsoft.com/office/drawing/2014/main" id="{C31FABED-14E0-3843-8FC4-71C115AD924B}"/>
                </a:ext>
              </a:extLst>
            </p:cNvPr>
            <p:cNvSpPr/>
            <p:nvPr/>
          </p:nvSpPr>
          <p:spPr>
            <a:xfrm>
              <a:off x="7088603" y="1691910"/>
              <a:ext cx="4886787" cy="46644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88603" y="1710730"/>
              <a:ext cx="330200" cy="330200"/>
            </a:xfrm>
            <a:prstGeom prst="rect">
              <a:avLst/>
            </a:prstGeom>
          </p:spPr>
        </p:pic>
        <p:grpSp>
          <p:nvGrpSpPr>
            <p:cNvPr id="11" name="Group 10">
              <a:extLst>
                <a:ext uri="{FF2B5EF4-FFF2-40B4-BE49-F238E27FC236}">
                  <a16:creationId xmlns:a16="http://schemas.microsoft.com/office/drawing/2014/main" id="{89607053-8865-1C42-B954-225404605B45}"/>
                </a:ext>
              </a:extLst>
            </p:cNvPr>
            <p:cNvGrpSpPr/>
            <p:nvPr/>
          </p:nvGrpSpPr>
          <p:grpSpPr>
            <a:xfrm>
              <a:off x="7842117" y="3736009"/>
              <a:ext cx="3709670" cy="2148444"/>
              <a:chOff x="7005557" y="3682974"/>
              <a:chExt cx="3709670" cy="2148444"/>
            </a:xfrm>
          </p:grpSpPr>
          <p:pic>
            <p:nvPicPr>
              <p:cNvPr id="8" name="Picture 7">
                <a:extLst>
                  <a:ext uri="{FF2B5EF4-FFF2-40B4-BE49-F238E27FC236}">
                    <a16:creationId xmlns:a16="http://schemas.microsoft.com/office/drawing/2014/main" id="{64B31FFF-CF9B-2943-ABD2-18C6F5322E5E}"/>
                  </a:ext>
                  <a:ext uri="{C183D7F6-B498-43B3-948B-1728B52AA6E4}">
                    <adec:decorative xmlns:adec="http://schemas.microsoft.com/office/drawing/2017/decorative" xmlns=""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005557" y="3682974"/>
                <a:ext cx="3709670" cy="2148444"/>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30E4D447-CB51-0748-AB0C-F766A9698EEF}"/>
                  </a:ext>
                </a:extLst>
              </p:cNvPr>
              <p:cNvSpPr/>
              <p:nvPr/>
            </p:nvSpPr>
            <p:spPr>
              <a:xfrm>
                <a:off x="9342060" y="3765266"/>
                <a:ext cx="655254" cy="8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pic>
          <p:nvPicPr>
            <p:cNvPr id="18" name="Graphic 17" descr="Laptop">
              <a:extLst>
                <a:ext uri="{FF2B5EF4-FFF2-40B4-BE49-F238E27FC236}">
                  <a16:creationId xmlns:a16="http://schemas.microsoft.com/office/drawing/2014/main" id="{A12CA301-2F77-2444-8C07-52C533D77A82}"/>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461406" y="1992079"/>
              <a:ext cx="822177" cy="822177"/>
            </a:xfrm>
            <a:prstGeom prst="rect">
              <a:avLst/>
            </a:prstGeom>
          </p:spPr>
        </p:pic>
        <p:sp>
          <p:nvSpPr>
            <p:cNvPr id="19" name="Rectangle 18">
              <a:extLst>
                <a:ext uri="{FF2B5EF4-FFF2-40B4-BE49-F238E27FC236}">
                  <a16:creationId xmlns:a16="http://schemas.microsoft.com/office/drawing/2014/main" id="{2CF44B1F-4145-4440-A1B8-DE5EE7957268}"/>
                </a:ext>
              </a:extLst>
            </p:cNvPr>
            <p:cNvSpPr/>
            <p:nvPr/>
          </p:nvSpPr>
          <p:spPr>
            <a:xfrm>
              <a:off x="165751" y="1691909"/>
              <a:ext cx="3683787" cy="46644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rgbClr val="5A6B86"/>
                  </a:solidFill>
                </a:rPr>
                <a:t>Cliente</a:t>
              </a:r>
            </a:p>
          </p:txBody>
        </p:sp>
        <p:pic>
          <p:nvPicPr>
            <p:cNvPr id="20" name="Graphic 19">
              <a:extLst>
                <a:ext uri="{FF2B5EF4-FFF2-40B4-BE49-F238E27FC236}">
                  <a16:creationId xmlns:a16="http://schemas.microsoft.com/office/drawing/2014/main" id="{151E5CF0-FD13-5144-BE5B-C212ED8F34CD}"/>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72947" y="1691909"/>
              <a:ext cx="330200" cy="330200"/>
            </a:xfrm>
            <a:prstGeom prst="rect">
              <a:avLst/>
            </a:prstGeom>
          </p:spPr>
        </p:pic>
        <p:pic>
          <p:nvPicPr>
            <p:cNvPr id="21" name="Graphic 20">
              <a:extLst>
                <a:ext uri="{FF2B5EF4-FFF2-40B4-BE49-F238E27FC236}">
                  <a16:creationId xmlns:a16="http://schemas.microsoft.com/office/drawing/2014/main" id="{A7CE9C2E-6068-C74A-87C3-13C307E31E22}"/>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792901" y="2168217"/>
              <a:ext cx="469900" cy="469900"/>
            </a:xfrm>
            <a:prstGeom prst="rect">
              <a:avLst/>
            </a:prstGeom>
          </p:spPr>
        </p:pic>
        <p:sp>
          <p:nvSpPr>
            <p:cNvPr id="23" name="Oval 22">
              <a:extLst>
                <a:ext uri="{FF2B5EF4-FFF2-40B4-BE49-F238E27FC236}">
                  <a16:creationId xmlns:a16="http://schemas.microsoft.com/office/drawing/2014/main" id="{CF728DE5-6996-5246-9775-1EBBD51676E7}"/>
                </a:ext>
              </a:extLst>
            </p:cNvPr>
            <p:cNvSpPr/>
            <p:nvPr/>
          </p:nvSpPr>
          <p:spPr>
            <a:xfrm>
              <a:off x="336166" y="2237539"/>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1</a:t>
              </a:r>
            </a:p>
          </p:txBody>
        </p:sp>
        <p:sp>
          <p:nvSpPr>
            <p:cNvPr id="24" name="Oval 23">
              <a:extLst>
                <a:ext uri="{FF2B5EF4-FFF2-40B4-BE49-F238E27FC236}">
                  <a16:creationId xmlns:a16="http://schemas.microsoft.com/office/drawing/2014/main" id="{51D2257E-0617-4E46-B029-55590DF85E68}"/>
                </a:ext>
              </a:extLst>
            </p:cNvPr>
            <p:cNvSpPr/>
            <p:nvPr/>
          </p:nvSpPr>
          <p:spPr>
            <a:xfrm>
              <a:off x="349878" y="4027400"/>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2</a:t>
              </a:r>
            </a:p>
          </p:txBody>
        </p:sp>
        <p:sp>
          <p:nvSpPr>
            <p:cNvPr id="25" name="Oval 24">
              <a:extLst>
                <a:ext uri="{FF2B5EF4-FFF2-40B4-BE49-F238E27FC236}">
                  <a16:creationId xmlns:a16="http://schemas.microsoft.com/office/drawing/2014/main" id="{FE379CCB-45E0-AF48-AAD5-8F348AE094C7}"/>
                </a:ext>
              </a:extLst>
            </p:cNvPr>
            <p:cNvSpPr/>
            <p:nvPr/>
          </p:nvSpPr>
          <p:spPr>
            <a:xfrm>
              <a:off x="2756753" y="3404279"/>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3</a:t>
              </a:r>
            </a:p>
          </p:txBody>
        </p:sp>
        <p:sp>
          <p:nvSpPr>
            <p:cNvPr id="26" name="Oval 25">
              <a:extLst>
                <a:ext uri="{FF2B5EF4-FFF2-40B4-BE49-F238E27FC236}">
                  <a16:creationId xmlns:a16="http://schemas.microsoft.com/office/drawing/2014/main" id="{9D142E69-2057-5642-979C-9EDB0016489C}"/>
                </a:ext>
              </a:extLst>
            </p:cNvPr>
            <p:cNvSpPr/>
            <p:nvPr/>
          </p:nvSpPr>
          <p:spPr>
            <a:xfrm>
              <a:off x="3956105" y="1995705"/>
              <a:ext cx="270164" cy="2759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3278937" y="2323505"/>
              <a:ext cx="4485796"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7">
              <a:extLst>
                <a:ext uri="{FF2B5EF4-FFF2-40B4-BE49-F238E27FC236}">
                  <a16:creationId xmlns:a16="http://schemas.microsoft.com/office/drawing/2014/main" id="{882ACA10-F300-4247-9596-08D9F65838C8}"/>
                </a:ext>
              </a:extLst>
            </p:cNvPr>
            <p:cNvSpPr txBox="1">
              <a:spLocks noChangeArrowheads="1"/>
            </p:cNvSpPr>
            <p:nvPr/>
          </p:nvSpPr>
          <p:spPr bwMode="auto">
            <a:xfrm>
              <a:off x="3981729" y="1672008"/>
              <a:ext cx="2425337" cy="461665"/>
            </a:xfrm>
            <a:prstGeom prst="rect">
              <a:avLst/>
            </a:prstGeom>
            <a:noFill/>
            <a:ln w="9525">
              <a:noFill/>
              <a:miter lim="800000"/>
              <a:headEnd/>
              <a:tailEnd/>
            </a:ln>
          </p:spPr>
          <p:txBody>
            <a:bodyPr wrap="square" rtlCol="0">
              <a:spAutoFit/>
            </a:bodyPr>
            <a:lstStyle/>
            <a:p>
              <a:pPr algn="r" rtl="0"/>
              <a:r>
                <a:rPr lang="pt-BR" sz="1200">
                  <a:latin typeface="Amazon Ember" panose="020B0603020204020204" pitchFamily="34" charset="0"/>
                  <a:ea typeface="Amazon Ember" panose="020B0603020204020204" pitchFamily="34" charset="0"/>
                  <a:cs typeface="Amazon Ember" panose="020B0603020204020204" pitchFamily="34" charset="0"/>
                </a:rPr>
                <a:t>Asserção publicada para acessar o endpoint para SAML</a:t>
              </a:r>
            </a:p>
          </p:txBody>
        </p: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2696076" y="3662241"/>
              <a:ext cx="1274367" cy="461665"/>
            </a:xfrm>
            <a:prstGeom prst="rect">
              <a:avLst/>
            </a:prstGeom>
            <a:noFill/>
            <a:ln w="9525">
              <a:noFill/>
              <a:miter lim="800000"/>
              <a:headEnd/>
              <a:tailEnd/>
            </a:ln>
          </p:spPr>
          <p:txBody>
            <a:bodyPr wrap="square" rtlCol="0">
              <a:spAutoFit/>
            </a:bodyPr>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IdP retorna </a:t>
              </a:r>
              <a:r>
                <a:rPr lang="pt-BR" sz="1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asserção SAML</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583736" y="2132845"/>
              <a:ext cx="1076974" cy="646331"/>
            </a:xfrm>
            <a:prstGeom prst="rect">
              <a:avLst/>
            </a:prstGeom>
            <a:noFill/>
            <a:ln w="9525">
              <a:noFill/>
              <a:miter lim="800000"/>
              <a:headEnd/>
              <a:tailEnd/>
            </a:ln>
          </p:spPr>
          <p:txBody>
            <a:bodyPr wrap="square" rtlCol="0">
              <a:spAutoFit/>
            </a:bodyPr>
            <a:lstStyle/>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O usuário navega para um URL</a:t>
              </a:r>
            </a:p>
          </p:txBody>
        </p:sp>
        <p:sp>
          <p:nvSpPr>
            <p:cNvPr id="37" name="Rectangle 36">
              <a:extLst>
                <a:ext uri="{FF2B5EF4-FFF2-40B4-BE49-F238E27FC236}">
                  <a16:creationId xmlns:a16="http://schemas.microsoft.com/office/drawing/2014/main" id="{E93F63DC-250D-9E46-89AD-AB3D402C28FB}"/>
                </a:ext>
              </a:extLst>
            </p:cNvPr>
            <p:cNvSpPr/>
            <p:nvPr/>
          </p:nvSpPr>
          <p:spPr>
            <a:xfrm>
              <a:off x="1760682" y="2065815"/>
              <a:ext cx="1777784" cy="73866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pic>
          <p:nvPicPr>
            <p:cNvPr id="42" name="Graphic 41" descr="Server">
              <a:extLst>
                <a:ext uri="{FF2B5EF4-FFF2-40B4-BE49-F238E27FC236}">
                  <a16:creationId xmlns:a16="http://schemas.microsoft.com/office/drawing/2014/main" id="{08111AF6-49E8-DB42-8167-0A9B3A436884}"/>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341360" y="4449505"/>
              <a:ext cx="699205" cy="699205"/>
            </a:xfrm>
            <a:prstGeom prst="rect">
              <a:avLst/>
            </a:prstGeom>
          </p:spPr>
        </p:pic>
        <p:pic>
          <p:nvPicPr>
            <p:cNvPr id="44" name="Graphic 43" descr="Database">
              <a:extLst>
                <a:ext uri="{FF2B5EF4-FFF2-40B4-BE49-F238E27FC236}">
                  <a16:creationId xmlns:a16="http://schemas.microsoft.com/office/drawing/2014/main" id="{AAD7ED4F-9681-7348-9379-52038D8AE1A9}"/>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682610" y="4454067"/>
              <a:ext cx="699206" cy="699206"/>
            </a:xfrm>
            <a:prstGeom prst="rect">
              <a:avLst/>
            </a:prstGeom>
          </p:spPr>
        </p:pic>
        <p:sp>
          <p:nvSpPr>
            <p:cNvPr id="48" name="TextBox 47">
              <a:extLst>
                <a:ext uri="{FF2B5EF4-FFF2-40B4-BE49-F238E27FC236}">
                  <a16:creationId xmlns:a16="http://schemas.microsoft.com/office/drawing/2014/main" id="{7A326C73-DD0A-F741-A67D-7F13B5F0F180}"/>
                </a:ext>
              </a:extLst>
            </p:cNvPr>
            <p:cNvSpPr txBox="1"/>
            <p:nvPr/>
          </p:nvSpPr>
          <p:spPr>
            <a:xfrm>
              <a:off x="2072866" y="5123064"/>
              <a:ext cx="1318298" cy="338554"/>
            </a:xfrm>
            <a:prstGeom prst="rect">
              <a:avLst/>
            </a:prstGeom>
            <a:noFill/>
          </p:spPr>
          <p:txBody>
            <a:bodyPr wrap="square" rtlCol="0">
              <a:spAutoFit/>
            </a:bodyPr>
            <a:lstStyle/>
            <a:p>
              <a:pPr algn="ctr" rtl="0"/>
              <a:r>
                <a:rPr lang="pt-BR" sz="1600"/>
                <a:t>Portal (IdP)</a:t>
              </a:r>
            </a:p>
          </p:txBody>
        </p:sp>
        <p:sp>
          <p:nvSpPr>
            <p:cNvPr id="49" name="TextBox 48">
              <a:extLst>
                <a:ext uri="{FF2B5EF4-FFF2-40B4-BE49-F238E27FC236}">
                  <a16:creationId xmlns:a16="http://schemas.microsoft.com/office/drawing/2014/main" id="{581BA7CA-5DA6-E34A-8223-9E980F8C9836}"/>
                </a:ext>
              </a:extLst>
            </p:cNvPr>
            <p:cNvSpPr txBox="1"/>
            <p:nvPr/>
          </p:nvSpPr>
          <p:spPr>
            <a:xfrm>
              <a:off x="216610" y="5119123"/>
              <a:ext cx="1910631" cy="830997"/>
            </a:xfrm>
            <a:prstGeom prst="rect">
              <a:avLst/>
            </a:prstGeom>
            <a:noFill/>
          </p:spPr>
          <p:txBody>
            <a:bodyPr wrap="square" rtlCol="0">
              <a:spAutoFit/>
            </a:bodyPr>
            <a:lstStyle/>
            <a:p>
              <a:pPr algn="ctr" rtl="0"/>
              <a:r>
                <a:rPr lang="pt-BR" sz="1600"/>
                <a:t>Armazenamento de identidades (LDAP ou Microsoft Active Directory)</a:t>
              </a:r>
            </a:p>
          </p:txBody>
        </p:sp>
        <p:cxnSp>
          <p:nvCxnSpPr>
            <p:cNvPr id="50" name="Straight Arrow Connector 49">
              <a:extLst>
                <a:ext uri="{FF2B5EF4-FFF2-40B4-BE49-F238E27FC236}">
                  <a16:creationId xmlns:a16="http://schemas.microsoft.com/office/drawing/2014/main" id="{65D56662-0869-B44F-B425-E9F88D65CD9C}"/>
                </a:ext>
              </a:extLst>
            </p:cNvPr>
            <p:cNvCxnSpPr>
              <a:cxnSpLocks/>
            </p:cNvCxnSpPr>
            <p:nvPr/>
          </p:nvCxnSpPr>
          <p:spPr>
            <a:xfrm>
              <a:off x="2572981"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3BC5FCB-69A4-ED4D-B99C-90EE88872718}"/>
                </a:ext>
              </a:extLst>
            </p:cNvPr>
            <p:cNvCxnSpPr>
              <a:cxnSpLocks/>
            </p:cNvCxnSpPr>
            <p:nvPr/>
          </p:nvCxnSpPr>
          <p:spPr>
            <a:xfrm flipV="1">
              <a:off x="2699409"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1C716C7-A6FC-E446-AEB1-F08C31838DE6}"/>
                </a:ext>
              </a:extLst>
            </p:cNvPr>
            <p:cNvCxnSpPr>
              <a:cxnSpLocks/>
            </p:cNvCxnSpPr>
            <p:nvPr/>
          </p:nvCxnSpPr>
          <p:spPr>
            <a:xfrm>
              <a:off x="1281784" y="4908210"/>
              <a:ext cx="1097280" cy="3779"/>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2944A-14F2-854B-9BF9-EEA741816621}"/>
                </a:ext>
              </a:extLst>
            </p:cNvPr>
            <p:cNvCxnSpPr>
              <a:cxnSpLocks/>
            </p:cNvCxnSpPr>
            <p:nvPr/>
          </p:nvCxnSpPr>
          <p:spPr>
            <a:xfrm flipH="1">
              <a:off x="1262819" y="4695852"/>
              <a:ext cx="1097280"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612917" y="3960511"/>
              <a:ext cx="1848489" cy="276999"/>
            </a:xfrm>
            <a:prstGeom prst="rect">
              <a:avLst/>
            </a:prstGeom>
            <a:noFill/>
            <a:ln w="9525">
              <a:noFill/>
              <a:miter lim="800000"/>
              <a:headEnd/>
              <a:tailEnd/>
            </a:ln>
          </p:spPr>
          <p:txBody>
            <a:bodyPr wrap="square" rtlCol="0">
              <a:spAutoFit/>
            </a:bodyPr>
            <a:lstStyle/>
            <a:p>
              <a:pPr rtl="0"/>
              <a:r>
                <a:rPr lang="pt-BR" sz="1200">
                  <a:latin typeface="Amazon Ember" panose="020B0603020204020204" pitchFamily="34" charset="0"/>
                  <a:ea typeface="Amazon Ember" panose="020B0603020204020204" pitchFamily="34" charset="0"/>
                  <a:cs typeface="Amazon Ember" panose="020B0603020204020204" pitchFamily="34" charset="0"/>
                </a:rPr>
                <a:t>IdP autentica o usuário</a:t>
              </a:r>
            </a:p>
          </p:txBody>
        </p:sp>
        <p:cxnSp>
          <p:nvCxnSpPr>
            <p:cNvPr id="70" name="Straight Arrow Connector 69">
              <a:extLst>
                <a:ext uri="{FF2B5EF4-FFF2-40B4-BE49-F238E27FC236}">
                  <a16:creationId xmlns:a16="http://schemas.microsoft.com/office/drawing/2014/main" id="{75911975-49BE-614F-8ABC-A3A3481EF994}"/>
                </a:ext>
              </a:extLst>
            </p:cNvPr>
            <p:cNvCxnSpPr>
              <a:cxnSpLocks/>
            </p:cNvCxnSpPr>
            <p:nvPr/>
          </p:nvCxnSpPr>
          <p:spPr>
            <a:xfrm>
              <a:off x="3278937" y="2610113"/>
              <a:ext cx="4485796" cy="1618219"/>
            </a:xfrm>
            <a:prstGeom prst="bentConnector3">
              <a:avLst>
                <a:gd name="adj1" fmla="val 54564"/>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1" name="Graphic 50">
              <a:extLst>
                <a:ext uri="{FF2B5EF4-FFF2-40B4-BE49-F238E27FC236}">
                  <a16:creationId xmlns:a16="http://schemas.microsoft.com/office/drawing/2014/main" id="{FDFA8EEA-1F4D-9C4E-9985-2B09CE151171}"/>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2725764" y="2915737"/>
              <a:ext cx="414356" cy="414356"/>
            </a:xfrm>
            <a:prstGeom prst="rect">
              <a:avLst/>
            </a:prstGeom>
          </p:spPr>
        </p:pic>
        <p:pic>
          <p:nvPicPr>
            <p:cNvPr id="53" name="Graphic 52">
              <a:extLst>
                <a:ext uri="{FF2B5EF4-FFF2-40B4-BE49-F238E27FC236}">
                  <a16:creationId xmlns:a16="http://schemas.microsoft.com/office/drawing/2014/main" id="{4EEACB7D-2D66-E049-8807-FCA489F19C91}"/>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6430139" y="1916476"/>
              <a:ext cx="414356" cy="414356"/>
            </a:xfrm>
            <a:prstGeom prst="rect">
              <a:avLst/>
            </a:prstGeom>
          </p:spPr>
        </p:pic>
        <p:sp>
          <p:nvSpPr>
            <p:cNvPr id="59" name="Oval 58">
              <a:extLst>
                <a:ext uri="{FF2B5EF4-FFF2-40B4-BE49-F238E27FC236}">
                  <a16:creationId xmlns:a16="http://schemas.microsoft.com/office/drawing/2014/main" id="{EF1F9670-3D6D-F944-A077-1E19D256374E}"/>
                </a:ext>
              </a:extLst>
            </p:cNvPr>
            <p:cNvSpPr/>
            <p:nvPr/>
          </p:nvSpPr>
          <p:spPr>
            <a:xfrm>
              <a:off x="4207832" y="3288809"/>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a:t>5</a:t>
              </a:r>
            </a:p>
          </p:txBody>
        </p:sp>
        <p:pic>
          <p:nvPicPr>
            <p:cNvPr id="61" name="Graphic 60">
              <a:extLst>
                <a:ext uri="{FF2B5EF4-FFF2-40B4-BE49-F238E27FC236}">
                  <a16:creationId xmlns:a16="http://schemas.microsoft.com/office/drawing/2014/main" id="{23CF7E60-8BFB-E645-B552-6D08AE907360}"/>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7914068" y="2230463"/>
              <a:ext cx="362885" cy="362885"/>
            </a:xfrm>
            <a:prstGeom prst="rect">
              <a:avLst/>
            </a:prstGeom>
          </p:spPr>
        </p:pic>
        <p:sp>
          <p:nvSpPr>
            <p:cNvPr id="62" name="TextBox 61">
              <a:extLst>
                <a:ext uri="{FF2B5EF4-FFF2-40B4-BE49-F238E27FC236}">
                  <a16:creationId xmlns:a16="http://schemas.microsoft.com/office/drawing/2014/main" id="{1E4D7919-35A1-9149-A95F-57B0D6EEDF88}"/>
                </a:ext>
              </a:extLst>
            </p:cNvPr>
            <p:cNvSpPr txBox="1"/>
            <p:nvPr/>
          </p:nvSpPr>
          <p:spPr>
            <a:xfrm>
              <a:off x="7196183" y="2556229"/>
              <a:ext cx="1794978" cy="738664"/>
            </a:xfrm>
            <a:prstGeom prst="rect">
              <a:avLst/>
            </a:prstGeom>
            <a:noFill/>
          </p:spPr>
          <p:txBody>
            <a:bodyPr wrap="square" rtlCol="0">
              <a:spAutoFit/>
            </a:bodyPr>
            <a:lstStyle/>
            <a:p>
              <a:pPr algn="ctr" rtl="0"/>
              <a:r>
                <a:rPr lang="pt-BR" sz="1400" dirty="0" err="1"/>
                <a:t>Endpoint</a:t>
              </a:r>
              <a:r>
                <a:rPr lang="pt-BR" sz="1400" dirty="0"/>
                <a:t> de início de sessão para </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SAML</a:t>
              </a:r>
            </a:p>
          </p:txBody>
        </p:sp>
        <p:sp>
          <p:nvSpPr>
            <p:cNvPr id="69" name="Rectangle 68">
              <a:extLst>
                <a:ext uri="{FF2B5EF4-FFF2-40B4-BE49-F238E27FC236}">
                  <a16:creationId xmlns:a16="http://schemas.microsoft.com/office/drawing/2014/main" id="{AF1D22CE-CBE1-BD45-8444-8EB8E665DCFB}"/>
                </a:ext>
              </a:extLst>
            </p:cNvPr>
            <p:cNvSpPr/>
            <p:nvPr/>
          </p:nvSpPr>
          <p:spPr>
            <a:xfrm>
              <a:off x="9241874" y="1836727"/>
              <a:ext cx="2565268" cy="1056479"/>
            </a:xfrm>
            <a:prstGeom prst="rect">
              <a:avLst/>
            </a:prstGeom>
            <a:solidFill>
              <a:srgbClr val="5A6B86">
                <a:alpha val="9804"/>
              </a:srgbClr>
            </a:solid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chemeClr val="tx1"/>
                </a:solidFill>
              </a:endParaRPr>
            </a:p>
          </p:txBody>
        </p:sp>
        <p:sp>
          <p:nvSpPr>
            <p:cNvPr id="71" name="TextBox 70">
              <a:extLst>
                <a:ext uri="{FF2B5EF4-FFF2-40B4-BE49-F238E27FC236}">
                  <a16:creationId xmlns:a16="http://schemas.microsoft.com/office/drawing/2014/main" id="{7AE91BC6-FB8A-694D-99B2-D4D6FE61D838}"/>
                </a:ext>
              </a:extLst>
            </p:cNvPr>
            <p:cNvSpPr txBox="1"/>
            <p:nvPr/>
          </p:nvSpPr>
          <p:spPr>
            <a:xfrm>
              <a:off x="9148790" y="2509622"/>
              <a:ext cx="1318298" cy="307777"/>
            </a:xfrm>
            <a:prstGeom prst="rect">
              <a:avLst/>
            </a:prstGeom>
            <a:noFill/>
          </p:spPr>
          <p:txBody>
            <a:bodyPr wrap="square" rtlCol="0">
              <a:spAutoFit/>
            </a:bodyPr>
            <a:lstStyle/>
            <a:p>
              <a:pPr algn="ctr" rtl="0"/>
              <a:r>
                <a:rPr lang="pt-BR" sz="1400" dirty="0"/>
                <a:t>AWS STS</a:t>
              </a:r>
            </a:p>
          </p:txBody>
        </p:sp>
        <p:pic>
          <p:nvPicPr>
            <p:cNvPr id="72" name="Graphic 71">
              <a:extLst>
                <a:ext uri="{FF2B5EF4-FFF2-40B4-BE49-F238E27FC236}">
                  <a16:creationId xmlns:a16="http://schemas.microsoft.com/office/drawing/2014/main" id="{96881410-9C71-3F4D-875C-1484CF45BA8F}"/>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9572989" y="2132483"/>
              <a:ext cx="469900" cy="469900"/>
            </a:xfrm>
            <a:prstGeom prst="rect">
              <a:avLst/>
            </a:prstGeom>
          </p:spPr>
        </p:pic>
        <p:sp>
          <p:nvSpPr>
            <p:cNvPr id="74" name="TextBox 73">
              <a:extLst>
                <a:ext uri="{FF2B5EF4-FFF2-40B4-BE49-F238E27FC236}">
                  <a16:creationId xmlns:a16="http://schemas.microsoft.com/office/drawing/2014/main" id="{BE4A65EF-21EF-DA4F-8CC5-2DE777C49373}"/>
                </a:ext>
              </a:extLst>
            </p:cNvPr>
            <p:cNvSpPr txBox="1"/>
            <p:nvPr/>
          </p:nvSpPr>
          <p:spPr>
            <a:xfrm>
              <a:off x="9438336" y="1809431"/>
              <a:ext cx="548844" cy="338554"/>
            </a:xfrm>
            <a:prstGeom prst="rect">
              <a:avLst/>
            </a:prstGeom>
            <a:noFill/>
          </p:spPr>
          <p:txBody>
            <a:bodyPr wrap="square" rtlCol="0">
              <a:spAutoFit/>
            </a:bodyPr>
            <a:lstStyle/>
            <a:p>
              <a:pPr algn="ctr" rtl="0"/>
              <a:r>
                <a:rPr lang="pt-BR" sz="1600"/>
                <a:t>IAM</a:t>
              </a:r>
            </a:p>
          </p:txBody>
        </p:sp>
        <p:pic>
          <p:nvPicPr>
            <p:cNvPr id="75" name="Graphic 74">
              <a:extLst>
                <a:ext uri="{FF2B5EF4-FFF2-40B4-BE49-F238E27FC236}">
                  <a16:creationId xmlns:a16="http://schemas.microsoft.com/office/drawing/2014/main" id="{0CE2622D-1553-C94A-83D1-0A31583981AF}"/>
                </a:ext>
                <a:ext uri="{C183D7F6-B498-43B3-948B-1728B52AA6E4}">
                  <adec:decorative xmlns:adec="http://schemas.microsoft.com/office/drawing/2017/decorative" xmlns="" val="1"/>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9240330" y="1847287"/>
              <a:ext cx="230604" cy="230604"/>
            </a:xfrm>
            <a:prstGeom prst="rect">
              <a:avLst/>
            </a:prstGeom>
          </p:spPr>
        </p:pic>
        <p:cxnSp>
          <p:nvCxnSpPr>
            <p:cNvPr id="76" name="Straight Arrow Connector 75">
              <a:extLst>
                <a:ext uri="{FF2B5EF4-FFF2-40B4-BE49-F238E27FC236}">
                  <a16:creationId xmlns:a16="http://schemas.microsoft.com/office/drawing/2014/main" id="{7E201AC6-7A46-CF41-9AAD-B12F19DFD8FB}"/>
                </a:ext>
              </a:extLst>
            </p:cNvPr>
            <p:cNvCxnSpPr>
              <a:cxnSpLocks/>
            </p:cNvCxnSpPr>
            <p:nvPr/>
          </p:nvCxnSpPr>
          <p:spPr>
            <a:xfrm>
              <a:off x="8288242" y="2330766"/>
              <a:ext cx="1221708"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D8AB6CC6-11FE-2F47-9023-F34B6A6C0701}"/>
                </a:ext>
              </a:extLst>
            </p:cNvPr>
            <p:cNvCxnSpPr>
              <a:cxnSpLocks/>
            </p:cNvCxnSpPr>
            <p:nvPr/>
          </p:nvCxnSpPr>
          <p:spPr>
            <a:xfrm flipH="1">
              <a:off x="8288242" y="2508190"/>
              <a:ext cx="1221708"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D64CB481-5203-5A42-97BF-4DA61FFC4979}"/>
                </a:ext>
              </a:extLst>
            </p:cNvPr>
            <p:cNvCxnSpPr>
              <a:cxnSpLocks/>
            </p:cNvCxnSpPr>
            <p:nvPr/>
          </p:nvCxnSpPr>
          <p:spPr>
            <a:xfrm flipH="1">
              <a:off x="3278937" y="2459985"/>
              <a:ext cx="4485796"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85" name="Graphic 84">
              <a:extLst>
                <a:ext uri="{FF2B5EF4-FFF2-40B4-BE49-F238E27FC236}">
                  <a16:creationId xmlns:a16="http://schemas.microsoft.com/office/drawing/2014/main" id="{1C657F4A-F4B3-304A-8D56-F1816C88753F}"/>
                </a:ext>
                <a:ext uri="{C183D7F6-B498-43B3-948B-1728B52AA6E4}">
                  <adec:decorative xmlns:adec="http://schemas.microsoft.com/office/drawing/2017/decorative" xmlns="" val="1"/>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0389030" y="2367116"/>
              <a:ext cx="348292" cy="348292"/>
            </a:xfrm>
            <a:prstGeom prst="rect">
              <a:avLst/>
            </a:prstGeom>
          </p:spPr>
        </p:pic>
        <p:pic>
          <p:nvPicPr>
            <p:cNvPr id="86" name="Graphic 85">
              <a:extLst>
                <a:ext uri="{FF2B5EF4-FFF2-40B4-BE49-F238E27FC236}">
                  <a16:creationId xmlns:a16="http://schemas.microsoft.com/office/drawing/2014/main" id="{DA261E88-3D82-E94F-B251-F3152938B5D5}"/>
                </a:ext>
                <a:ext uri="{C183D7F6-B498-43B3-948B-1728B52AA6E4}">
                  <adec:decorative xmlns:adec="http://schemas.microsoft.com/office/drawing/2017/decorative" xmlns="" val="1"/>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10367121" y="1961983"/>
              <a:ext cx="385552" cy="385552"/>
            </a:xfrm>
            <a:prstGeom prst="rect">
              <a:avLst/>
            </a:prstGeom>
          </p:spPr>
        </p:pic>
        <p:sp>
          <p:nvSpPr>
            <p:cNvPr id="87" name="TextBox 86">
              <a:extLst>
                <a:ext uri="{FF2B5EF4-FFF2-40B4-BE49-F238E27FC236}">
                  <a16:creationId xmlns:a16="http://schemas.microsoft.com/office/drawing/2014/main" id="{452AA085-E883-A24B-9CC4-18225EA05E79}"/>
                </a:ext>
              </a:extLst>
            </p:cNvPr>
            <p:cNvSpPr txBox="1"/>
            <p:nvPr/>
          </p:nvSpPr>
          <p:spPr>
            <a:xfrm>
              <a:off x="10691089" y="2060596"/>
              <a:ext cx="763982" cy="307777"/>
            </a:xfrm>
            <a:prstGeom prst="rect">
              <a:avLst/>
            </a:prstGeom>
            <a:noFill/>
          </p:spPr>
          <p:txBody>
            <a:bodyPr wrap="square" rtlCol="0">
              <a:spAutoFit/>
            </a:bodyPr>
            <a:lstStyle/>
            <a:p>
              <a:pPr algn="ctr" rtl="0"/>
              <a:r>
                <a:rPr lang="pt-BR" sz="1400"/>
                <a:t>Função</a:t>
              </a:r>
            </a:p>
          </p:txBody>
        </p:sp>
        <p:sp>
          <p:nvSpPr>
            <p:cNvPr id="88" name="TextBox 87">
              <a:extLst>
                <a:ext uri="{FF2B5EF4-FFF2-40B4-BE49-F238E27FC236}">
                  <a16:creationId xmlns:a16="http://schemas.microsoft.com/office/drawing/2014/main" id="{E5D55126-6993-2F4F-85DB-DA4CEA664777}"/>
                </a:ext>
              </a:extLst>
            </p:cNvPr>
            <p:cNvSpPr txBox="1"/>
            <p:nvPr/>
          </p:nvSpPr>
          <p:spPr>
            <a:xfrm>
              <a:off x="10693140" y="2429607"/>
              <a:ext cx="848792" cy="307777"/>
            </a:xfrm>
            <a:prstGeom prst="rect">
              <a:avLst/>
            </a:prstGeom>
            <a:noFill/>
          </p:spPr>
          <p:txBody>
            <a:bodyPr wrap="square" rtlCol="0">
              <a:spAutoFit/>
            </a:bodyPr>
            <a:lstStyle/>
            <a:p>
              <a:pPr algn="ctr" rtl="0"/>
              <a:r>
                <a:rPr lang="pt-BR" sz="1400"/>
                <a:t>Política</a:t>
              </a:r>
            </a:p>
          </p:txBody>
        </p:sp>
        <p:sp>
          <p:nvSpPr>
            <p:cNvPr id="33" name="Rectangle 32">
              <a:extLst>
                <a:ext uri="{FF2B5EF4-FFF2-40B4-BE49-F238E27FC236}">
                  <a16:creationId xmlns:a16="http://schemas.microsoft.com/office/drawing/2014/main" id="{98FFAD9D-A839-4F7F-9D82-EEA1E3027B3F}"/>
                </a:ext>
              </a:extLst>
            </p:cNvPr>
            <p:cNvSpPr/>
            <p:nvPr/>
          </p:nvSpPr>
          <p:spPr>
            <a:xfrm>
              <a:off x="5962608" y="2385353"/>
              <a:ext cx="245599" cy="212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3" name="Graphic 82">
              <a:extLst>
                <a:ext uri="{FF2B5EF4-FFF2-40B4-BE49-F238E27FC236}">
                  <a16:creationId xmlns:a16="http://schemas.microsoft.com/office/drawing/2014/main" id="{1CABE6DF-20F6-B744-AA64-1DCE78D25362}"/>
                </a:ext>
                <a:ext uri="{C183D7F6-B498-43B3-948B-1728B52AA6E4}">
                  <adec:decorative xmlns:adec="http://schemas.microsoft.com/office/drawing/2017/decorative" xmlns="" val="1"/>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5951152" y="2409727"/>
              <a:ext cx="289465" cy="289465"/>
            </a:xfrm>
            <a:prstGeom prst="rect">
              <a:avLst/>
            </a:prstGeom>
          </p:spPr>
        </p:pic>
        <p:sp>
          <p:nvSpPr>
            <p:cNvPr id="68" name="Rectangle 67">
              <a:extLst>
                <a:ext uri="{FF2B5EF4-FFF2-40B4-BE49-F238E27FC236}">
                  <a16:creationId xmlns:a16="http://schemas.microsoft.com/office/drawing/2014/main" id="{C4CFA5C1-EBF2-4209-ACDB-D4D1BD24A6C5}"/>
                </a:ext>
              </a:extLst>
            </p:cNvPr>
            <p:cNvSpPr/>
            <p:nvPr/>
          </p:nvSpPr>
          <p:spPr>
            <a:xfrm>
              <a:off x="6165720" y="4150772"/>
              <a:ext cx="295448" cy="243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4" name="Graphic 83">
              <a:extLst>
                <a:ext uri="{FF2B5EF4-FFF2-40B4-BE49-F238E27FC236}">
                  <a16:creationId xmlns:a16="http://schemas.microsoft.com/office/drawing/2014/main" id="{579851EF-759B-3240-B7C8-8EC1B584A2B3}"/>
                </a:ext>
                <a:ext uri="{C183D7F6-B498-43B3-948B-1728B52AA6E4}">
                  <adec:decorative xmlns:adec="http://schemas.microsoft.com/office/drawing/2017/decorative" xmlns="" val="1"/>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6175778" y="4148640"/>
              <a:ext cx="289465" cy="289465"/>
            </a:xfrm>
            <a:prstGeom prst="rect">
              <a:avLst/>
            </a:prstGeom>
          </p:spPr>
        </p:pic>
        <p:sp>
          <p:nvSpPr>
            <p:cNvPr id="35" name="Rectangle 34">
              <a:extLst>
                <a:ext uri="{FF2B5EF4-FFF2-40B4-BE49-F238E27FC236}">
                  <a16:creationId xmlns:a16="http://schemas.microsoft.com/office/drawing/2014/main" id="{7F953859-E335-46B0-B89B-B312F4143240}"/>
                </a:ext>
              </a:extLst>
            </p:cNvPr>
            <p:cNvSpPr/>
            <p:nvPr/>
          </p:nvSpPr>
          <p:spPr>
            <a:xfrm>
              <a:off x="8855239" y="2429608"/>
              <a:ext cx="324109" cy="290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8" name="Graphic 77">
              <a:extLst>
                <a:ext uri="{FF2B5EF4-FFF2-40B4-BE49-F238E27FC236}">
                  <a16:creationId xmlns:a16="http://schemas.microsoft.com/office/drawing/2014/main" id="{3773A095-0D47-794E-B363-D0A78BD947B1}"/>
                </a:ext>
                <a:ext uri="{C183D7F6-B498-43B3-948B-1728B52AA6E4}">
                  <adec:decorative xmlns:adec="http://schemas.microsoft.com/office/drawing/2017/decorative" xmlns="" val="1"/>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8869274" y="2430346"/>
              <a:ext cx="289465" cy="289465"/>
            </a:xfrm>
            <a:prstGeom prst="rect">
              <a:avLst/>
            </a:prstGeom>
          </p:spPr>
        </p:pic>
      </p:grpSp>
    </p:spTree>
    <p:custDataLst>
      <p:tags r:id="rId1"/>
    </p:custDataLst>
    <p:extLst>
      <p:ext uri="{BB962C8B-B14F-4D97-AF65-F5344CB8AC3E}">
        <p14:creationId xmlns:p14="http://schemas.microsoft.com/office/powerpoint/2010/main" val="176490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rtlCol="0"/>
          <a:lstStyle/>
          <a:p>
            <a:pPr rtl="0"/>
            <a:r>
              <a:rPr lang="pt-BR"/>
              <a:t>Amazon Cognito</a:t>
            </a:r>
          </a:p>
        </p:txBody>
      </p:sp>
      <p:pic>
        <p:nvPicPr>
          <p:cNvPr id="7" name="Graphic 6">
            <a:extLst>
              <a:ext uri="{FF2B5EF4-FFF2-40B4-BE49-F238E27FC236}">
                <a16:creationId xmlns:a16="http://schemas.microsoft.com/office/drawing/2014/main" id="{1657D4E0-DA40-F846-8D15-EE56E0F5965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2348" y="2276837"/>
            <a:ext cx="1097280" cy="1097280"/>
          </a:xfrm>
          <a:prstGeom prst="rect">
            <a:avLst/>
          </a:prstGeom>
        </p:spPr>
      </p:pic>
      <p:sp>
        <p:nvSpPr>
          <p:cNvPr id="10" name="TextBox 9">
            <a:extLst>
              <a:ext uri="{FF2B5EF4-FFF2-40B4-BE49-F238E27FC236}">
                <a16:creationId xmlns:a16="http://schemas.microsoft.com/office/drawing/2014/main" id="{616B25F2-7442-5F4C-B2C9-2F6DB33B2B18}"/>
              </a:ext>
            </a:extLst>
          </p:cNvPr>
          <p:cNvSpPr txBox="1"/>
          <p:nvPr/>
        </p:nvSpPr>
        <p:spPr>
          <a:xfrm>
            <a:off x="642951" y="3411592"/>
            <a:ext cx="1976073" cy="707886"/>
          </a:xfrm>
          <a:prstGeom prst="rect">
            <a:avLst/>
          </a:prstGeom>
          <a:noFill/>
        </p:spPr>
        <p:txBody>
          <a:bodyPr wrap="square" rtlCol="0">
            <a:spAutoFit/>
          </a:bodyPr>
          <a:lstStyle/>
          <a:p>
            <a:pPr algn="ctr" rtl="0"/>
            <a:r>
              <a:rPr lang="pt-BR"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sp>
        <p:nvSpPr>
          <p:cNvPr id="8" name="Rectangle 7">
            <a:extLst>
              <a:ext uri="{FF2B5EF4-FFF2-40B4-BE49-F238E27FC236}">
                <a16:creationId xmlns:a16="http://schemas.microsoft.com/office/drawing/2014/main" id="{543B1992-7484-0D49-B0A2-8078F1FF1D61}"/>
              </a:ext>
              <a:ext uri="{C183D7F6-B498-43B3-948B-1728B52AA6E4}">
                <adec:decorative xmlns:adec="http://schemas.microsoft.com/office/drawing/2017/decorative" xmlns="" val="1"/>
              </a:ext>
            </a:extLst>
          </p:cNvPr>
          <p:cNvSpPr/>
          <p:nvPr/>
        </p:nvSpPr>
        <p:spPr>
          <a:xfrm>
            <a:off x="419100" y="1940393"/>
            <a:ext cx="2423777" cy="2618907"/>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solidFill>
            </a:endParaRPr>
          </a:p>
        </p:txBody>
      </p:sp>
      <p:sp>
        <p:nvSpPr>
          <p:cNvPr id="13" name="Rectangle 12">
            <a:extLst>
              <a:ext uri="{FF2B5EF4-FFF2-40B4-BE49-F238E27FC236}">
                <a16:creationId xmlns:a16="http://schemas.microsoft.com/office/drawing/2014/main" id="{F9262D36-A0CA-1B42-B817-EC487291C1A5}"/>
              </a:ext>
            </a:extLst>
          </p:cNvPr>
          <p:cNvSpPr/>
          <p:nvPr/>
        </p:nvSpPr>
        <p:spPr>
          <a:xfrm>
            <a:off x="3054483" y="1367628"/>
            <a:ext cx="6398889" cy="4585871"/>
          </a:xfrm>
          <a:prstGeom prst="rect">
            <a:avLst/>
          </a:prstGeom>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err="1">
                <a:latin typeface="Amazon Ember" panose="020B0603020204020204" pitchFamily="34" charset="0"/>
                <a:ea typeface="Amazon Ember" panose="020B0603020204020204" pitchFamily="34" charset="0"/>
                <a:cs typeface="Amazon Ember" panose="020B0603020204020204" pitchFamily="34" charset="0"/>
              </a:rPr>
              <a:t>Cognito</a:t>
            </a:r>
            <a:r>
              <a:rPr lang="pt-BR" dirty="0">
                <a:latin typeface="Amazon Ember" panose="020B0603020204020204" pitchFamily="34" charset="0"/>
                <a:ea typeface="Amazon Ember" panose="020B0603020204020204" pitchFamily="34" charset="0"/>
                <a:cs typeface="Amazon Ember" panose="020B0603020204020204" pitchFamily="34" charset="0"/>
              </a:rPr>
              <a:t> é um serviço totalmente gerenciado.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rtl="0">
              <a:buFont typeface="Arial" panose="020B0604020202020204" pitchFamily="34" charset="0"/>
              <a:buChar char="•"/>
            </a:pPr>
            <a:r>
              <a:rPr lang="pt-BR" dirty="0">
                <a:ea typeface="Amazon Ember" panose="020B0603020204020204" pitchFamily="34" charset="0"/>
                <a:cs typeface="Amazon Ember" panose="020B0603020204020204" pitchFamily="34" charset="0"/>
              </a:rPr>
              <a:t>Fornece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autenticação</a:t>
            </a:r>
            <a:r>
              <a:rPr lang="pt-BR" dirty="0">
                <a:ea typeface="Amazon Ember" panose="020B0603020204020204" pitchFamily="34" charset="0"/>
                <a:cs typeface="Amazon Ember" panose="020B0603020204020204" pitchFamily="34" charset="0"/>
              </a:rPr>
              <a:t>,</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autorização</a:t>
            </a:r>
            <a:r>
              <a:rPr lang="pt-BR" dirty="0">
                <a:ea typeface="Amazon Ember" panose="020B0603020204020204" pitchFamily="34" charset="0"/>
                <a:cs typeface="Amazon Ember" panose="020B0603020204020204" pitchFamily="34" charset="0"/>
              </a:rPr>
              <a:t> e</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gerenciamento </a:t>
            </a: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usuários </a:t>
            </a:r>
            <a:r>
              <a:rPr lang="pt-BR" dirty="0">
                <a:ea typeface="Amazon Ember" panose="020B0603020204020204" pitchFamily="34" charset="0"/>
                <a:cs typeface="Amazon Ember" panose="020B0603020204020204" pitchFamily="34" charset="0"/>
              </a:rPr>
              <a:t>para aplicações móveis e Web.</a:t>
            </a:r>
          </a:p>
          <a:p>
            <a:pPr marL="800100" lvl="1" indent="-342900" rtl="0">
              <a:buFont typeface="Arial" panose="020B0604020202020204" pitchFamily="34" charset="0"/>
              <a:buChar char="•"/>
            </a:pPr>
            <a:endParaRPr lang="en-US" dirty="0">
              <a:ea typeface="Amazon Ember" panose="020B0603020204020204" pitchFamily="34" charset="0"/>
              <a:cs typeface="Amazon Ember" panose="020B0603020204020204" pitchFamily="34" charset="0"/>
            </a:endParaRPr>
          </a:p>
          <a:p>
            <a:pPr marL="342900" indent="-342900" rtl="0">
              <a:buFont typeface="Arial" panose="020B0604020202020204" pitchFamily="34" charset="0"/>
              <a:buChar char="•"/>
            </a:pPr>
            <a:r>
              <a:rPr lang="pt-BR" dirty="0">
                <a:latin typeface="Amazon Ember Light" panose="020B0403020204020204" pitchFamily="34" charset="0"/>
                <a:ea typeface="Amazon Ember Light" panose="020B0403020204020204" pitchFamily="34" charset="0"/>
                <a:cs typeface="Amazon Ember Light" panose="020B0403020204020204" pitchFamily="34" charset="0"/>
              </a:rPr>
              <a:t>O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Cognito</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fornece federação de identidades </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na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Web</a:t>
            </a:r>
          </a:p>
          <a:p>
            <a:pPr marL="800100" lvl="1" indent="-342900" rtl="0">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Ele pode ser usado como o agente de identidades que suporta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IdPs</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compatíveis com </a:t>
            </a:r>
            <a:r>
              <a:rPr lang="pt-BR" sz="16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OpenID</a:t>
            </a:r>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Connect (OIDC)</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Font typeface="Arial" panose="020B0604020202020204" pitchFamily="34" charset="0"/>
              <a:buChar char="•"/>
            </a:pPr>
            <a:r>
              <a:rPr lang="pt-BR" dirty="0">
                <a:latin typeface="Amazon Ember Light" panose="020B0403020204020204" pitchFamily="34" charset="0"/>
                <a:ea typeface="Amazon Ember Light" panose="020B0403020204020204" pitchFamily="34" charset="0"/>
                <a:cs typeface="Amazon Ember Light" panose="020B0403020204020204" pitchFamily="34" charset="0"/>
              </a:rPr>
              <a:t>Identidades federadas</a:t>
            </a:r>
          </a:p>
          <a:p>
            <a:pPr marL="800100" lvl="1" indent="-342900" rtl="0">
              <a:buFont typeface="Arial" panose="020B0604020202020204" pitchFamily="34" charset="0"/>
              <a:buChar char="•"/>
            </a:pPr>
            <a:r>
              <a:rPr lang="pt-BR" sz="1600" dirty="0">
                <a:ea typeface="Amazon Ember" panose="020B0603020204020204" pitchFamily="34" charset="0"/>
                <a:cs typeface="Amazon Ember" panose="020B0603020204020204" pitchFamily="34" charset="0"/>
              </a:rPr>
              <a:t>Usuários fazem </a:t>
            </a:r>
            <a:r>
              <a:rPr lang="pt-BR" sz="1600" dirty="0" err="1">
                <a:ea typeface="Amazon Ember" panose="020B0603020204020204" pitchFamily="34" charset="0"/>
                <a:cs typeface="Amazon Ember" panose="020B0603020204020204" pitchFamily="34" charset="0"/>
              </a:rPr>
              <a:t>login</a:t>
            </a:r>
            <a:r>
              <a:rPr lang="pt-BR" sz="1600" dirty="0">
                <a:ea typeface="Amazon Ember" panose="020B0603020204020204" pitchFamily="34" charset="0"/>
                <a:cs typeface="Amazon Ember" panose="020B0603020204020204" pitchFamily="34" charset="0"/>
              </a:rPr>
              <a:t> com provedores de identidade social (</a:t>
            </a:r>
            <a:r>
              <a:rPr lang="pt-BR" sz="1600" dirty="0" err="1">
                <a:ea typeface="Amazon Ember" panose="020B0603020204020204" pitchFamily="34" charset="0"/>
                <a:cs typeface="Amazon Ember" panose="020B0603020204020204" pitchFamily="34" charset="0"/>
              </a:rPr>
              <a:t>Amazon</a:t>
            </a:r>
            <a:r>
              <a:rPr lang="pt-BR" sz="1600" dirty="0">
                <a:ea typeface="Amazon Ember" panose="020B0603020204020204" pitchFamily="34" charset="0"/>
                <a:cs typeface="Amazon Ember" panose="020B0603020204020204" pitchFamily="34" charset="0"/>
              </a:rPr>
              <a:t>, </a:t>
            </a:r>
            <a:r>
              <a:rPr lang="pt-BR" sz="1600" dirty="0" err="1">
                <a:ea typeface="Amazon Ember" panose="020B0603020204020204" pitchFamily="34" charset="0"/>
                <a:cs typeface="Amazon Ember" panose="020B0603020204020204" pitchFamily="34" charset="0"/>
              </a:rPr>
              <a:t>Facebook</a:t>
            </a:r>
            <a:r>
              <a:rPr lang="pt-BR" sz="1600" dirty="0">
                <a:ea typeface="Amazon Ember" panose="020B0603020204020204" pitchFamily="34" charset="0"/>
                <a:cs typeface="Amazon Ember" panose="020B0603020204020204" pitchFamily="34" charset="0"/>
              </a:rPr>
              <a:t>, Google) ou com SAML</a:t>
            </a:r>
            <a:endParaRPr lang="en-US" dirty="0">
              <a:ea typeface="Amazon Ember" panose="020B0603020204020204" pitchFamily="34" charset="0"/>
              <a:cs typeface="Amazon Ember" panose="020B0603020204020204" pitchFamily="34" charset="0"/>
            </a:endParaRPr>
          </a:p>
          <a:p>
            <a:pPr marL="800100" lvl="1" indent="-342900" rtl="0">
              <a:buFont typeface="Arial" panose="020B0604020202020204" pitchFamily="34" charset="0"/>
              <a:buChar char="•"/>
            </a:pPr>
            <a:endParaRPr lang="en-US" dirty="0">
              <a:ea typeface="Amazon Ember" panose="020B0603020204020204" pitchFamily="34" charset="0"/>
              <a:cs typeface="Amazon Ember" panose="020B0603020204020204" pitchFamily="34" charset="0"/>
            </a:endParaRPr>
          </a:p>
          <a:p>
            <a:pPr marL="342900" indent="-342900" rtl="0">
              <a:buFont typeface="Arial" panose="020B0604020202020204" pitchFamily="34" charset="0"/>
              <a:buChar char="•"/>
            </a:pPr>
            <a:r>
              <a:rPr lang="pt-BR" dirty="0">
                <a:latin typeface="Amazon Ember Light" panose="020B0403020204020204" pitchFamily="34" charset="0"/>
                <a:ea typeface="Amazon Ember Light" panose="020B0403020204020204" pitchFamily="34" charset="0"/>
                <a:cs typeface="Amazon Ember Light" panose="020B0403020204020204" pitchFamily="34" charset="0"/>
              </a:rPr>
              <a:t>Grupos de usuários</a:t>
            </a:r>
          </a:p>
          <a:p>
            <a:pPr marL="800100" lvl="1" indent="-342900" rtl="0">
              <a:buFont typeface="Arial" panose="020B0604020202020204" pitchFamily="34" charset="0"/>
              <a:buChar char="•"/>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Você pode manter um diretório com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tokens</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de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autenticação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de perfis de usuário</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 name="Picture 2">
            <a:extLst>
              <a:ext uri="{FF2B5EF4-FFF2-40B4-BE49-F238E27FC236}">
                <a16:creationId xmlns:a16="http://schemas.microsoft.com/office/drawing/2014/main" id="{1009343A-AAF7-9840-AE37-A577DAD34114}"/>
              </a:ext>
              <a:ext uri="{C183D7F6-B498-43B3-948B-1728B52AA6E4}">
                <adec:decorative xmlns:adec="http://schemas.microsoft.com/office/drawing/2017/decorative" xmlns=""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450252" y="2620370"/>
            <a:ext cx="2582204" cy="3092225"/>
          </a:xfrm>
          <a:prstGeom prst="rect">
            <a:avLst/>
          </a:prstGeom>
        </p:spPr>
      </p:pic>
    </p:spTree>
    <p:custDataLst>
      <p:tags r:id="rId1"/>
    </p:custDataLst>
    <p:extLst>
      <p:ext uri="{BB962C8B-B14F-4D97-AF65-F5344CB8AC3E}">
        <p14:creationId xmlns:p14="http://schemas.microsoft.com/office/powerpoint/2010/main" val="2771832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rtlCol="0"/>
          <a:lstStyle/>
          <a:p>
            <a:pPr rtl="0"/>
            <a:r>
              <a:rPr lang="pt-BR" sz="3200"/>
              <a:t>Exemplo do Amazon Cognito</a:t>
            </a:r>
          </a:p>
        </p:txBody>
      </p:sp>
      <p:grpSp>
        <p:nvGrpSpPr>
          <p:cNvPr id="9" name="Group 8" descr="detailed diagram with labeled sequence of actions the lead to a successful login via Amazon Cognito. Details in the notes below the slide.">
            <a:extLst>
              <a:ext uri="{FF2B5EF4-FFF2-40B4-BE49-F238E27FC236}">
                <a16:creationId xmlns:a16="http://schemas.microsoft.com/office/drawing/2014/main" id="{94A9D608-D568-423E-AFC9-C11D412A7E1F}"/>
              </a:ext>
            </a:extLst>
          </p:cNvPr>
          <p:cNvGrpSpPr/>
          <p:nvPr/>
        </p:nvGrpSpPr>
        <p:grpSpPr>
          <a:xfrm>
            <a:off x="379908" y="2042783"/>
            <a:ext cx="11107638" cy="4102835"/>
            <a:chOff x="652868" y="2042783"/>
            <a:chExt cx="11107638" cy="4102835"/>
          </a:xfrm>
        </p:grpSpPr>
        <p:grpSp>
          <p:nvGrpSpPr>
            <p:cNvPr id="52" name="Group 51">
              <a:extLst>
                <a:ext uri="{FF2B5EF4-FFF2-40B4-BE49-F238E27FC236}">
                  <a16:creationId xmlns:a16="http://schemas.microsoft.com/office/drawing/2014/main" id="{3AAE168B-9F06-4C42-92D3-A61EBB7771CB}"/>
                </a:ext>
              </a:extLst>
            </p:cNvPr>
            <p:cNvGrpSpPr/>
            <p:nvPr/>
          </p:nvGrpSpPr>
          <p:grpSpPr>
            <a:xfrm>
              <a:off x="10795743" y="2218983"/>
              <a:ext cx="964763" cy="964763"/>
              <a:chOff x="10795743" y="2218983"/>
              <a:chExt cx="964763" cy="964763"/>
            </a:xfrm>
          </p:grpSpPr>
          <p:pic>
            <p:nvPicPr>
              <p:cNvPr id="77" name="Graphic 76">
                <a:extLst>
                  <a:ext uri="{FF2B5EF4-FFF2-40B4-BE49-F238E27FC236}">
                    <a16:creationId xmlns:a16="http://schemas.microsoft.com/office/drawing/2014/main" id="{91EE361A-4DD5-944A-938B-6C201533D24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795743" y="2218983"/>
                <a:ext cx="964763" cy="964763"/>
              </a:xfrm>
              <a:prstGeom prst="rect">
                <a:avLst/>
              </a:prstGeom>
            </p:spPr>
          </p:pic>
          <p:sp>
            <p:nvSpPr>
              <p:cNvPr id="51" name="Rectangle 50">
                <a:extLst>
                  <a:ext uri="{FF2B5EF4-FFF2-40B4-BE49-F238E27FC236}">
                    <a16:creationId xmlns:a16="http://schemas.microsoft.com/office/drawing/2014/main" id="{F72120DF-3486-E54B-94A4-0DD29D53392A}"/>
                  </a:ext>
                </a:extLst>
              </p:cNvPr>
              <p:cNvSpPr/>
              <p:nvPr/>
            </p:nvSpPr>
            <p:spPr>
              <a:xfrm>
                <a:off x="11043913" y="2569495"/>
                <a:ext cx="442738" cy="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sp>
          <p:nvSpPr>
            <p:cNvPr id="6" name="Rectangle 5">
              <a:extLst>
                <a:ext uri="{FF2B5EF4-FFF2-40B4-BE49-F238E27FC236}">
                  <a16:creationId xmlns:a16="http://schemas.microsoft.com/office/drawing/2014/main" id="{C31FABED-14E0-3843-8FC4-71C115AD924B}"/>
                </a:ext>
              </a:extLst>
            </p:cNvPr>
            <p:cNvSpPr/>
            <p:nvPr/>
          </p:nvSpPr>
          <p:spPr>
            <a:xfrm>
              <a:off x="5886870" y="2042783"/>
              <a:ext cx="4547631" cy="41028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Nuvem AWS</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86870" y="2042784"/>
              <a:ext cx="330200" cy="330200"/>
            </a:xfrm>
            <a:prstGeom prst="rect">
              <a:avLst/>
            </a:prstGeom>
          </p:spPr>
        </p:pic>
        <p:pic>
          <p:nvPicPr>
            <p:cNvPr id="13" name="Graphic 12">
              <a:extLst>
                <a:ext uri="{FF2B5EF4-FFF2-40B4-BE49-F238E27FC236}">
                  <a16:creationId xmlns:a16="http://schemas.microsoft.com/office/drawing/2014/main" id="{98F9ADAD-BE55-044F-8DA7-DA3C5771D71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72221" y="5350229"/>
              <a:ext cx="548640" cy="548640"/>
            </a:xfrm>
            <a:prstGeom prst="rect">
              <a:avLst/>
            </a:prstGeom>
          </p:spPr>
        </p:pic>
        <p:pic>
          <p:nvPicPr>
            <p:cNvPr id="14" name="Graphic 13">
              <a:extLst>
                <a:ext uri="{FF2B5EF4-FFF2-40B4-BE49-F238E27FC236}">
                  <a16:creationId xmlns:a16="http://schemas.microsoft.com/office/drawing/2014/main" id="{BEDA2A1C-2C2F-9B49-B364-904B2B8B015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446091" y="5350228"/>
              <a:ext cx="548640" cy="548640"/>
            </a:xfrm>
            <a:prstGeom prst="rect">
              <a:avLst/>
            </a:prstGeom>
          </p:spPr>
        </p:pic>
        <p:pic>
          <p:nvPicPr>
            <p:cNvPr id="15" name="Graphic 14">
              <a:extLst>
                <a:ext uri="{FF2B5EF4-FFF2-40B4-BE49-F238E27FC236}">
                  <a16:creationId xmlns:a16="http://schemas.microsoft.com/office/drawing/2014/main" id="{2EFA251D-7154-9348-838B-5C76C41CE80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250336" y="5350228"/>
              <a:ext cx="548640" cy="548640"/>
            </a:xfrm>
            <a:prstGeom prst="rect">
              <a:avLst/>
            </a:prstGeom>
          </p:spPr>
        </p:pic>
        <p:sp>
          <p:nvSpPr>
            <p:cNvPr id="16" name="Rectangle 15">
              <a:extLst>
                <a:ext uri="{FF2B5EF4-FFF2-40B4-BE49-F238E27FC236}">
                  <a16:creationId xmlns:a16="http://schemas.microsoft.com/office/drawing/2014/main" id="{12662A59-03DC-AD46-AD50-19281529049A}"/>
                </a:ext>
              </a:extLst>
            </p:cNvPr>
            <p:cNvSpPr/>
            <p:nvPr/>
          </p:nvSpPr>
          <p:spPr>
            <a:xfrm>
              <a:off x="7500636" y="4906100"/>
              <a:ext cx="2475259" cy="109432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rgbClr val="5A6B86"/>
                  </a:solidFill>
                </a:rPr>
                <a:t>Serviços da AWS</a:t>
              </a:r>
            </a:p>
          </p:txBody>
        </p:sp>
        <p:pic>
          <p:nvPicPr>
            <p:cNvPr id="18" name="Graphic 17" descr="Laptop">
              <a:extLst>
                <a:ext uri="{FF2B5EF4-FFF2-40B4-BE49-F238E27FC236}">
                  <a16:creationId xmlns:a16="http://schemas.microsoft.com/office/drawing/2014/main" id="{A12CA301-2F77-2444-8C07-52C533D77A8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78188" y="2942288"/>
              <a:ext cx="1446195" cy="1446195"/>
            </a:xfrm>
            <a:prstGeom prst="rect">
              <a:avLst/>
            </a:prstGeom>
          </p:spPr>
        </p:pic>
        <p:sp>
          <p:nvSpPr>
            <p:cNvPr id="22" name="TextBox 21">
              <a:extLst>
                <a:ext uri="{FF2B5EF4-FFF2-40B4-BE49-F238E27FC236}">
                  <a16:creationId xmlns:a16="http://schemas.microsoft.com/office/drawing/2014/main" id="{234AC73C-B138-8A41-8F4F-CE6BB30336B1}"/>
                </a:ext>
              </a:extLst>
            </p:cNvPr>
            <p:cNvSpPr txBox="1"/>
            <p:nvPr/>
          </p:nvSpPr>
          <p:spPr>
            <a:xfrm>
              <a:off x="971203" y="4144728"/>
              <a:ext cx="1446195"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Aplicação móvel ou Web</a:t>
              </a:r>
            </a:p>
          </p:txBody>
        </p:sp>
        <p:sp>
          <p:nvSpPr>
            <p:cNvPr id="23" name="Oval 22">
              <a:extLst>
                <a:ext uri="{FF2B5EF4-FFF2-40B4-BE49-F238E27FC236}">
                  <a16:creationId xmlns:a16="http://schemas.microsoft.com/office/drawing/2014/main" id="{CF728DE5-6996-5246-9775-1EBBD51676E7}"/>
                </a:ext>
              </a:extLst>
            </p:cNvPr>
            <p:cNvSpPr/>
            <p:nvPr/>
          </p:nvSpPr>
          <p:spPr>
            <a:xfrm>
              <a:off x="2757229" y="2415607"/>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sz="1600"/>
                <a:t>1</a:t>
              </a:r>
            </a:p>
          </p:txBody>
        </p:sp>
        <p:sp>
          <p:nvSpPr>
            <p:cNvPr id="24" name="Oval 23">
              <a:extLst>
                <a:ext uri="{FF2B5EF4-FFF2-40B4-BE49-F238E27FC236}">
                  <a16:creationId xmlns:a16="http://schemas.microsoft.com/office/drawing/2014/main" id="{51D2257E-0617-4E46-B029-55590DF85E68}"/>
                </a:ext>
              </a:extLst>
            </p:cNvPr>
            <p:cNvSpPr/>
            <p:nvPr/>
          </p:nvSpPr>
          <p:spPr>
            <a:xfrm>
              <a:off x="2757229" y="3524578"/>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sz="1600"/>
                <a:t>3</a:t>
              </a:r>
            </a:p>
          </p:txBody>
        </p:sp>
        <p:sp>
          <p:nvSpPr>
            <p:cNvPr id="25" name="Oval 24">
              <a:extLst>
                <a:ext uri="{FF2B5EF4-FFF2-40B4-BE49-F238E27FC236}">
                  <a16:creationId xmlns:a16="http://schemas.microsoft.com/office/drawing/2014/main" id="{FE379CCB-45E0-AF48-AAD5-8F348AE094C7}"/>
                </a:ext>
              </a:extLst>
            </p:cNvPr>
            <p:cNvSpPr/>
            <p:nvPr/>
          </p:nvSpPr>
          <p:spPr>
            <a:xfrm>
              <a:off x="2757229" y="4737927"/>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sz="1600"/>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2737850" y="2762867"/>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3052848" y="4582093"/>
              <a:ext cx="2834022" cy="523220"/>
            </a:xfrm>
            <a:prstGeom prst="rect">
              <a:avLst/>
            </a:prstGeom>
            <a:noFill/>
            <a:ln w="9525">
              <a:noFill/>
              <a:miter lim="800000"/>
              <a:headEnd/>
              <a:tailEnd/>
            </a:ln>
          </p:spPr>
          <p:txBody>
            <a:bodyPr wrap="square" rtlCol="0">
              <a:spAutoFit/>
            </a:bodyPr>
            <a:lstStyle/>
            <a:p>
              <a:pPr rtl="0"/>
              <a:r>
                <a:rPr lang="pt-BR" sz="1400">
                  <a:latin typeface="Amazon Ember" panose="020B0603020204020204" pitchFamily="34" charset="0"/>
                  <a:ea typeface="Amazon Ember" panose="020B0603020204020204" pitchFamily="34" charset="0"/>
                  <a:cs typeface="Amazon Ember" panose="020B0603020204020204" pitchFamily="34" charset="0"/>
                </a:rPr>
                <a:t>Acessar serviços da AWS com credenciais</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3052848" y="2347367"/>
              <a:ext cx="2826147" cy="307777"/>
            </a:xfrm>
            <a:prstGeom prst="rect">
              <a:avLst/>
            </a:prstGeom>
            <a:noFill/>
            <a:ln w="9525">
              <a:noFill/>
              <a:miter lim="800000"/>
              <a:headEnd/>
              <a:tailEnd/>
            </a:ln>
          </p:spPr>
          <p:txBody>
            <a:bodyPr wrap="square" rtlCol="0">
              <a:spAutoFit/>
            </a:bodyPr>
            <a:lstStyle/>
            <a:p>
              <a:pPr rtl="0"/>
              <a:r>
                <a:rPr lang="pt-BR" sz="1400">
                  <a:latin typeface="Amazon Ember" panose="020B0603020204020204" pitchFamily="34" charset="0"/>
                  <a:ea typeface="Amazon Ember" panose="020B0603020204020204" pitchFamily="34" charset="0"/>
                  <a:cs typeface="Amazon Ember" panose="020B0603020204020204" pitchFamily="34" charset="0"/>
                </a:rPr>
                <a:t>Autenticar e obter tokens</a:t>
              </a:r>
            </a:p>
          </p:txBody>
        </p:sp>
        <p:sp>
          <p:nvSpPr>
            <p:cNvPr id="37" name="Rectangle 36">
              <a:extLst>
                <a:ext uri="{FF2B5EF4-FFF2-40B4-BE49-F238E27FC236}">
                  <a16:creationId xmlns:a16="http://schemas.microsoft.com/office/drawing/2014/main" id="{E93F63DC-250D-9E46-89AD-AB3D402C28FB}"/>
                </a:ext>
              </a:extLst>
            </p:cNvPr>
            <p:cNvSpPr/>
            <p:nvPr/>
          </p:nvSpPr>
          <p:spPr>
            <a:xfrm>
              <a:off x="652868" y="2042784"/>
              <a:ext cx="2023157" cy="362998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5A6B86"/>
                </a:solidFill>
              </a:endParaRPr>
            </a:p>
          </p:txBody>
        </p: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3052848" y="3252994"/>
              <a:ext cx="2626158" cy="523220"/>
            </a:xfrm>
            <a:prstGeom prst="rect">
              <a:avLst/>
            </a:prstGeom>
            <a:noFill/>
            <a:ln w="9525">
              <a:noFill/>
              <a:miter lim="800000"/>
              <a:headEnd/>
              <a:tailEnd/>
            </a:ln>
          </p:spPr>
          <p:txBody>
            <a:bodyPr wrap="square" rtlCol="0">
              <a:spAutoFit/>
            </a:bodyPr>
            <a:lstStyle/>
            <a:p>
              <a:pPr rtl="0"/>
              <a:r>
                <a:rPr lang="pt-BR" sz="1400" dirty="0">
                  <a:latin typeface="Amazon Ember" panose="020B0603020204020204" pitchFamily="34" charset="0"/>
                  <a:ea typeface="Amazon Ember" panose="020B0603020204020204" pitchFamily="34" charset="0"/>
                  <a:cs typeface="Amazon Ember" panose="020B0603020204020204" pitchFamily="34" charset="0"/>
                </a:rPr>
                <a:t>Trocar </a:t>
              </a:r>
              <a:r>
                <a:rPr lang="pt-BR" sz="1400" dirty="0" err="1">
                  <a:latin typeface="Amazon Ember" panose="020B0603020204020204" pitchFamily="34" charset="0"/>
                  <a:ea typeface="Amazon Ember" panose="020B0603020204020204" pitchFamily="34" charset="0"/>
                  <a:cs typeface="Amazon Ember" panose="020B0603020204020204" pitchFamily="34" charset="0"/>
                </a:rPr>
                <a:t>tokens</a:t>
              </a:r>
              <a:r>
                <a:rPr lang="pt-BR" sz="1400" dirty="0">
                  <a:latin typeface="Amazon Ember" panose="020B0603020204020204" pitchFamily="34" charset="0"/>
                  <a:ea typeface="Amazon Ember" panose="020B0603020204020204" pitchFamily="34" charset="0"/>
                  <a:cs typeface="Amazon Ember" panose="020B0603020204020204" pitchFamily="34" charset="0"/>
                </a:rPr>
                <a:t> por credenciais da AWS</a:t>
              </a:r>
            </a:p>
          </p:txBody>
        </p:sp>
        <p:pic>
          <p:nvPicPr>
            <p:cNvPr id="59" name="Graphic 58">
              <a:extLst>
                <a:ext uri="{FF2B5EF4-FFF2-40B4-BE49-F238E27FC236}">
                  <a16:creationId xmlns:a16="http://schemas.microsoft.com/office/drawing/2014/main" id="{BCEAF217-22C9-FA47-8E82-ADD167B2711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551583" y="2533247"/>
              <a:ext cx="548640" cy="548640"/>
            </a:xfrm>
            <a:prstGeom prst="rect">
              <a:avLst/>
            </a:prstGeom>
          </p:spPr>
        </p:pic>
        <p:sp>
          <p:nvSpPr>
            <p:cNvPr id="60" name="TextBox 37">
              <a:extLst>
                <a:ext uri="{FF2B5EF4-FFF2-40B4-BE49-F238E27FC236}">
                  <a16:creationId xmlns:a16="http://schemas.microsoft.com/office/drawing/2014/main" id="{75EDCAE3-618F-8A49-9F36-2ED5AF7F5563}"/>
                </a:ext>
              </a:extLst>
            </p:cNvPr>
            <p:cNvSpPr txBox="1">
              <a:spLocks noChangeArrowheads="1"/>
            </p:cNvSpPr>
            <p:nvPr/>
          </p:nvSpPr>
          <p:spPr bwMode="auto">
            <a:xfrm>
              <a:off x="6864464" y="3093958"/>
              <a:ext cx="1922879" cy="523220"/>
            </a:xfrm>
            <a:prstGeom prst="rect">
              <a:avLst/>
            </a:prstGeom>
            <a:noFill/>
            <a:ln w="9525">
              <a:noFill/>
              <a:miter lim="800000"/>
              <a:headEnd/>
              <a:tailEnd/>
            </a:ln>
          </p:spPr>
          <p:txBody>
            <a:bodyPr wrap="square" rtlCol="0">
              <a:spAutoFit/>
            </a:bodyPr>
            <a:lstStyle/>
            <a:p>
              <a:pPr algn="ctr" rtl="0"/>
              <a:r>
                <a:rPr lang="pt-BR" sz="1400">
                  <a:ea typeface="Amazon Ember" panose="020B0603020204020204" pitchFamily="34" charset="0"/>
                  <a:cs typeface="Amazon Ember" panose="020B0603020204020204" pitchFamily="34" charset="0"/>
                </a:rPr>
                <a:t>Grupo de usuários do Amazon Cognito</a:t>
              </a:r>
            </a:p>
          </p:txBody>
        </p:sp>
        <p:pic>
          <p:nvPicPr>
            <p:cNvPr id="61" name="Graphic 60">
              <a:extLst>
                <a:ext uri="{FF2B5EF4-FFF2-40B4-BE49-F238E27FC236}">
                  <a16:creationId xmlns:a16="http://schemas.microsoft.com/office/drawing/2014/main" id="{C580809C-AAE1-E747-A8CF-1E8C4098F1D5}"/>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551583" y="3726320"/>
              <a:ext cx="548640" cy="548640"/>
            </a:xfrm>
            <a:prstGeom prst="rect">
              <a:avLst/>
            </a:prstGeom>
          </p:spPr>
        </p:pic>
        <p:sp>
          <p:nvSpPr>
            <p:cNvPr id="62" name="TextBox 37">
              <a:extLst>
                <a:ext uri="{FF2B5EF4-FFF2-40B4-BE49-F238E27FC236}">
                  <a16:creationId xmlns:a16="http://schemas.microsoft.com/office/drawing/2014/main" id="{AB4B3776-EB83-C44F-9909-CEF91519BDDC}"/>
                </a:ext>
              </a:extLst>
            </p:cNvPr>
            <p:cNvSpPr txBox="1">
              <a:spLocks noChangeArrowheads="1"/>
            </p:cNvSpPr>
            <p:nvPr/>
          </p:nvSpPr>
          <p:spPr bwMode="auto">
            <a:xfrm>
              <a:off x="6715491" y="4276357"/>
              <a:ext cx="2220824" cy="523220"/>
            </a:xfrm>
            <a:prstGeom prst="rect">
              <a:avLst/>
            </a:prstGeom>
            <a:noFill/>
            <a:ln w="9525">
              <a:noFill/>
              <a:miter lim="800000"/>
              <a:headEnd/>
              <a:tailEnd/>
            </a:ln>
          </p:spPr>
          <p:txBody>
            <a:bodyPr wrap="square" rtlCol="0">
              <a:spAutoFit/>
            </a:bodyPr>
            <a:lstStyle/>
            <a:p>
              <a:pPr algn="ctr" rtl="0"/>
              <a:r>
                <a:rPr lang="pt-BR" sz="1400">
                  <a:ea typeface="Amazon Ember" panose="020B0603020204020204" pitchFamily="34" charset="0"/>
                  <a:cs typeface="Amazon Ember" panose="020B0603020204020204" pitchFamily="34" charset="0"/>
                </a:rPr>
                <a:t>Grupo de identidades do Amazon Cognito</a:t>
              </a:r>
            </a:p>
          </p:txBody>
        </p:sp>
        <p:cxnSp>
          <p:nvCxnSpPr>
            <p:cNvPr id="63" name="Straight Arrow Connector 62">
              <a:extLst>
                <a:ext uri="{FF2B5EF4-FFF2-40B4-BE49-F238E27FC236}">
                  <a16:creationId xmlns:a16="http://schemas.microsoft.com/office/drawing/2014/main" id="{C4FD7418-B9BD-6541-A0EA-9FDF9AAE2B4C}"/>
                </a:ext>
              </a:extLst>
            </p:cNvPr>
            <p:cNvCxnSpPr>
              <a:cxnSpLocks/>
            </p:cNvCxnSpPr>
            <p:nvPr/>
          </p:nvCxnSpPr>
          <p:spPr>
            <a:xfrm>
              <a:off x="2780382" y="3860690"/>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427C4582-B48C-CA41-B4D7-5950E8716ABF}"/>
                </a:ext>
              </a:extLst>
            </p:cNvPr>
            <p:cNvCxnSpPr>
              <a:cxnSpLocks/>
            </p:cNvCxnSpPr>
            <p:nvPr/>
          </p:nvCxnSpPr>
          <p:spPr>
            <a:xfrm>
              <a:off x="2826455" y="5126848"/>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9E0A050-5F94-914A-A374-AAAC1F735156}"/>
                </a:ext>
              </a:extLst>
            </p:cNvPr>
            <p:cNvCxnSpPr>
              <a:cxnSpLocks/>
            </p:cNvCxnSpPr>
            <p:nvPr/>
          </p:nvCxnSpPr>
          <p:spPr>
            <a:xfrm>
              <a:off x="2741392" y="2989698"/>
              <a:ext cx="4596863"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CC9A30-590B-884C-9ECE-1E7FBF31D967}"/>
                </a:ext>
              </a:extLst>
            </p:cNvPr>
            <p:cNvCxnSpPr>
              <a:cxnSpLocks/>
            </p:cNvCxnSpPr>
            <p:nvPr/>
          </p:nvCxnSpPr>
          <p:spPr>
            <a:xfrm>
              <a:off x="2794556" y="4081501"/>
              <a:ext cx="4596863"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D231156E-5602-E340-ACB6-63E09B94FDFA}"/>
                </a:ext>
              </a:extLst>
            </p:cNvPr>
            <p:cNvCxnSpPr>
              <a:cxnSpLocks/>
            </p:cNvCxnSpPr>
            <p:nvPr/>
          </p:nvCxnSpPr>
          <p:spPr>
            <a:xfrm>
              <a:off x="8288930" y="2765820"/>
              <a:ext cx="2326192"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3CD847C-25BB-B049-8B2B-D411FAB8082A}"/>
                </a:ext>
              </a:extLst>
            </p:cNvPr>
            <p:cNvSpPr txBox="1"/>
            <p:nvPr/>
          </p:nvSpPr>
          <p:spPr>
            <a:xfrm>
              <a:off x="10615122" y="2972918"/>
              <a:ext cx="1077539"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Federar IdP</a:t>
              </a:r>
            </a:p>
          </p:txBody>
        </p:sp>
        <p:cxnSp>
          <p:nvCxnSpPr>
            <p:cNvPr id="78" name="Straight Arrow Connector 77">
              <a:extLst>
                <a:ext uri="{FF2B5EF4-FFF2-40B4-BE49-F238E27FC236}">
                  <a16:creationId xmlns:a16="http://schemas.microsoft.com/office/drawing/2014/main" id="{BD4C044B-B7F0-5747-A67E-8D0EE54BE7E0}"/>
                </a:ext>
              </a:extLst>
            </p:cNvPr>
            <p:cNvCxnSpPr>
              <a:cxnSpLocks/>
            </p:cNvCxnSpPr>
            <p:nvPr/>
          </p:nvCxnSpPr>
          <p:spPr>
            <a:xfrm>
              <a:off x="8288930" y="2964607"/>
              <a:ext cx="2326192"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FD9C47B4-A3BE-7141-A753-9AA02274A7BB}"/>
                </a:ext>
              </a:extLst>
            </p:cNvPr>
            <p:cNvSpPr/>
            <p:nvPr/>
          </p:nvSpPr>
          <p:spPr>
            <a:xfrm>
              <a:off x="8348811" y="2409768"/>
              <a:ext cx="270164" cy="2743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r>
                <a:rPr lang="pt-BR" sz="1600"/>
                <a:t>2</a:t>
              </a:r>
            </a:p>
          </p:txBody>
        </p:sp>
        <p:sp>
          <p:nvSpPr>
            <p:cNvPr id="88" name="TextBox 37">
              <a:extLst>
                <a:ext uri="{FF2B5EF4-FFF2-40B4-BE49-F238E27FC236}">
                  <a16:creationId xmlns:a16="http://schemas.microsoft.com/office/drawing/2014/main" id="{74E888F7-A43D-254A-9E4B-156D4213466A}"/>
                </a:ext>
              </a:extLst>
            </p:cNvPr>
            <p:cNvSpPr txBox="1">
              <a:spLocks noChangeArrowheads="1"/>
            </p:cNvSpPr>
            <p:nvPr/>
          </p:nvSpPr>
          <p:spPr bwMode="auto">
            <a:xfrm>
              <a:off x="8615621" y="2213563"/>
              <a:ext cx="1810571" cy="523220"/>
            </a:xfrm>
            <a:prstGeom prst="rect">
              <a:avLst/>
            </a:prstGeom>
            <a:noFill/>
            <a:ln w="9525">
              <a:noFill/>
              <a:miter lim="800000"/>
              <a:headEnd/>
              <a:tailEnd/>
            </a:ln>
          </p:spPr>
          <p:txBody>
            <a:bodyPr wrap="square" rtlCol="0">
              <a:spAutoFit/>
            </a:bodyPr>
            <a:lstStyle/>
            <a:p>
              <a:pPr rtl="0"/>
              <a:r>
                <a:rPr lang="pt-BR" sz="1400">
                  <a:latin typeface="Amazon Ember" panose="020B0603020204020204" pitchFamily="34" charset="0"/>
                  <a:ea typeface="Amazon Ember" panose="020B0603020204020204" pitchFamily="34" charset="0"/>
                  <a:cs typeface="Amazon Ember" panose="020B0603020204020204" pitchFamily="34" charset="0"/>
                </a:rPr>
                <a:t>Redirecionar ou retornar</a:t>
              </a:r>
            </a:p>
          </p:txBody>
        </p:sp>
        <p:sp>
          <p:nvSpPr>
            <p:cNvPr id="56" name="TextBox 55">
              <a:extLst>
                <a:ext uri="{FF2B5EF4-FFF2-40B4-BE49-F238E27FC236}">
                  <a16:creationId xmlns:a16="http://schemas.microsoft.com/office/drawing/2014/main" id="{E5BFDA47-934B-EF45-AB99-AEBBC3F43D95}"/>
                </a:ext>
              </a:extLst>
            </p:cNvPr>
            <p:cNvSpPr txBox="1"/>
            <p:nvPr/>
          </p:nvSpPr>
          <p:spPr>
            <a:xfrm>
              <a:off x="9228495" y="3162460"/>
              <a:ext cx="965329"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Token IdP</a:t>
              </a:r>
            </a:p>
          </p:txBody>
        </p:sp>
        <p:sp>
          <p:nvSpPr>
            <p:cNvPr id="89" name="TextBox 88">
              <a:extLst>
                <a:ext uri="{FF2B5EF4-FFF2-40B4-BE49-F238E27FC236}">
                  <a16:creationId xmlns:a16="http://schemas.microsoft.com/office/drawing/2014/main" id="{95954062-5E27-D54D-B3EC-A8C5C4BCDB20}"/>
                </a:ext>
              </a:extLst>
            </p:cNvPr>
            <p:cNvSpPr txBox="1"/>
            <p:nvPr/>
          </p:nvSpPr>
          <p:spPr>
            <a:xfrm>
              <a:off x="3847545" y="4091447"/>
              <a:ext cx="1736373"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Credenciais da AWS</a:t>
              </a:r>
            </a:p>
          </p:txBody>
        </p:sp>
        <p:sp>
          <p:nvSpPr>
            <p:cNvPr id="3" name="Rectangle 2">
              <a:extLst>
                <a:ext uri="{FF2B5EF4-FFF2-40B4-BE49-F238E27FC236}">
                  <a16:creationId xmlns:a16="http://schemas.microsoft.com/office/drawing/2014/main" id="{6BB3D5B7-7DC4-4B02-A238-FF29615ACE2E}"/>
                </a:ext>
              </a:extLst>
            </p:cNvPr>
            <p:cNvSpPr/>
            <p:nvPr/>
          </p:nvSpPr>
          <p:spPr>
            <a:xfrm>
              <a:off x="4577806" y="5028375"/>
              <a:ext cx="270164" cy="273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5" name="Rectangle 44">
              <a:extLst>
                <a:ext uri="{FF2B5EF4-FFF2-40B4-BE49-F238E27FC236}">
                  <a16:creationId xmlns:a16="http://schemas.microsoft.com/office/drawing/2014/main" id="{088F8A59-6113-47C0-9DB7-60AD65A4DD5D}"/>
                </a:ext>
              </a:extLst>
            </p:cNvPr>
            <p:cNvSpPr/>
            <p:nvPr/>
          </p:nvSpPr>
          <p:spPr>
            <a:xfrm>
              <a:off x="3406946" y="3989861"/>
              <a:ext cx="270164" cy="273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71" name="Graphic 70">
              <a:extLst>
                <a:ext uri="{FF2B5EF4-FFF2-40B4-BE49-F238E27FC236}">
                  <a16:creationId xmlns:a16="http://schemas.microsoft.com/office/drawing/2014/main" id="{6844A6EF-7EBA-6546-B1A1-CC5C0DE0F6A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399041" y="3979026"/>
              <a:ext cx="307778" cy="307778"/>
            </a:xfrm>
            <a:prstGeom prst="rect">
              <a:avLst/>
            </a:prstGeom>
          </p:spPr>
        </p:pic>
        <p:pic>
          <p:nvPicPr>
            <p:cNvPr id="72" name="Graphic 71">
              <a:extLst>
                <a:ext uri="{FF2B5EF4-FFF2-40B4-BE49-F238E27FC236}">
                  <a16:creationId xmlns:a16="http://schemas.microsoft.com/office/drawing/2014/main" id="{C8D554E5-3021-644F-9240-1CD229DB0398}"/>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546430" y="5011182"/>
              <a:ext cx="307778" cy="307778"/>
            </a:xfrm>
            <a:prstGeom prst="rect">
              <a:avLst/>
            </a:prstGeom>
          </p:spPr>
        </p:pic>
        <p:sp>
          <p:nvSpPr>
            <p:cNvPr id="8" name="Rectangle 7">
              <a:extLst>
                <a:ext uri="{FF2B5EF4-FFF2-40B4-BE49-F238E27FC236}">
                  <a16:creationId xmlns:a16="http://schemas.microsoft.com/office/drawing/2014/main" id="{0B7EC0DE-E31A-440D-84E7-5002B94677FA}"/>
                </a:ext>
              </a:extLst>
            </p:cNvPr>
            <p:cNvSpPr/>
            <p:nvPr/>
          </p:nvSpPr>
          <p:spPr>
            <a:xfrm>
              <a:off x="6346208" y="3712191"/>
              <a:ext cx="265397" cy="23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7" name="Rectangle 46">
              <a:extLst>
                <a:ext uri="{FF2B5EF4-FFF2-40B4-BE49-F238E27FC236}">
                  <a16:creationId xmlns:a16="http://schemas.microsoft.com/office/drawing/2014/main" id="{6655D1DD-481C-4B97-806F-AF6F407E8F79}"/>
                </a:ext>
              </a:extLst>
            </p:cNvPr>
            <p:cNvSpPr/>
            <p:nvPr/>
          </p:nvSpPr>
          <p:spPr>
            <a:xfrm>
              <a:off x="9527308" y="2899105"/>
              <a:ext cx="315615" cy="242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8" name="Rectangle 47">
              <a:extLst>
                <a:ext uri="{FF2B5EF4-FFF2-40B4-BE49-F238E27FC236}">
                  <a16:creationId xmlns:a16="http://schemas.microsoft.com/office/drawing/2014/main" id="{230F01FF-E52A-4EF8-BEBA-B0332D2807C4}"/>
                </a:ext>
              </a:extLst>
            </p:cNvPr>
            <p:cNvSpPr/>
            <p:nvPr/>
          </p:nvSpPr>
          <p:spPr>
            <a:xfrm>
              <a:off x="4724610" y="2854101"/>
              <a:ext cx="307012" cy="27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74" name="Graphic 73">
              <a:extLst>
                <a:ext uri="{FF2B5EF4-FFF2-40B4-BE49-F238E27FC236}">
                  <a16:creationId xmlns:a16="http://schemas.microsoft.com/office/drawing/2014/main" id="{3D446443-F328-4949-B40A-B0F559F10186}"/>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710232" y="2826691"/>
              <a:ext cx="335769" cy="335769"/>
            </a:xfrm>
            <a:prstGeom prst="rect">
              <a:avLst/>
            </a:prstGeom>
          </p:spPr>
        </p:pic>
        <p:pic>
          <p:nvPicPr>
            <p:cNvPr id="75" name="Graphic 74">
              <a:extLst>
                <a:ext uri="{FF2B5EF4-FFF2-40B4-BE49-F238E27FC236}">
                  <a16:creationId xmlns:a16="http://schemas.microsoft.com/office/drawing/2014/main" id="{D7F95E46-E036-2948-ACA0-C44EC375BA1E}"/>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311305" y="3689021"/>
              <a:ext cx="335769" cy="335769"/>
            </a:xfrm>
            <a:prstGeom prst="rect">
              <a:avLst/>
            </a:prstGeom>
          </p:spPr>
        </p:pic>
        <p:pic>
          <p:nvPicPr>
            <p:cNvPr id="79" name="Graphic 78">
              <a:extLst>
                <a:ext uri="{FF2B5EF4-FFF2-40B4-BE49-F238E27FC236}">
                  <a16:creationId xmlns:a16="http://schemas.microsoft.com/office/drawing/2014/main" id="{22A52F75-86C4-4A48-9339-470B7E838ACF}"/>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507155" y="2876031"/>
              <a:ext cx="335769" cy="335769"/>
            </a:xfrm>
            <a:prstGeom prst="rect">
              <a:avLst/>
            </a:prstGeom>
          </p:spPr>
        </p:pic>
      </p:grpSp>
    </p:spTree>
    <p:custDataLst>
      <p:tags r:id="rId1"/>
    </p:custDataLst>
    <p:extLst>
      <p:ext uri="{BB962C8B-B14F-4D97-AF65-F5344CB8AC3E}">
        <p14:creationId xmlns:p14="http://schemas.microsoft.com/office/powerpoint/2010/main" val="17019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lnSpc>
                <a:spcPct val="100000"/>
              </a:lnSpc>
            </a:pP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 funções do IAM </a:t>
            </a:r>
            <a:r>
              <a:rPr lang="pt-BR" sz="2400" dirty="0">
                <a:latin typeface="+mn-lt"/>
              </a:rPr>
              <a:t>fornecem credenciais de segurança temporárias que podem ser assumidas por uma pessoa, aplicação ou serviço</a:t>
            </a:r>
          </a:p>
          <a:p>
            <a:pPr rtl="0">
              <a:lnSpc>
                <a:spcPct val="100000"/>
              </a:lnSpc>
            </a:pPr>
            <a:r>
              <a:rPr lang="pt-BR" sz="2400" dirty="0">
                <a:latin typeface="+mn-lt"/>
              </a:rPr>
              <a:t>O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Security Token Service</a:t>
            </a:r>
            <a:r>
              <a:rPr lang="pt-BR" sz="2400" dirty="0">
                <a:latin typeface="+mn-lt"/>
              </a:rPr>
              <a:t> </a:t>
            </a:r>
            <a:r>
              <a:rPr lang="pt-BR" sz="2400" dirty="0" smtClean="0">
                <a:latin typeface="+mn-lt"/>
              </a:rPr>
              <a:t/>
            </a:r>
            <a:br>
              <a:rPr lang="pt-BR" sz="2400" dirty="0" smtClean="0">
                <a:latin typeface="+mn-lt"/>
              </a:rPr>
            </a:br>
            <a:r>
              <a:rPr lang="pt-BR" sz="2400" dirty="0" smtClean="0">
                <a:latin typeface="+mn-lt"/>
              </a:rPr>
              <a:t>(</a:t>
            </a:r>
            <a:r>
              <a:rPr lang="pt-BR" sz="2400" dirty="0">
                <a:latin typeface="+mn-lt"/>
              </a:rPr>
              <a:t>AWS STS) permite solicitar credenciais temporárias da AWS</a:t>
            </a:r>
          </a:p>
          <a:p>
            <a:pPr rtl="0">
              <a:lnSpc>
                <a:spcPct val="100000"/>
              </a:lnSpc>
            </a:pPr>
            <a:r>
              <a:rPr lang="pt-BR" sz="2400" dirty="0">
                <a:latin typeface="+mn-lt"/>
              </a:rPr>
              <a:t>Com a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federação de identidades</a:t>
            </a:r>
            <a:r>
              <a:rPr lang="pt-BR" sz="2400" dirty="0">
                <a:latin typeface="+mn-lt"/>
              </a:rPr>
              <a:t>, </a:t>
            </a:r>
            <a:r>
              <a:rPr lang="pt-BR" sz="2400" dirty="0" smtClean="0">
                <a:latin typeface="+mn-lt"/>
              </a:rPr>
              <a:t/>
            </a:r>
            <a:br>
              <a:rPr lang="pt-BR" sz="2400" dirty="0" smtClean="0">
                <a:latin typeface="+mn-lt"/>
              </a:rPr>
            </a:br>
            <a:r>
              <a:rPr lang="pt-BR" sz="2400" dirty="0" smtClean="0">
                <a:latin typeface="+mn-lt"/>
              </a:rPr>
              <a:t>a </a:t>
            </a:r>
            <a:r>
              <a:rPr lang="pt-BR" sz="2400" dirty="0">
                <a:latin typeface="+mn-lt"/>
              </a:rPr>
              <a:t>autenticação do usuário é realizada fora da conta da AWS</a:t>
            </a:r>
          </a:p>
          <a:p>
            <a:pPr lvl="1" rtl="0">
              <a:lnSpc>
                <a:spcPct val="100000"/>
              </a:lnSpc>
            </a:pPr>
            <a:r>
              <a:rPr lang="pt-BR" sz="2000" dirty="0">
                <a:latin typeface="+mn-lt"/>
              </a:rPr>
              <a:t>Ela pode ser feita usando o AWS STS, SAML ou </a:t>
            </a:r>
            <a:r>
              <a:rPr lang="pt-BR" sz="2000" dirty="0" err="1">
                <a:latin typeface="+mn-lt"/>
              </a:rPr>
              <a:t>Amazon</a:t>
            </a:r>
            <a:r>
              <a:rPr lang="pt-BR" sz="2000" dirty="0">
                <a:latin typeface="+mn-lt"/>
              </a:rPr>
              <a:t> </a:t>
            </a:r>
            <a:r>
              <a:rPr lang="pt-BR" sz="2000" dirty="0" err="1">
                <a:latin typeface="+mn-lt"/>
              </a:rPr>
              <a:t>Cognito</a:t>
            </a:r>
            <a:endParaRPr lang="pt-BR" sz="2000" dirty="0">
              <a:latin typeface="+mn-lt"/>
            </a:endParaRPr>
          </a:p>
        </p:txBody>
      </p:sp>
    </p:spTree>
    <p:custDataLst>
      <p:tags r:id="rId1"/>
    </p:custDataLst>
    <p:extLst>
      <p:ext uri="{BB962C8B-B14F-4D97-AF65-F5344CB8AC3E}">
        <p14:creationId xmlns:p14="http://schemas.microsoft.com/office/powerpoint/2010/main" val="176643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8: Proteger o acesso de usuários e aplicações</a:t>
            </a:r>
          </a:p>
        </p:txBody>
      </p:sp>
      <p:sp>
        <p:nvSpPr>
          <p:cNvPr id="2" name="Title 1"/>
          <p:cNvSpPr>
            <a:spLocks noGrp="1"/>
          </p:cNvSpPr>
          <p:nvPr>
            <p:ph type="title"/>
          </p:nvPr>
        </p:nvSpPr>
        <p:spPr/>
        <p:txBody>
          <a:bodyPr rtlCol="0">
            <a:noAutofit/>
          </a:bodyPr>
          <a:lstStyle/>
          <a:p>
            <a:pPr rtl="0"/>
            <a:r>
              <a:rPr lang="pt-BR" sz="4000">
                <a:latin typeface="+mj-lt"/>
              </a:rPr>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8: Proteger o acesso de usuários e aplicações</a:t>
            </a:r>
          </a:p>
        </p:txBody>
      </p:sp>
      <p:sp>
        <p:nvSpPr>
          <p:cNvPr id="2" name="Title 1"/>
          <p:cNvSpPr>
            <a:spLocks noGrp="1"/>
          </p:cNvSpPr>
          <p:nvPr>
            <p:ph type="title"/>
          </p:nvPr>
        </p:nvSpPr>
        <p:spPr/>
        <p:txBody>
          <a:bodyPr rtlCol="0">
            <a:noAutofit/>
          </a:bodyPr>
          <a:lstStyle/>
          <a:p>
            <a:pPr rtl="0"/>
            <a:r>
              <a:rPr lang="pt-BR" sz="4000">
                <a:latin typeface="+mj-lt"/>
              </a:rPr>
              <a:t>Seção 5: Várias contas</a:t>
            </a:r>
          </a:p>
        </p:txBody>
      </p:sp>
    </p:spTree>
    <p:custDataLst>
      <p:tags r:id="rId1"/>
    </p:custDataLst>
    <p:extLst>
      <p:ext uri="{BB962C8B-B14F-4D97-AF65-F5344CB8AC3E}">
        <p14:creationId xmlns:p14="http://schemas.microsoft.com/office/powerpoint/2010/main" val="2626322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A00FAEEE-0629-AA4B-94C5-FC981D764AC0}"/>
              </a:ext>
            </a:extLst>
          </p:cNvPr>
          <p:cNvSpPr>
            <a:spLocks noGrp="1"/>
          </p:cNvSpPr>
          <p:nvPr>
            <p:ph type="title"/>
          </p:nvPr>
        </p:nvSpPr>
        <p:spPr/>
        <p:txBody>
          <a:bodyPr rtlCol="0"/>
          <a:lstStyle/>
          <a:p>
            <a:pPr rtl="0"/>
            <a:r>
              <a:rPr lang="pt-BR" sz="3200"/>
              <a:t>Uma conta ou várias contas?</a:t>
            </a:r>
          </a:p>
        </p:txBody>
      </p:sp>
      <p:sp>
        <p:nvSpPr>
          <p:cNvPr id="65" name="Content Placeholder 64">
            <a:extLst>
              <a:ext uri="{FF2B5EF4-FFF2-40B4-BE49-F238E27FC236}">
                <a16:creationId xmlns:a16="http://schemas.microsoft.com/office/drawing/2014/main" id="{6331B2DE-C03B-D343-8670-A81580F368E7}"/>
              </a:ext>
            </a:extLst>
          </p:cNvPr>
          <p:cNvSpPr>
            <a:spLocks noGrp="1"/>
          </p:cNvSpPr>
          <p:nvPr>
            <p:ph idx="1"/>
          </p:nvPr>
        </p:nvSpPr>
        <p:spPr>
          <a:xfrm>
            <a:off x="419100" y="1528175"/>
            <a:ext cx="4984661" cy="4648788"/>
          </a:xfrm>
        </p:spPr>
        <p:txBody>
          <a:bodyPr rtlCol="0"/>
          <a:lstStyle/>
          <a:p>
            <a:pPr marL="0" indent="0" rtl="0">
              <a:buNone/>
            </a:pPr>
            <a:r>
              <a:rPr lang="pt-BR" sz="1800" dirty="0"/>
              <a:t>Dois padrões de arquitetura</a:t>
            </a:r>
            <a:endParaRPr lang="en-US" sz="1400" dirty="0"/>
          </a:p>
          <a:p>
            <a:pPr rtl="0"/>
            <a:r>
              <a:rPr lang="pt-BR" sz="1600" dirty="0"/>
              <a:t>A maioria das organizações opta por criar várias contas</a:t>
            </a:r>
            <a:endParaRPr lang="en-US" sz="1800" dirty="0"/>
          </a:p>
          <a:p>
            <a:pPr lvl="1" rtl="0"/>
            <a:endParaRPr lang="en-US" sz="1600" dirty="0"/>
          </a:p>
          <a:p>
            <a:pPr marL="0" indent="0" rtl="0">
              <a:buNone/>
            </a:pPr>
            <a:r>
              <a:rPr lang="pt-BR" sz="1800" dirty="0"/>
              <a:t>Vantagens de criar várias contas</a:t>
            </a:r>
          </a:p>
          <a:p>
            <a:pPr rtl="0"/>
            <a:r>
              <a:rPr lang="pt-BR" sz="1600" dirty="0"/>
              <a:t>Isolar unidades de negócios ou departamentos</a:t>
            </a:r>
          </a:p>
          <a:p>
            <a:pPr rtl="0"/>
            <a:r>
              <a:rPr lang="pt-BR" sz="1600" dirty="0"/>
              <a:t>Isolar ambientes de desenvolvimento, teste </a:t>
            </a:r>
            <a:r>
              <a:rPr lang="pt-BR" sz="1600" dirty="0" smtClean="0"/>
              <a:t/>
            </a:r>
            <a:br>
              <a:rPr lang="pt-BR" sz="1600" dirty="0" smtClean="0"/>
            </a:br>
            <a:r>
              <a:rPr lang="pt-BR" sz="1600" dirty="0" smtClean="0"/>
              <a:t>e </a:t>
            </a:r>
            <a:r>
              <a:rPr lang="pt-BR" sz="1600" dirty="0"/>
              <a:t>produção</a:t>
            </a:r>
          </a:p>
          <a:p>
            <a:pPr rtl="0"/>
            <a:r>
              <a:rPr lang="pt-BR" sz="1600" dirty="0"/>
              <a:t>Isolar dados de auditoria, dados de recuperação</a:t>
            </a:r>
          </a:p>
          <a:p>
            <a:pPr rtl="0"/>
            <a:r>
              <a:rPr lang="pt-BR" sz="1600" dirty="0"/>
              <a:t>Contas separadas para cargas de trabalho regulamentadas</a:t>
            </a:r>
            <a:endParaRPr lang="en-US" sz="1600" dirty="0"/>
          </a:p>
          <a:p>
            <a:pPr rtl="0"/>
            <a:r>
              <a:rPr lang="pt-BR" sz="1600" dirty="0"/>
              <a:t>Torna mais fácil acionar alertas de custos referentes ao consumo de cada unidade de negócios</a:t>
            </a:r>
            <a:endParaRPr lang="en-US" sz="1400" dirty="0"/>
          </a:p>
          <a:p>
            <a:pPr rtl="0"/>
            <a:endParaRPr lang="en-US" sz="1200" dirty="0"/>
          </a:p>
          <a:p>
            <a:pPr marL="0" indent="0" rtl="0">
              <a:buNone/>
            </a:pPr>
            <a:endParaRPr lang="en-US" sz="1400" dirty="0"/>
          </a:p>
          <a:p>
            <a:pPr rtl="0"/>
            <a:endParaRPr lang="en-US" sz="1400" dirty="0"/>
          </a:p>
          <a:p>
            <a:pPr rtl="0"/>
            <a:endParaRPr lang="en-US" sz="1400" dirty="0"/>
          </a:p>
          <a:p>
            <a:pPr rtl="0"/>
            <a:endParaRPr lang="en-US" sz="1400" dirty="0"/>
          </a:p>
          <a:p>
            <a:pPr rtl="0"/>
            <a:endParaRPr lang="en-US" sz="1400" dirty="0"/>
          </a:p>
          <a:p>
            <a:pPr rtl="0"/>
            <a:endParaRPr lang="en-US" sz="1400" dirty="0"/>
          </a:p>
          <a:p>
            <a:pPr rtl="0"/>
            <a:endParaRPr lang="en-US" sz="1400" dirty="0"/>
          </a:p>
          <a:p>
            <a:pPr rtl="0"/>
            <a:endParaRPr lang="en-US" sz="1400" dirty="0"/>
          </a:p>
        </p:txBody>
      </p:sp>
      <p:sp>
        <p:nvSpPr>
          <p:cNvPr id="67" name="TextBox 66">
            <a:extLst>
              <a:ext uri="{FF2B5EF4-FFF2-40B4-BE49-F238E27FC236}">
                <a16:creationId xmlns:a16="http://schemas.microsoft.com/office/drawing/2014/main" id="{49486875-B702-4547-BEC5-49725361F8FE}"/>
              </a:ext>
            </a:extLst>
          </p:cNvPr>
          <p:cNvSpPr txBox="1"/>
          <p:nvPr/>
        </p:nvSpPr>
        <p:spPr>
          <a:xfrm>
            <a:off x="7309603" y="1382271"/>
            <a:ext cx="3087704" cy="523220"/>
          </a:xfrm>
          <a:prstGeom prst="rect">
            <a:avLst/>
          </a:prstGeom>
          <a:noFill/>
        </p:spPr>
        <p:txBody>
          <a:bodyPr wrap="none" rtlCol="0">
            <a:spAutoFit/>
          </a:bodyPr>
          <a:lstStyle/>
          <a:p>
            <a:pPr algn="ctr" rtl="0"/>
            <a:r>
              <a:rPr lang="pt-BR" sz="14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VPCs múltiplas em uma única conta </a:t>
            </a:r>
            <a:r>
              <a:rPr lang="en-US"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sz="1400">
                <a:ea typeface="Amazon Ember" panose="020B0603020204020204" pitchFamily="34" charset="0"/>
                <a:cs typeface="Amazon Ember" panose="020B0603020204020204" pitchFamily="34" charset="0"/>
              </a:rPr>
              <a:t>padrão arquitetônico</a:t>
            </a:r>
          </a:p>
        </p:txBody>
      </p:sp>
      <p:grpSp>
        <p:nvGrpSpPr>
          <p:cNvPr id="3" name="Group 2" descr="a single AWS account with 4 VPCs in it.">
            <a:extLst>
              <a:ext uri="{FF2B5EF4-FFF2-40B4-BE49-F238E27FC236}">
                <a16:creationId xmlns:a16="http://schemas.microsoft.com/office/drawing/2014/main" id="{EBD861D7-EDB6-6944-BF12-DD2B9BF0C190}"/>
              </a:ext>
            </a:extLst>
          </p:cNvPr>
          <p:cNvGrpSpPr/>
          <p:nvPr/>
        </p:nvGrpSpPr>
        <p:grpSpPr>
          <a:xfrm>
            <a:off x="5646417" y="1997563"/>
            <a:ext cx="6288199" cy="1362327"/>
            <a:chOff x="5646417" y="1997563"/>
            <a:chExt cx="6288199" cy="1362327"/>
          </a:xfrm>
        </p:grpSpPr>
        <p:sp>
          <p:nvSpPr>
            <p:cNvPr id="6" name="Rectangle 5">
              <a:extLst>
                <a:ext uri="{FF2B5EF4-FFF2-40B4-BE49-F238E27FC236}">
                  <a16:creationId xmlns:a16="http://schemas.microsoft.com/office/drawing/2014/main" id="{27483D84-DCAF-7F4B-8B69-971F7C2C8137}"/>
                </a:ext>
              </a:extLst>
            </p:cNvPr>
            <p:cNvSpPr/>
            <p:nvPr/>
          </p:nvSpPr>
          <p:spPr>
            <a:xfrm>
              <a:off x="5646417" y="2017426"/>
              <a:ext cx="6288199"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7" name="Graphic 6">
              <a:extLst>
                <a:ext uri="{FF2B5EF4-FFF2-40B4-BE49-F238E27FC236}">
                  <a16:creationId xmlns:a16="http://schemas.microsoft.com/office/drawing/2014/main" id="{AEDA7391-5ECF-1547-AAFD-0F3A464159B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60565" y="2017427"/>
              <a:ext cx="274320" cy="274320"/>
            </a:xfrm>
            <a:prstGeom prst="rect">
              <a:avLst/>
            </a:prstGeom>
          </p:spPr>
        </p:pic>
        <p:sp>
          <p:nvSpPr>
            <p:cNvPr id="8" name="Rectangle 7">
              <a:extLst>
                <a:ext uri="{FF2B5EF4-FFF2-40B4-BE49-F238E27FC236}">
                  <a16:creationId xmlns:a16="http://schemas.microsoft.com/office/drawing/2014/main" id="{3C34301C-E7F5-F840-A7F7-F0EDBFBA5025}"/>
                </a:ext>
              </a:extLst>
            </p:cNvPr>
            <p:cNvSpPr/>
            <p:nvPr/>
          </p:nvSpPr>
          <p:spPr>
            <a:xfrm>
              <a:off x="7329461" y="2469785"/>
              <a:ext cx="1428293" cy="62782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9" name="Graphic 8">
              <a:extLst>
                <a:ext uri="{FF2B5EF4-FFF2-40B4-BE49-F238E27FC236}">
                  <a16:creationId xmlns:a16="http://schemas.microsoft.com/office/drawing/2014/main" id="{4CEF48E4-EAB0-EC49-A4A6-1967086F12F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329461" y="2469786"/>
              <a:ext cx="330200" cy="330200"/>
            </a:xfrm>
            <a:prstGeom prst="rect">
              <a:avLst/>
            </a:prstGeom>
          </p:spPr>
        </p:pic>
        <p:sp>
          <p:nvSpPr>
            <p:cNvPr id="10" name="Rectangle 9">
              <a:extLst>
                <a:ext uri="{FF2B5EF4-FFF2-40B4-BE49-F238E27FC236}">
                  <a16:creationId xmlns:a16="http://schemas.microsoft.com/office/drawing/2014/main" id="{9D5F7661-32EB-0642-9F8D-5BD639F3FA35}"/>
                </a:ext>
              </a:extLst>
            </p:cNvPr>
            <p:cNvSpPr/>
            <p:nvPr/>
          </p:nvSpPr>
          <p:spPr>
            <a:xfrm>
              <a:off x="8853455" y="2469785"/>
              <a:ext cx="1428293" cy="62782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11" name="Graphic 10">
              <a:extLst>
                <a:ext uri="{FF2B5EF4-FFF2-40B4-BE49-F238E27FC236}">
                  <a16:creationId xmlns:a16="http://schemas.microsoft.com/office/drawing/2014/main" id="{3F1E9F72-F06F-5241-A640-34AD108126A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853455" y="2469785"/>
              <a:ext cx="330200" cy="330200"/>
            </a:xfrm>
            <a:prstGeom prst="rect">
              <a:avLst/>
            </a:prstGeom>
          </p:spPr>
        </p:pic>
        <p:sp>
          <p:nvSpPr>
            <p:cNvPr id="12" name="Rectangle 11">
              <a:extLst>
                <a:ext uri="{FF2B5EF4-FFF2-40B4-BE49-F238E27FC236}">
                  <a16:creationId xmlns:a16="http://schemas.microsoft.com/office/drawing/2014/main" id="{861B8427-F723-7E4A-B903-222497179E7E}"/>
                </a:ext>
              </a:extLst>
            </p:cNvPr>
            <p:cNvSpPr/>
            <p:nvPr/>
          </p:nvSpPr>
          <p:spPr>
            <a:xfrm>
              <a:off x="10345550" y="2469785"/>
              <a:ext cx="1427350" cy="62782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13" name="Graphic 12">
              <a:extLst>
                <a:ext uri="{FF2B5EF4-FFF2-40B4-BE49-F238E27FC236}">
                  <a16:creationId xmlns:a16="http://schemas.microsoft.com/office/drawing/2014/main" id="{4C90E0B2-EF23-B747-B063-BAC2BA9A601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345550" y="2469784"/>
              <a:ext cx="330200" cy="330200"/>
            </a:xfrm>
            <a:prstGeom prst="rect">
              <a:avLst/>
            </a:prstGeom>
          </p:spPr>
        </p:pic>
        <p:sp>
          <p:nvSpPr>
            <p:cNvPr id="14" name="Rectangle 13">
              <a:extLst>
                <a:ext uri="{FF2B5EF4-FFF2-40B4-BE49-F238E27FC236}">
                  <a16:creationId xmlns:a16="http://schemas.microsoft.com/office/drawing/2014/main" id="{91F9BC95-3F21-354C-8C1D-191F87DDA9C2}"/>
                </a:ext>
              </a:extLst>
            </p:cNvPr>
            <p:cNvSpPr/>
            <p:nvPr/>
          </p:nvSpPr>
          <p:spPr>
            <a:xfrm>
              <a:off x="5795790" y="2469785"/>
              <a:ext cx="1428293" cy="61305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dirty="0">
                  <a:ln w="0"/>
                  <a:solidFill>
                    <a:schemeClr val="accent5"/>
                  </a:solidFill>
                </a:rPr>
                <a:t>VPC</a:t>
              </a:r>
            </a:p>
          </p:txBody>
        </p:sp>
        <p:pic>
          <p:nvPicPr>
            <p:cNvPr id="15" name="Graphic 14">
              <a:extLst>
                <a:ext uri="{FF2B5EF4-FFF2-40B4-BE49-F238E27FC236}">
                  <a16:creationId xmlns:a16="http://schemas.microsoft.com/office/drawing/2014/main" id="{B6B5DAA1-0A1B-C94A-A946-A7F24E6CCF1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6423" y="2477067"/>
              <a:ext cx="330200" cy="330200"/>
            </a:xfrm>
            <a:prstGeom prst="rect">
              <a:avLst/>
            </a:prstGeom>
          </p:spPr>
        </p:pic>
        <p:sp>
          <p:nvSpPr>
            <p:cNvPr id="16" name="TextBox 15">
              <a:extLst>
                <a:ext uri="{FF2B5EF4-FFF2-40B4-BE49-F238E27FC236}">
                  <a16:creationId xmlns:a16="http://schemas.microsoft.com/office/drawing/2014/main" id="{799CC5ED-E2CA-CC48-9054-C08E30DC081B}"/>
                </a:ext>
              </a:extLst>
            </p:cNvPr>
            <p:cNvSpPr txBox="1"/>
            <p:nvPr/>
          </p:nvSpPr>
          <p:spPr>
            <a:xfrm>
              <a:off x="5900793" y="2663302"/>
              <a:ext cx="1231427" cy="461665"/>
            </a:xfrm>
            <a:prstGeom prst="rect">
              <a:avLst/>
            </a:prstGeom>
            <a:noFill/>
          </p:spPr>
          <p:txBody>
            <a:bodyPr wrap="non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Serviços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compartilhados</a:t>
              </a:r>
              <a:endParaRPr lang="pt-BR"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16">
              <a:extLst>
                <a:ext uri="{FF2B5EF4-FFF2-40B4-BE49-F238E27FC236}">
                  <a16:creationId xmlns:a16="http://schemas.microsoft.com/office/drawing/2014/main" id="{28FAAF7C-64E2-BF4C-8826-5D98788376BC}"/>
                </a:ext>
              </a:extLst>
            </p:cNvPr>
            <p:cNvSpPr txBox="1"/>
            <p:nvPr/>
          </p:nvSpPr>
          <p:spPr>
            <a:xfrm>
              <a:off x="7357646" y="2806491"/>
              <a:ext cx="1359668"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Desenvolvimento</a:t>
              </a:r>
            </a:p>
          </p:txBody>
        </p:sp>
        <p:sp>
          <p:nvSpPr>
            <p:cNvPr id="18" name="TextBox 17">
              <a:extLst>
                <a:ext uri="{FF2B5EF4-FFF2-40B4-BE49-F238E27FC236}">
                  <a16:creationId xmlns:a16="http://schemas.microsoft.com/office/drawing/2014/main" id="{603114D4-B161-A042-9AD3-ED5C52516360}"/>
                </a:ext>
              </a:extLst>
            </p:cNvPr>
            <p:cNvSpPr txBox="1"/>
            <p:nvPr/>
          </p:nvSpPr>
          <p:spPr>
            <a:xfrm>
              <a:off x="9293486" y="2820613"/>
              <a:ext cx="550151"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Teste</a:t>
              </a:r>
            </a:p>
          </p:txBody>
        </p:sp>
        <p:sp>
          <p:nvSpPr>
            <p:cNvPr id="19" name="TextBox 18">
              <a:extLst>
                <a:ext uri="{FF2B5EF4-FFF2-40B4-BE49-F238E27FC236}">
                  <a16:creationId xmlns:a16="http://schemas.microsoft.com/office/drawing/2014/main" id="{D0730B1B-C7A4-5B42-8F36-B77E6519F499}"/>
                </a:ext>
              </a:extLst>
            </p:cNvPr>
            <p:cNvSpPr txBox="1"/>
            <p:nvPr/>
          </p:nvSpPr>
          <p:spPr>
            <a:xfrm>
              <a:off x="10506081" y="2820613"/>
              <a:ext cx="824265"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Produção</a:t>
              </a:r>
            </a:p>
          </p:txBody>
        </p:sp>
        <p:sp>
          <p:nvSpPr>
            <p:cNvPr id="66" name="TextBox 65">
              <a:extLst>
                <a:ext uri="{FF2B5EF4-FFF2-40B4-BE49-F238E27FC236}">
                  <a16:creationId xmlns:a16="http://schemas.microsoft.com/office/drawing/2014/main" id="{3E140233-36A9-7548-8111-7B47B715D4EB}"/>
                </a:ext>
              </a:extLst>
            </p:cNvPr>
            <p:cNvSpPr txBox="1"/>
            <p:nvPr/>
          </p:nvSpPr>
          <p:spPr>
            <a:xfrm>
              <a:off x="5902778" y="1997563"/>
              <a:ext cx="1154483" cy="276999"/>
            </a:xfrm>
            <a:prstGeom prst="rect">
              <a:avLst/>
            </a:prstGeom>
            <a:noFill/>
          </p:spPr>
          <p:txBody>
            <a:bodyPr wrap="none" rtlCol="0">
              <a:spAutoFit/>
            </a:bodyPr>
            <a:lstStyle/>
            <a:p>
              <a:pPr rtl="0"/>
              <a:r>
                <a:rPr lang="pt-BR" sz="1200">
                  <a:solidFill>
                    <a:sysClr val="windowText" lastClr="000000"/>
                  </a:solidFill>
                </a:rPr>
                <a:t>Conta da AWS</a:t>
              </a:r>
            </a:p>
          </p:txBody>
        </p:sp>
      </p:grpSp>
      <p:sp>
        <p:nvSpPr>
          <p:cNvPr id="69" name="TextBox 68">
            <a:extLst>
              <a:ext uri="{FF2B5EF4-FFF2-40B4-BE49-F238E27FC236}">
                <a16:creationId xmlns:a16="http://schemas.microsoft.com/office/drawing/2014/main" id="{45459BF9-A19C-8B4E-9DE0-4B67B01B1044}"/>
              </a:ext>
            </a:extLst>
          </p:cNvPr>
          <p:cNvSpPr txBox="1"/>
          <p:nvPr/>
        </p:nvSpPr>
        <p:spPr>
          <a:xfrm>
            <a:off x="7208379" y="3882579"/>
            <a:ext cx="3267240" cy="523220"/>
          </a:xfrm>
          <a:prstGeom prst="rect">
            <a:avLst/>
          </a:prstGeom>
          <a:noFill/>
        </p:spPr>
        <p:txBody>
          <a:bodyPr wrap="none" rtlCol="0">
            <a:spAutoFit/>
          </a:bodyPr>
          <a:lstStyle/>
          <a:p>
            <a:pPr algn="ctr" rtl="0"/>
            <a:r>
              <a:rPr lang="pt-BR" sz="14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Várias contas, uma VPC em cada conta</a:t>
            </a:r>
            <a:r>
              <a:rPr lang="en-US"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pt-BR" sz="1400">
                <a:ea typeface="Amazon Ember" panose="020B0603020204020204" pitchFamily="34" charset="0"/>
                <a:cs typeface="Amazon Ember" panose="020B0603020204020204" pitchFamily="34" charset="0"/>
              </a:rPr>
              <a:t>padrão arquitetônico</a:t>
            </a:r>
          </a:p>
        </p:txBody>
      </p:sp>
      <p:grpSp>
        <p:nvGrpSpPr>
          <p:cNvPr id="22" name="Group 21" descr="Four AWS accounts, each with a single differently labeled VPC in it.">
            <a:extLst>
              <a:ext uri="{FF2B5EF4-FFF2-40B4-BE49-F238E27FC236}">
                <a16:creationId xmlns:a16="http://schemas.microsoft.com/office/drawing/2014/main" id="{11114957-6622-5B45-9CFA-CE6DC2D9DF18}"/>
              </a:ext>
            </a:extLst>
          </p:cNvPr>
          <p:cNvGrpSpPr/>
          <p:nvPr/>
        </p:nvGrpSpPr>
        <p:grpSpPr>
          <a:xfrm>
            <a:off x="5646417" y="4557245"/>
            <a:ext cx="6288200" cy="1359470"/>
            <a:chOff x="5646417" y="4557245"/>
            <a:chExt cx="6288200" cy="1359470"/>
          </a:xfrm>
        </p:grpSpPr>
        <p:sp>
          <p:nvSpPr>
            <p:cNvPr id="20" name="Rectangle 19">
              <a:extLst>
                <a:ext uri="{FF2B5EF4-FFF2-40B4-BE49-F238E27FC236}">
                  <a16:creationId xmlns:a16="http://schemas.microsoft.com/office/drawing/2014/main" id="{C5AA0889-E689-4249-A166-B0E5B976858C}"/>
                </a:ext>
              </a:extLst>
            </p:cNvPr>
            <p:cNvSpPr/>
            <p:nvPr/>
          </p:nvSpPr>
          <p:spPr>
            <a:xfrm>
              <a:off x="5646417" y="4570710"/>
              <a:ext cx="1517719"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21" name="Graphic 20">
              <a:extLst>
                <a:ext uri="{FF2B5EF4-FFF2-40B4-BE49-F238E27FC236}">
                  <a16:creationId xmlns:a16="http://schemas.microsoft.com/office/drawing/2014/main" id="{8760E13B-FD8A-DF43-A636-D74286AC618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46417" y="4570711"/>
              <a:ext cx="274320" cy="274320"/>
            </a:xfrm>
            <a:prstGeom prst="rect">
              <a:avLst/>
            </a:prstGeom>
          </p:spPr>
        </p:pic>
        <p:sp>
          <p:nvSpPr>
            <p:cNvPr id="46" name="Rectangle 45">
              <a:extLst>
                <a:ext uri="{FF2B5EF4-FFF2-40B4-BE49-F238E27FC236}">
                  <a16:creationId xmlns:a16="http://schemas.microsoft.com/office/drawing/2014/main" id="{30AE5BE9-22A7-3A48-A170-B4EDDD43E586}"/>
                </a:ext>
              </a:extLst>
            </p:cNvPr>
            <p:cNvSpPr/>
            <p:nvPr/>
          </p:nvSpPr>
          <p:spPr>
            <a:xfrm>
              <a:off x="7322370" y="4993256"/>
              <a:ext cx="1337855" cy="62782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47" name="Graphic 46">
              <a:extLst>
                <a:ext uri="{FF2B5EF4-FFF2-40B4-BE49-F238E27FC236}">
                  <a16:creationId xmlns:a16="http://schemas.microsoft.com/office/drawing/2014/main" id="{C8F1F8BA-DA89-4445-99B3-B40BE13FA90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322370" y="4993257"/>
              <a:ext cx="330200" cy="330200"/>
            </a:xfrm>
            <a:prstGeom prst="rect">
              <a:avLst/>
            </a:prstGeom>
          </p:spPr>
        </p:pic>
        <p:sp>
          <p:nvSpPr>
            <p:cNvPr id="48" name="Rectangle 47">
              <a:extLst>
                <a:ext uri="{FF2B5EF4-FFF2-40B4-BE49-F238E27FC236}">
                  <a16:creationId xmlns:a16="http://schemas.microsoft.com/office/drawing/2014/main" id="{11F17A51-CC07-1B4D-BDEE-FB70852ED371}"/>
                </a:ext>
              </a:extLst>
            </p:cNvPr>
            <p:cNvSpPr/>
            <p:nvPr/>
          </p:nvSpPr>
          <p:spPr>
            <a:xfrm>
              <a:off x="8910162" y="4982623"/>
              <a:ext cx="1337855" cy="62782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49" name="Graphic 48">
              <a:extLst>
                <a:ext uri="{FF2B5EF4-FFF2-40B4-BE49-F238E27FC236}">
                  <a16:creationId xmlns:a16="http://schemas.microsoft.com/office/drawing/2014/main" id="{A4E8133F-FE6A-5140-A12B-0BED616E8F4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910162" y="4982623"/>
              <a:ext cx="330200" cy="330200"/>
            </a:xfrm>
            <a:prstGeom prst="rect">
              <a:avLst/>
            </a:prstGeom>
          </p:spPr>
        </p:pic>
        <p:sp>
          <p:nvSpPr>
            <p:cNvPr id="50" name="Rectangle 49">
              <a:extLst>
                <a:ext uri="{FF2B5EF4-FFF2-40B4-BE49-F238E27FC236}">
                  <a16:creationId xmlns:a16="http://schemas.microsoft.com/office/drawing/2014/main" id="{78A346A5-CD60-5044-8D31-600E26F777DD}"/>
                </a:ext>
              </a:extLst>
            </p:cNvPr>
            <p:cNvSpPr/>
            <p:nvPr/>
          </p:nvSpPr>
          <p:spPr>
            <a:xfrm>
              <a:off x="10497954" y="4961357"/>
              <a:ext cx="1337855" cy="62782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51" name="Graphic 50">
              <a:extLst>
                <a:ext uri="{FF2B5EF4-FFF2-40B4-BE49-F238E27FC236}">
                  <a16:creationId xmlns:a16="http://schemas.microsoft.com/office/drawing/2014/main" id="{E97AE1A2-C67C-B845-9D79-B5A51C5D919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497954" y="4961356"/>
              <a:ext cx="330200" cy="330200"/>
            </a:xfrm>
            <a:prstGeom prst="rect">
              <a:avLst/>
            </a:prstGeom>
          </p:spPr>
        </p:pic>
        <p:sp>
          <p:nvSpPr>
            <p:cNvPr id="52" name="Rectangle 51">
              <a:extLst>
                <a:ext uri="{FF2B5EF4-FFF2-40B4-BE49-F238E27FC236}">
                  <a16:creationId xmlns:a16="http://schemas.microsoft.com/office/drawing/2014/main" id="{1A994663-85C9-544C-B024-8AD011F90C9B}"/>
                </a:ext>
              </a:extLst>
            </p:cNvPr>
            <p:cNvSpPr/>
            <p:nvPr/>
          </p:nvSpPr>
          <p:spPr>
            <a:xfrm>
              <a:off x="5691322" y="5003889"/>
              <a:ext cx="1451731" cy="61305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a:t>
              </a:r>
            </a:p>
          </p:txBody>
        </p:sp>
        <p:pic>
          <p:nvPicPr>
            <p:cNvPr id="53" name="Graphic 52">
              <a:extLst>
                <a:ext uri="{FF2B5EF4-FFF2-40B4-BE49-F238E27FC236}">
                  <a16:creationId xmlns:a16="http://schemas.microsoft.com/office/drawing/2014/main" id="{F2570BB9-20F2-D64A-B42B-C0A054EB583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723365" y="5011171"/>
              <a:ext cx="330200" cy="330200"/>
            </a:xfrm>
            <a:prstGeom prst="rect">
              <a:avLst/>
            </a:prstGeom>
          </p:spPr>
        </p:pic>
        <p:sp>
          <p:nvSpPr>
            <p:cNvPr id="54" name="TextBox 53">
              <a:extLst>
                <a:ext uri="{FF2B5EF4-FFF2-40B4-BE49-F238E27FC236}">
                  <a16:creationId xmlns:a16="http://schemas.microsoft.com/office/drawing/2014/main" id="{CCEE0153-5BC9-4F4A-A03F-D1418FAB8502}"/>
                </a:ext>
              </a:extLst>
            </p:cNvPr>
            <p:cNvSpPr txBox="1"/>
            <p:nvPr/>
          </p:nvSpPr>
          <p:spPr>
            <a:xfrm>
              <a:off x="5833612" y="5197406"/>
              <a:ext cx="1231427" cy="461665"/>
            </a:xfrm>
            <a:prstGeom prst="rect">
              <a:avLst/>
            </a:prstGeom>
            <a:noFill/>
          </p:spPr>
          <p:txBody>
            <a:bodyPr wrap="non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Serviços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compartilhados</a:t>
              </a:r>
              <a:endParaRPr lang="pt-BR"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TextBox 54">
              <a:extLst>
                <a:ext uri="{FF2B5EF4-FFF2-40B4-BE49-F238E27FC236}">
                  <a16:creationId xmlns:a16="http://schemas.microsoft.com/office/drawing/2014/main" id="{2C29F1DB-7C10-4146-8942-569C8A4C3E31}"/>
                </a:ext>
              </a:extLst>
            </p:cNvPr>
            <p:cNvSpPr txBox="1"/>
            <p:nvPr/>
          </p:nvSpPr>
          <p:spPr>
            <a:xfrm>
              <a:off x="7350555" y="5329962"/>
              <a:ext cx="1359668"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Desenvolvimento</a:t>
              </a:r>
            </a:p>
          </p:txBody>
        </p:sp>
        <p:sp>
          <p:nvSpPr>
            <p:cNvPr id="56" name="TextBox 55">
              <a:extLst>
                <a:ext uri="{FF2B5EF4-FFF2-40B4-BE49-F238E27FC236}">
                  <a16:creationId xmlns:a16="http://schemas.microsoft.com/office/drawing/2014/main" id="{6FF46077-4A03-7840-B6F3-807C11B3DC4F}"/>
                </a:ext>
              </a:extLst>
            </p:cNvPr>
            <p:cNvSpPr txBox="1"/>
            <p:nvPr/>
          </p:nvSpPr>
          <p:spPr>
            <a:xfrm>
              <a:off x="9306125" y="5333451"/>
              <a:ext cx="550151"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Teste</a:t>
              </a:r>
            </a:p>
          </p:txBody>
        </p:sp>
        <p:sp>
          <p:nvSpPr>
            <p:cNvPr id="57" name="TextBox 56">
              <a:extLst>
                <a:ext uri="{FF2B5EF4-FFF2-40B4-BE49-F238E27FC236}">
                  <a16:creationId xmlns:a16="http://schemas.microsoft.com/office/drawing/2014/main" id="{E5ABA8B0-1531-4B4B-870A-5DB1CAA53EDB}"/>
                </a:ext>
              </a:extLst>
            </p:cNvPr>
            <p:cNvSpPr txBox="1"/>
            <p:nvPr/>
          </p:nvSpPr>
          <p:spPr>
            <a:xfrm>
              <a:off x="10695483" y="5312185"/>
              <a:ext cx="824265" cy="276999"/>
            </a:xfrm>
            <a:prstGeom prst="rect">
              <a:avLst/>
            </a:prstGeom>
            <a:noFill/>
          </p:spPr>
          <p:txBody>
            <a:bodyPr wrap="none" rtlCol="0">
              <a:spAutoFit/>
            </a:bodyPr>
            <a:lstStyle/>
            <a:p>
              <a:pP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Produção</a:t>
              </a:r>
            </a:p>
          </p:txBody>
        </p:sp>
        <p:sp>
          <p:nvSpPr>
            <p:cNvPr id="58" name="Rectangle 57">
              <a:extLst>
                <a:ext uri="{FF2B5EF4-FFF2-40B4-BE49-F238E27FC236}">
                  <a16:creationId xmlns:a16="http://schemas.microsoft.com/office/drawing/2014/main" id="{14054329-873C-F14E-802D-3BAD9422CCF2}"/>
                </a:ext>
              </a:extLst>
            </p:cNvPr>
            <p:cNvSpPr/>
            <p:nvPr/>
          </p:nvSpPr>
          <p:spPr>
            <a:xfrm>
              <a:off x="7249892" y="4574251"/>
              <a:ext cx="1512668"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59" name="Graphic 58">
              <a:extLst>
                <a:ext uri="{FF2B5EF4-FFF2-40B4-BE49-F238E27FC236}">
                  <a16:creationId xmlns:a16="http://schemas.microsoft.com/office/drawing/2014/main" id="{A51CC62F-5A88-8B4C-9565-2B36F145065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55474" y="4574252"/>
              <a:ext cx="274320" cy="274320"/>
            </a:xfrm>
            <a:prstGeom prst="rect">
              <a:avLst/>
            </a:prstGeom>
          </p:spPr>
        </p:pic>
        <p:sp>
          <p:nvSpPr>
            <p:cNvPr id="60" name="Rectangle 59">
              <a:extLst>
                <a:ext uri="{FF2B5EF4-FFF2-40B4-BE49-F238E27FC236}">
                  <a16:creationId xmlns:a16="http://schemas.microsoft.com/office/drawing/2014/main" id="{53C50F95-DEB0-F349-982C-FF6F7DB03F56}"/>
                </a:ext>
              </a:extLst>
            </p:cNvPr>
            <p:cNvSpPr/>
            <p:nvPr/>
          </p:nvSpPr>
          <p:spPr>
            <a:xfrm>
              <a:off x="8834154" y="4574249"/>
              <a:ext cx="1512668"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61" name="Graphic 60">
              <a:extLst>
                <a:ext uri="{FF2B5EF4-FFF2-40B4-BE49-F238E27FC236}">
                  <a16:creationId xmlns:a16="http://schemas.microsoft.com/office/drawing/2014/main" id="{1F3DE4B6-20BA-6A4F-8A7B-DF929A5C09F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29103" y="4574250"/>
              <a:ext cx="274320" cy="274320"/>
            </a:xfrm>
            <a:prstGeom prst="rect">
              <a:avLst/>
            </a:prstGeom>
          </p:spPr>
        </p:pic>
        <p:sp>
          <p:nvSpPr>
            <p:cNvPr id="62" name="Rectangle 61">
              <a:extLst>
                <a:ext uri="{FF2B5EF4-FFF2-40B4-BE49-F238E27FC236}">
                  <a16:creationId xmlns:a16="http://schemas.microsoft.com/office/drawing/2014/main" id="{D5F503D8-1F0E-5E4C-829D-46A1908000C1}"/>
                </a:ext>
              </a:extLst>
            </p:cNvPr>
            <p:cNvSpPr/>
            <p:nvPr/>
          </p:nvSpPr>
          <p:spPr>
            <a:xfrm>
              <a:off x="10421949" y="4567158"/>
              <a:ext cx="1512668"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63" name="Graphic 62">
              <a:extLst>
                <a:ext uri="{FF2B5EF4-FFF2-40B4-BE49-F238E27FC236}">
                  <a16:creationId xmlns:a16="http://schemas.microsoft.com/office/drawing/2014/main" id="{89FC4658-6D76-A444-BCB1-7753DA0539B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416898" y="4567159"/>
              <a:ext cx="274320" cy="274320"/>
            </a:xfrm>
            <a:prstGeom prst="rect">
              <a:avLst/>
            </a:prstGeom>
          </p:spPr>
        </p:pic>
        <p:sp>
          <p:nvSpPr>
            <p:cNvPr id="2" name="TextBox 1">
              <a:extLst>
                <a:ext uri="{FF2B5EF4-FFF2-40B4-BE49-F238E27FC236}">
                  <a16:creationId xmlns:a16="http://schemas.microsoft.com/office/drawing/2014/main" id="{E296F377-36DC-2A4D-A0B7-D078768CDCF2}"/>
                </a:ext>
              </a:extLst>
            </p:cNvPr>
            <p:cNvSpPr txBox="1"/>
            <p:nvPr/>
          </p:nvSpPr>
          <p:spPr>
            <a:xfrm>
              <a:off x="5865289" y="4557245"/>
              <a:ext cx="1154483" cy="276999"/>
            </a:xfrm>
            <a:prstGeom prst="rect">
              <a:avLst/>
            </a:prstGeom>
            <a:noFill/>
          </p:spPr>
          <p:txBody>
            <a:bodyPr wrap="none" rtlCol="0">
              <a:spAutoFit/>
            </a:bodyPr>
            <a:lstStyle/>
            <a:p>
              <a:pPr rtl="0"/>
              <a:r>
                <a:rPr lang="pt-BR" sz="1200">
                  <a:solidFill>
                    <a:sysClr val="windowText" lastClr="000000"/>
                  </a:solidFill>
                </a:rPr>
                <a:t>Conta da AWS</a:t>
              </a:r>
            </a:p>
          </p:txBody>
        </p:sp>
        <p:sp>
          <p:nvSpPr>
            <p:cNvPr id="43" name="TextBox 42">
              <a:extLst>
                <a:ext uri="{FF2B5EF4-FFF2-40B4-BE49-F238E27FC236}">
                  <a16:creationId xmlns:a16="http://schemas.microsoft.com/office/drawing/2014/main" id="{9BD9A790-5CB1-3D41-B576-6A6795BD6D45}"/>
                </a:ext>
              </a:extLst>
            </p:cNvPr>
            <p:cNvSpPr txBox="1"/>
            <p:nvPr/>
          </p:nvSpPr>
          <p:spPr>
            <a:xfrm>
              <a:off x="7458845" y="4557245"/>
              <a:ext cx="1154483" cy="276999"/>
            </a:xfrm>
            <a:prstGeom prst="rect">
              <a:avLst/>
            </a:prstGeom>
            <a:noFill/>
          </p:spPr>
          <p:txBody>
            <a:bodyPr wrap="none" rtlCol="0">
              <a:spAutoFit/>
            </a:bodyPr>
            <a:lstStyle/>
            <a:p>
              <a:pPr rtl="0"/>
              <a:r>
                <a:rPr lang="pt-BR" sz="1200">
                  <a:solidFill>
                    <a:sysClr val="windowText" lastClr="000000"/>
                  </a:solidFill>
                </a:rPr>
                <a:t>Conta da AWS</a:t>
              </a:r>
            </a:p>
          </p:txBody>
        </p:sp>
        <p:sp>
          <p:nvSpPr>
            <p:cNvPr id="44" name="TextBox 43">
              <a:extLst>
                <a:ext uri="{FF2B5EF4-FFF2-40B4-BE49-F238E27FC236}">
                  <a16:creationId xmlns:a16="http://schemas.microsoft.com/office/drawing/2014/main" id="{F60EDC53-1569-E145-85D0-7B8C61F4EA0E}"/>
                </a:ext>
              </a:extLst>
            </p:cNvPr>
            <p:cNvSpPr txBox="1"/>
            <p:nvPr/>
          </p:nvSpPr>
          <p:spPr>
            <a:xfrm>
              <a:off x="9060175" y="4557245"/>
              <a:ext cx="1154483" cy="276999"/>
            </a:xfrm>
            <a:prstGeom prst="rect">
              <a:avLst/>
            </a:prstGeom>
            <a:noFill/>
          </p:spPr>
          <p:txBody>
            <a:bodyPr wrap="none" rtlCol="0">
              <a:spAutoFit/>
            </a:bodyPr>
            <a:lstStyle/>
            <a:p>
              <a:pPr rtl="0"/>
              <a:r>
                <a:rPr lang="pt-BR" sz="1200">
                  <a:solidFill>
                    <a:sysClr val="windowText" lastClr="000000"/>
                  </a:solidFill>
                </a:rPr>
                <a:t>Conta da AWS</a:t>
              </a:r>
            </a:p>
          </p:txBody>
        </p:sp>
        <p:sp>
          <p:nvSpPr>
            <p:cNvPr id="45" name="TextBox 44">
              <a:extLst>
                <a:ext uri="{FF2B5EF4-FFF2-40B4-BE49-F238E27FC236}">
                  <a16:creationId xmlns:a16="http://schemas.microsoft.com/office/drawing/2014/main" id="{36F2958E-BB77-3C45-B19D-8B2BAE5E8613}"/>
                </a:ext>
              </a:extLst>
            </p:cNvPr>
            <p:cNvSpPr txBox="1"/>
            <p:nvPr/>
          </p:nvSpPr>
          <p:spPr>
            <a:xfrm>
              <a:off x="10636835" y="4557245"/>
              <a:ext cx="1154483" cy="276999"/>
            </a:xfrm>
            <a:prstGeom prst="rect">
              <a:avLst/>
            </a:prstGeom>
            <a:noFill/>
          </p:spPr>
          <p:txBody>
            <a:bodyPr wrap="none" rtlCol="0">
              <a:spAutoFit/>
            </a:bodyPr>
            <a:lstStyle/>
            <a:p>
              <a:pPr rtl="0"/>
              <a:r>
                <a:rPr lang="pt-BR" sz="1200">
                  <a:solidFill>
                    <a:sysClr val="windowText" lastClr="000000"/>
                  </a:solidFill>
                </a:rPr>
                <a:t>Conta da AWS</a:t>
              </a:r>
            </a:p>
          </p:txBody>
        </p:sp>
      </p:grpSp>
    </p:spTree>
    <p:custDataLst>
      <p:tags r:id="rId1"/>
    </p:custDataLst>
    <p:extLst>
      <p:ext uri="{BB962C8B-B14F-4D97-AF65-F5344CB8AC3E}">
        <p14:creationId xmlns:p14="http://schemas.microsoft.com/office/powerpoint/2010/main" val="108487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D1D2-E4D7-9B47-9129-AACA3A50D4BD}"/>
              </a:ext>
            </a:extLst>
          </p:cNvPr>
          <p:cNvSpPr>
            <a:spLocks noGrp="1"/>
          </p:cNvSpPr>
          <p:nvPr>
            <p:ph type="title"/>
          </p:nvPr>
        </p:nvSpPr>
        <p:spPr>
          <a:xfrm>
            <a:off x="419099" y="365125"/>
            <a:ext cx="9396413" cy="474119"/>
          </a:xfrm>
        </p:spPr>
        <p:txBody>
          <a:bodyPr rtlCol="0"/>
          <a:lstStyle/>
          <a:p>
            <a:pPr rtl="0"/>
            <a:r>
              <a:rPr lang="pt-BR" sz="3600"/>
              <a:t>Desafios para gerenciar várias contas</a:t>
            </a:r>
          </a:p>
        </p:txBody>
      </p:sp>
      <p:sp>
        <p:nvSpPr>
          <p:cNvPr id="8" name="Content Placeholder 7">
            <a:extLst>
              <a:ext uri="{FF2B5EF4-FFF2-40B4-BE49-F238E27FC236}">
                <a16:creationId xmlns:a16="http://schemas.microsoft.com/office/drawing/2014/main" id="{98E0AD90-3FB0-3E43-88BC-5BBF13D9877B}"/>
              </a:ext>
            </a:extLst>
          </p:cNvPr>
          <p:cNvSpPr>
            <a:spLocks noGrp="1"/>
          </p:cNvSpPr>
          <p:nvPr>
            <p:ph idx="1"/>
          </p:nvPr>
        </p:nvSpPr>
        <p:spPr>
          <a:xfrm>
            <a:off x="419100" y="1528175"/>
            <a:ext cx="7510463" cy="4648788"/>
          </a:xfrm>
        </p:spPr>
        <p:txBody>
          <a:bodyPr rtlCol="0"/>
          <a:lstStyle/>
          <a:p>
            <a:pPr rtl="0"/>
            <a:r>
              <a:rPr lang="pt-BR"/>
              <a:t>Gerenciamento de segurança entre contas</a:t>
            </a:r>
          </a:p>
          <a:p>
            <a:pPr lvl="1" rtl="0"/>
            <a:r>
              <a:rPr lang="pt-BR"/>
              <a:t>Replicação de políticas do IAM</a:t>
            </a:r>
          </a:p>
          <a:p>
            <a:pPr lvl="2" rtl="0"/>
            <a:endParaRPr lang="en-US" dirty="0"/>
          </a:p>
          <a:p>
            <a:pPr rtl="0"/>
            <a:r>
              <a:rPr lang="pt-BR"/>
              <a:t>Criação de novas contas</a:t>
            </a:r>
            <a:endParaRPr lang="en-US" dirty="0"/>
          </a:p>
          <a:p>
            <a:pPr lvl="1" rtl="0"/>
            <a:r>
              <a:rPr lang="pt-BR"/>
              <a:t>Envolve muitos processos manuais</a:t>
            </a:r>
          </a:p>
          <a:p>
            <a:pPr lvl="2" rtl="0"/>
            <a:endParaRPr lang="en-US" dirty="0"/>
          </a:p>
          <a:p>
            <a:pPr rtl="0"/>
            <a:r>
              <a:rPr lang="pt-BR"/>
              <a:t>Consolidação de faturamento</a:t>
            </a:r>
          </a:p>
          <a:p>
            <a:pPr lvl="2" rtl="0"/>
            <a:endParaRPr lang="en-US" dirty="0"/>
          </a:p>
          <a:p>
            <a:pPr rtl="0"/>
            <a:r>
              <a:rPr lang="pt-BR"/>
              <a:t>É necessária governança centralizada para garantir a consistência</a:t>
            </a:r>
          </a:p>
        </p:txBody>
      </p:sp>
      <p:pic>
        <p:nvPicPr>
          <p:cNvPr id="10" name="Picture 9">
            <a:extLst>
              <a:ext uri="{FF2B5EF4-FFF2-40B4-BE49-F238E27FC236}">
                <a16:creationId xmlns:a16="http://schemas.microsoft.com/office/drawing/2014/main" id="{1CC74330-0A3C-DA41-AFB7-AE70A6D2A5BC}"/>
              </a:ext>
              <a:ext uri="{C183D7F6-B498-43B3-948B-1728B52AA6E4}">
                <adec:decorative xmlns:adec="http://schemas.microsoft.com/office/drawing/2017/decorative" xmlns="" val="1"/>
              </a:ext>
            </a:extLst>
          </p:cNvPr>
          <p:cNvPicPr>
            <a:picLocks noChangeAspect="1"/>
          </p:cNvPicPr>
          <p:nvPr/>
        </p:nvPicPr>
        <p:blipFill>
          <a:blip r:embed="rId4" cstate="hqprint">
            <a:alphaModFix/>
            <a:extLst>
              <a:ext uri="{28A0092B-C50C-407E-A947-70E740481C1C}">
                <a14:useLocalDpi xmlns:a14="http://schemas.microsoft.com/office/drawing/2010/main"/>
              </a:ext>
            </a:extLst>
          </a:blip>
          <a:stretch>
            <a:fillRect/>
          </a:stretch>
        </p:blipFill>
        <p:spPr>
          <a:xfrm>
            <a:off x="8329613" y="1583385"/>
            <a:ext cx="3024484" cy="4538368"/>
          </a:xfrm>
          <a:prstGeom prst="rect">
            <a:avLst/>
          </a:prstGeom>
          <a:effectLst>
            <a:softEdge rad="0"/>
          </a:effectLst>
        </p:spPr>
      </p:pic>
    </p:spTree>
    <p:custDataLst>
      <p:tags r:id="rId1"/>
    </p:custDataLst>
    <p:extLst>
      <p:ext uri="{BB962C8B-B14F-4D97-AF65-F5344CB8AC3E}">
        <p14:creationId xmlns:p14="http://schemas.microsoft.com/office/powerpoint/2010/main" val="931098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a:xfrm>
            <a:off x="419099" y="365125"/>
            <a:ext cx="9766891" cy="474119"/>
          </a:xfrm>
        </p:spPr>
        <p:txBody>
          <a:bodyPr rtlCol="0"/>
          <a:lstStyle/>
          <a:p>
            <a:pPr rtl="0"/>
            <a:r>
              <a:rPr lang="pt-BR" sz="3600" dirty="0"/>
              <a:t>Gerenciar várias contas com </a:t>
            </a:r>
            <a:r>
              <a:rPr lang="pt-BR" sz="3600" dirty="0" smtClean="0"/>
              <a:t/>
            </a:r>
            <a:br>
              <a:rPr lang="pt-BR" sz="3600" dirty="0" smtClean="0"/>
            </a:br>
            <a:r>
              <a:rPr lang="pt-BR" sz="3600" dirty="0" smtClean="0"/>
              <a:t>o </a:t>
            </a:r>
            <a:r>
              <a:rPr lang="pt-BR" sz="3600" dirty="0"/>
              <a:t>AWS </a:t>
            </a:r>
            <a:r>
              <a:rPr lang="pt-BR" sz="3600" dirty="0" err="1"/>
              <a:t>Organizations</a:t>
            </a:r>
            <a:endParaRPr lang="pt-BR" sz="3600" dirty="0"/>
          </a:p>
        </p:txBody>
      </p:sp>
      <p:pic>
        <p:nvPicPr>
          <p:cNvPr id="9" name="Graphic 8">
            <a:extLst>
              <a:ext uri="{FF2B5EF4-FFF2-40B4-BE49-F238E27FC236}">
                <a16:creationId xmlns:a16="http://schemas.microsoft.com/office/drawing/2014/main" id="{5870C353-4F6D-8D4B-ADDB-20AA92211C4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97828" y="2327859"/>
            <a:ext cx="1066317" cy="1066317"/>
          </a:xfrm>
          <a:prstGeom prst="rect">
            <a:avLst/>
          </a:prstGeom>
        </p:spPr>
      </p:pic>
      <p:sp>
        <p:nvSpPr>
          <p:cNvPr id="10" name="TextBox 9">
            <a:extLst>
              <a:ext uri="{FF2B5EF4-FFF2-40B4-BE49-F238E27FC236}">
                <a16:creationId xmlns:a16="http://schemas.microsoft.com/office/drawing/2014/main" id="{616B25F2-7442-5F4C-B2C9-2F6DB33B2B18}"/>
              </a:ext>
            </a:extLst>
          </p:cNvPr>
          <p:cNvSpPr txBox="1"/>
          <p:nvPr/>
        </p:nvSpPr>
        <p:spPr>
          <a:xfrm>
            <a:off x="642951" y="3411592"/>
            <a:ext cx="1976073" cy="707886"/>
          </a:xfrm>
          <a:prstGeom prst="rect">
            <a:avLst/>
          </a:prstGeom>
          <a:noFill/>
        </p:spPr>
        <p:txBody>
          <a:bodyPr wrap="square" rtlCol="0">
            <a:spAutoFit/>
          </a:bodyPr>
          <a:lstStyle/>
          <a:p>
            <a:pPr algn="ctr" rtl="0"/>
            <a:r>
              <a:rPr lang="pt-BR"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Organizations</a:t>
            </a:r>
          </a:p>
        </p:txBody>
      </p:sp>
      <p:sp>
        <p:nvSpPr>
          <p:cNvPr id="8" name="Rectangle 7">
            <a:extLst>
              <a:ext uri="{FF2B5EF4-FFF2-40B4-BE49-F238E27FC236}">
                <a16:creationId xmlns:a16="http://schemas.microsoft.com/office/drawing/2014/main" id="{543B1992-7484-0D49-B0A2-8078F1FF1D61}"/>
              </a:ext>
              <a:ext uri="{C183D7F6-B498-43B3-948B-1728B52AA6E4}">
                <adec:decorative xmlns:adec="http://schemas.microsoft.com/office/drawing/2017/decorative" xmlns="" val="1"/>
              </a:ext>
            </a:extLst>
          </p:cNvPr>
          <p:cNvSpPr/>
          <p:nvPr/>
        </p:nvSpPr>
        <p:spPr>
          <a:xfrm>
            <a:off x="419100" y="1940393"/>
            <a:ext cx="2423777" cy="2618907"/>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solidFill>
            </a:endParaRPr>
          </a:p>
        </p:txBody>
      </p:sp>
      <p:sp>
        <p:nvSpPr>
          <p:cNvPr id="13" name="Rectangle 12">
            <a:extLst>
              <a:ext uri="{FF2B5EF4-FFF2-40B4-BE49-F238E27FC236}">
                <a16:creationId xmlns:a16="http://schemas.microsoft.com/office/drawing/2014/main" id="{F9262D36-A0CA-1B42-B817-EC487291C1A5}"/>
              </a:ext>
            </a:extLst>
          </p:cNvPr>
          <p:cNvSpPr/>
          <p:nvPr/>
        </p:nvSpPr>
        <p:spPr>
          <a:xfrm>
            <a:off x="3141156" y="1716305"/>
            <a:ext cx="8527680" cy="3600986"/>
          </a:xfrm>
          <a:prstGeom prst="rect">
            <a:avLst/>
          </a:prstGeom>
        </p:spPr>
        <p:txBody>
          <a:bodyPr wrap="square" rtlCol="0">
            <a:spAutoFit/>
          </a:bodyPr>
          <a:lstStyle/>
          <a:p>
            <a:pPr rtl="0"/>
            <a:r>
              <a:rPr lang="pt-BR" sz="2400" dirty="0">
                <a:latin typeface="Amazon Ember" panose="02000000000000000000" pitchFamily="2" charset="0"/>
                <a:ea typeface="Amazon Ember" panose="02000000000000000000" pitchFamily="2" charset="0"/>
                <a:cs typeface="Amazon Ember" panose="020B0603020204020204" pitchFamily="34" charset="0"/>
              </a:rPr>
              <a:t>Gerenciar políticas de maneira centralizada em várias </a:t>
            </a:r>
            <a:r>
              <a:rPr lang="pt-BR" sz="2400" dirty="0" smtClean="0">
                <a:latin typeface="Amazon Ember" panose="02000000000000000000" pitchFamily="2" charset="0"/>
                <a:ea typeface="Amazon Ember" panose="02000000000000000000" pitchFamily="2" charset="0"/>
                <a:cs typeface="Amazon Ember" panose="020B0603020204020204" pitchFamily="34" charset="0"/>
              </a:rPr>
              <a:t/>
            </a:r>
            <a:br>
              <a:rPr lang="pt-BR" sz="2400" dirty="0" smtClean="0">
                <a:latin typeface="Amazon Ember" panose="02000000000000000000" pitchFamily="2" charset="0"/>
                <a:ea typeface="Amazon Ember" panose="02000000000000000000" pitchFamily="2" charset="0"/>
                <a:cs typeface="Amazon Ember" panose="020B0603020204020204" pitchFamily="34" charset="0"/>
              </a:rPr>
            </a:br>
            <a:r>
              <a:rPr lang="pt-BR" sz="2400" dirty="0" smtClean="0">
                <a:latin typeface="Amazon Ember" panose="02000000000000000000" pitchFamily="2" charset="0"/>
                <a:ea typeface="Amazon Ember" panose="02000000000000000000" pitchFamily="2" charset="0"/>
                <a:cs typeface="Amazon Ember" panose="020B0603020204020204" pitchFamily="34" charset="0"/>
              </a:rPr>
              <a:t>contas </a:t>
            </a:r>
            <a:r>
              <a:rPr lang="pt-BR" sz="2400" dirty="0">
                <a:latin typeface="Amazon Ember" panose="02000000000000000000" pitchFamily="2" charset="0"/>
                <a:ea typeface="Amazon Ember" panose="02000000000000000000" pitchFamily="2" charset="0"/>
                <a:cs typeface="Amazon Ember" panose="020B0603020204020204" pitchFamily="34" charset="0"/>
              </a:rPr>
              <a:t>da AWS</a:t>
            </a:r>
          </a:p>
          <a:p>
            <a:pPr rtl="0"/>
            <a:endParaRPr lang="en-US" sz="2000" dirty="0">
              <a:ea typeface="Amazon Ember" panose="020B0603020204020204" pitchFamily="34" charset="0"/>
              <a:cs typeface="Amazon Ember" panose="020B0603020204020204" pitchFamily="34" charset="0"/>
            </a:endParaRPr>
          </a:p>
          <a:p>
            <a:pPr marL="457200" indent="-457200" rtl="0">
              <a:spcAft>
                <a:spcPts val="1200"/>
              </a:spcAft>
              <a:buClr>
                <a:srgbClr val="333E48"/>
              </a:buClr>
              <a:buFont typeface="Arial" panose="020B0604020202020204" pitchFamily="34" charset="0"/>
              <a:buChar char="•"/>
            </a:pPr>
            <a:r>
              <a:rPr lang="pt-BR"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Gerenciamento de contas</a:t>
            </a:r>
            <a:r>
              <a:rPr lang="pt-BR" sz="2400" dirty="0">
                <a:solidFill>
                  <a:schemeClr val="tx1">
                    <a:lumMod val="85000"/>
                    <a:lumOff val="15000"/>
                  </a:schemeClr>
                </a:solidFill>
                <a:latin typeface="Amazon Ember" panose="02000000000000000000" pitchFamily="2" charset="0"/>
                <a:ea typeface="Amazon Ember" panose="02000000000000000000" pitchFamily="2" charset="0"/>
                <a:cs typeface="Amazon Ember Light" panose="020B0403020204020204" pitchFamily="34" charset="0"/>
              </a:rPr>
              <a:t> </a:t>
            </a:r>
            <a:r>
              <a:rPr lang="pt-BR"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baseado em grupos</a:t>
            </a:r>
          </a:p>
          <a:p>
            <a:pPr marL="457200" indent="-457200" rtl="0">
              <a:spcAft>
                <a:spcPts val="1200"/>
              </a:spcAft>
              <a:buClr>
                <a:srgbClr val="333E48"/>
              </a:buClr>
              <a:buFont typeface="Arial" panose="020B0604020202020204" pitchFamily="34" charset="0"/>
              <a:buChar char="•"/>
            </a:pPr>
            <a:r>
              <a:rPr lang="pt-BR"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Acesso </a:t>
            </a:r>
            <a:r>
              <a:rPr lang="pt-BR"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aos serviços da AWS</a:t>
            </a:r>
            <a:r>
              <a:rPr lang="pt-BR"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 baseado em políticas</a:t>
            </a:r>
          </a:p>
          <a:p>
            <a:pPr marL="457200" indent="-457200" rtl="0">
              <a:spcAft>
                <a:spcPts val="1200"/>
              </a:spcAft>
              <a:buClr>
                <a:srgbClr val="333E48"/>
              </a:buClr>
              <a:buFont typeface="Arial" panose="020B0604020202020204" pitchFamily="34" charset="0"/>
              <a:buChar char="•"/>
            </a:pPr>
            <a:r>
              <a:rPr lang="pt-BR"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Criação </a:t>
            </a:r>
            <a:r>
              <a:rPr lang="pt-BR"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 gerenciamento</a:t>
            </a:r>
            <a:r>
              <a:rPr lang="pt-BR"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 de contas</a:t>
            </a:r>
            <a:r>
              <a:rPr lang="pt-BR" sz="2400" dirty="0">
                <a:solidFill>
                  <a:schemeClr val="tx1">
                    <a:lumMod val="85000"/>
                    <a:lumOff val="15000"/>
                  </a:schemeClr>
                </a:solidFill>
                <a:latin typeface="Amazon Ember" panose="02000000000000000000" pitchFamily="2" charset="0"/>
                <a:ea typeface="Amazon Ember" panose="02000000000000000000" pitchFamily="2" charset="0"/>
                <a:cs typeface="Amazon Ember Light" panose="020B0403020204020204" pitchFamily="34" charset="0"/>
              </a:rPr>
              <a:t> </a:t>
            </a:r>
            <a:r>
              <a:rPr lang="pt-BR" sz="24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automatizados</a:t>
            </a:r>
          </a:p>
          <a:p>
            <a:pPr marL="457200" indent="-457200" rtl="0">
              <a:spcAft>
                <a:spcPts val="1200"/>
              </a:spcAft>
              <a:buClr>
                <a:srgbClr val="333E48"/>
              </a:buClr>
              <a:buFont typeface="Arial" panose="020B0604020202020204" pitchFamily="34" charset="0"/>
              <a:buChar char="•"/>
            </a:pP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Faturamento consolidado</a:t>
            </a:r>
          </a:p>
          <a:p>
            <a:pPr marL="457200" indent="-457200" rtl="0">
              <a:spcAft>
                <a:spcPts val="1200"/>
              </a:spcAft>
              <a:buClr>
                <a:srgbClr val="333E48"/>
              </a:buClr>
              <a:buFont typeface="Arial" panose="020B0604020202020204" pitchFamily="34" charset="0"/>
              <a:buChar char="•"/>
            </a:pP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Baseado em API </a:t>
            </a:r>
            <a:endParaRPr lang="en-US" sz="2400" dirty="0">
              <a:latin typeface="Amazon Ember Light" panose="020B04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43184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rtlCol="0"/>
          <a:lstStyle/>
          <a:p>
            <a:pPr rtl="0"/>
            <a:r>
              <a:rPr lang="pt-BR" sz="3600"/>
              <a:t>AWS Organizations: ilustrações</a:t>
            </a:r>
          </a:p>
        </p:txBody>
      </p:sp>
      <p:sp>
        <p:nvSpPr>
          <p:cNvPr id="8" name="Rectangle 7">
            <a:extLst>
              <a:ext uri="{FF2B5EF4-FFF2-40B4-BE49-F238E27FC236}">
                <a16:creationId xmlns:a16="http://schemas.microsoft.com/office/drawing/2014/main" id="{74839545-93AF-D84F-B4BD-A935C32EA70D}"/>
              </a:ext>
              <a:ext uri="{C183D7F6-B498-43B3-948B-1728B52AA6E4}">
                <adec:decorative xmlns:adec="http://schemas.microsoft.com/office/drawing/2017/decorative" xmlns="" val="1"/>
              </a:ext>
            </a:extLst>
          </p:cNvPr>
          <p:cNvSpPr/>
          <p:nvPr/>
        </p:nvSpPr>
        <p:spPr>
          <a:xfrm>
            <a:off x="2994638" y="1512993"/>
            <a:ext cx="9034272" cy="49205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Nuvem AWS</a:t>
            </a:r>
          </a:p>
        </p:txBody>
      </p:sp>
      <p:pic>
        <p:nvPicPr>
          <p:cNvPr id="9" name="Graphic 8">
            <a:extLst>
              <a:ext uri="{FF2B5EF4-FFF2-40B4-BE49-F238E27FC236}">
                <a16:creationId xmlns:a16="http://schemas.microsoft.com/office/drawing/2014/main" id="{F0C18AFD-2899-1B42-B4F1-FCF14785F8E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00371" y="1514198"/>
            <a:ext cx="330200" cy="330200"/>
          </a:xfrm>
          <a:prstGeom prst="rect">
            <a:avLst/>
          </a:prstGeom>
        </p:spPr>
      </p:pic>
      <p:sp>
        <p:nvSpPr>
          <p:cNvPr id="10" name="Rectangle 9">
            <a:extLst>
              <a:ext uri="{FF2B5EF4-FFF2-40B4-BE49-F238E27FC236}">
                <a16:creationId xmlns:a16="http://schemas.microsoft.com/office/drawing/2014/main" id="{29981667-8296-EE47-A82D-31C80A332C6B}"/>
              </a:ext>
              <a:ext uri="{C183D7F6-B498-43B3-948B-1728B52AA6E4}">
                <adec:decorative xmlns:adec="http://schemas.microsoft.com/office/drawing/2017/decorative" xmlns="" val="1"/>
              </a:ext>
            </a:extLst>
          </p:cNvPr>
          <p:cNvSpPr/>
          <p:nvPr/>
        </p:nvSpPr>
        <p:spPr>
          <a:xfrm>
            <a:off x="3330571" y="2010024"/>
            <a:ext cx="6081154" cy="426412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Conta primária</a:t>
            </a:r>
          </a:p>
        </p:txBody>
      </p:sp>
      <p:pic>
        <p:nvPicPr>
          <p:cNvPr id="11" name="Graphic 10">
            <a:extLst>
              <a:ext uri="{FF2B5EF4-FFF2-40B4-BE49-F238E27FC236}">
                <a16:creationId xmlns:a16="http://schemas.microsoft.com/office/drawing/2014/main" id="{D5C36879-8396-A841-8544-53F117D2F38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30571" y="2010024"/>
            <a:ext cx="330200" cy="330200"/>
          </a:xfrm>
          <a:prstGeom prst="rect">
            <a:avLst/>
          </a:prstGeom>
        </p:spPr>
      </p:pic>
      <p:pic>
        <p:nvPicPr>
          <p:cNvPr id="12" name="Graphic 11">
            <a:extLst>
              <a:ext uri="{FF2B5EF4-FFF2-40B4-BE49-F238E27FC236}">
                <a16:creationId xmlns:a16="http://schemas.microsoft.com/office/drawing/2014/main" id="{94785833-61E7-D24E-B3BB-016FF7A0B21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97822" y="2437657"/>
            <a:ext cx="330243" cy="330200"/>
          </a:xfrm>
          <a:prstGeom prst="rect">
            <a:avLst/>
          </a:prstGeom>
        </p:spPr>
      </p:pic>
      <p:sp>
        <p:nvSpPr>
          <p:cNvPr id="14" name="TextBox 13">
            <a:extLst>
              <a:ext uri="{FF2B5EF4-FFF2-40B4-BE49-F238E27FC236}">
                <a16:creationId xmlns:a16="http://schemas.microsoft.com/office/drawing/2014/main" id="{1B76EA54-C6FA-B446-A825-856795B4F3C9}"/>
              </a:ext>
              <a:ext uri="{C183D7F6-B498-43B3-948B-1728B52AA6E4}">
                <adec:decorative xmlns:adec="http://schemas.microsoft.com/office/drawing/2017/decorative" xmlns="" val="1"/>
              </a:ext>
            </a:extLst>
          </p:cNvPr>
          <p:cNvSpPr txBox="1"/>
          <p:nvPr/>
        </p:nvSpPr>
        <p:spPr>
          <a:xfrm>
            <a:off x="5703579" y="2913123"/>
            <a:ext cx="1503962" cy="307777"/>
          </a:xfrm>
          <a:prstGeom prst="rect">
            <a:avLst/>
          </a:prstGeom>
          <a:noFill/>
        </p:spPr>
        <p:txBody>
          <a:bodyPr wrap="square" rtlCol="0">
            <a:spAutoFit/>
          </a:bodyPr>
          <a:lstStyle/>
          <a:p>
            <a:pPr algn="ctr" rtl="0"/>
            <a:r>
              <a:rPr lang="pt-BR" sz="1400"/>
              <a:t>UO de TI interna</a:t>
            </a:r>
          </a:p>
        </p:txBody>
      </p:sp>
      <p:pic>
        <p:nvPicPr>
          <p:cNvPr id="15" name="Graphic 14">
            <a:extLst>
              <a:ext uri="{FF2B5EF4-FFF2-40B4-BE49-F238E27FC236}">
                <a16:creationId xmlns:a16="http://schemas.microsoft.com/office/drawing/2014/main" id="{396BCBDD-7476-2545-BE11-AD55623C9DA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048261" y="2503491"/>
            <a:ext cx="469900" cy="469900"/>
          </a:xfrm>
          <a:prstGeom prst="rect">
            <a:avLst/>
          </a:prstGeom>
        </p:spPr>
      </p:pic>
      <p:sp>
        <p:nvSpPr>
          <p:cNvPr id="16" name="Rectangle 15">
            <a:extLst>
              <a:ext uri="{FF2B5EF4-FFF2-40B4-BE49-F238E27FC236}">
                <a16:creationId xmlns:a16="http://schemas.microsoft.com/office/drawing/2014/main" id="{72FD162E-852A-E94A-B97C-CED3D38BCFEF}"/>
              </a:ext>
              <a:ext uri="{C183D7F6-B498-43B3-948B-1728B52AA6E4}">
                <adec:decorative xmlns:adec="http://schemas.microsoft.com/office/drawing/2017/decorative" xmlns="" val="1"/>
              </a:ext>
            </a:extLst>
          </p:cNvPr>
          <p:cNvSpPr/>
          <p:nvPr/>
        </p:nvSpPr>
        <p:spPr>
          <a:xfrm>
            <a:off x="3701877" y="2437658"/>
            <a:ext cx="5581159" cy="371941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400" dirty="0">
              <a:solidFill>
                <a:srgbClr val="5A6B86"/>
              </a:solidFill>
            </a:endParaRPr>
          </a:p>
        </p:txBody>
      </p:sp>
      <p:sp>
        <p:nvSpPr>
          <p:cNvPr id="2" name="Rectangle 1">
            <a:extLst>
              <a:ext uri="{FF2B5EF4-FFF2-40B4-BE49-F238E27FC236}">
                <a16:creationId xmlns:a16="http://schemas.microsoft.com/office/drawing/2014/main" id="{53247946-8470-994C-A89B-CE8E601C6A32}"/>
              </a:ext>
              <a:ext uri="{C183D7F6-B498-43B3-948B-1728B52AA6E4}">
                <adec:decorative xmlns:adec="http://schemas.microsoft.com/office/drawing/2017/decorative" xmlns="" val="1"/>
              </a:ext>
            </a:extLst>
          </p:cNvPr>
          <p:cNvSpPr/>
          <p:nvPr/>
        </p:nvSpPr>
        <p:spPr>
          <a:xfrm>
            <a:off x="4756292" y="3121009"/>
            <a:ext cx="635494" cy="33020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raiz</a:t>
            </a:r>
          </a:p>
        </p:txBody>
      </p:sp>
      <p:pic>
        <p:nvPicPr>
          <p:cNvPr id="17" name="Graphic 16">
            <a:extLst>
              <a:ext uri="{FF2B5EF4-FFF2-40B4-BE49-F238E27FC236}">
                <a16:creationId xmlns:a16="http://schemas.microsoft.com/office/drawing/2014/main" id="{AD64CD14-2431-2C43-BA22-060C37A2D5C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085237" y="3311289"/>
            <a:ext cx="469900" cy="469900"/>
          </a:xfrm>
          <a:prstGeom prst="rect">
            <a:avLst/>
          </a:prstGeom>
        </p:spPr>
      </p:pic>
      <p:sp>
        <p:nvSpPr>
          <p:cNvPr id="18" name="TextBox 17">
            <a:extLst>
              <a:ext uri="{FF2B5EF4-FFF2-40B4-BE49-F238E27FC236}">
                <a16:creationId xmlns:a16="http://schemas.microsoft.com/office/drawing/2014/main" id="{32FEA7D9-C614-954E-80CA-2322E3B68E32}"/>
              </a:ext>
              <a:ext uri="{C183D7F6-B498-43B3-948B-1728B52AA6E4}">
                <adec:decorative xmlns:adec="http://schemas.microsoft.com/office/drawing/2017/decorative" xmlns="" val="1"/>
              </a:ext>
            </a:extLst>
          </p:cNvPr>
          <p:cNvSpPr txBox="1"/>
          <p:nvPr/>
        </p:nvSpPr>
        <p:spPr>
          <a:xfrm>
            <a:off x="4988045" y="3736376"/>
            <a:ext cx="1648886" cy="307777"/>
          </a:xfrm>
          <a:prstGeom prst="rect">
            <a:avLst/>
          </a:prstGeom>
          <a:noFill/>
        </p:spPr>
        <p:txBody>
          <a:bodyPr wrap="square" rtlCol="0">
            <a:spAutoFit/>
          </a:bodyPr>
          <a:lstStyle/>
          <a:p>
            <a:pPr algn="r" rtl="0"/>
            <a:r>
              <a:rPr lang="pt-BR" sz="1400"/>
              <a:t>UO de Engenharia</a:t>
            </a:r>
          </a:p>
        </p:txBody>
      </p:sp>
      <p:pic>
        <p:nvPicPr>
          <p:cNvPr id="21" name="Graphic 20">
            <a:extLst>
              <a:ext uri="{FF2B5EF4-FFF2-40B4-BE49-F238E27FC236}">
                <a16:creationId xmlns:a16="http://schemas.microsoft.com/office/drawing/2014/main" id="{6B19F76B-E68E-6F47-922B-737A7E6D16B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835045" y="4846121"/>
            <a:ext cx="469900" cy="469900"/>
          </a:xfrm>
          <a:prstGeom prst="rect">
            <a:avLst/>
          </a:prstGeom>
        </p:spPr>
      </p:pic>
      <p:sp>
        <p:nvSpPr>
          <p:cNvPr id="23" name="TextBox 22">
            <a:extLst>
              <a:ext uri="{FF2B5EF4-FFF2-40B4-BE49-F238E27FC236}">
                <a16:creationId xmlns:a16="http://schemas.microsoft.com/office/drawing/2014/main" id="{3D2ABFCE-D71A-E040-9AD8-406DDA082573}"/>
              </a:ext>
              <a:ext uri="{C183D7F6-B498-43B3-948B-1728B52AA6E4}">
                <adec:decorative xmlns:adec="http://schemas.microsoft.com/office/drawing/2017/decorative" xmlns="" val="1"/>
              </a:ext>
            </a:extLst>
          </p:cNvPr>
          <p:cNvSpPr txBox="1"/>
          <p:nvPr/>
        </p:nvSpPr>
        <p:spPr>
          <a:xfrm>
            <a:off x="6895963" y="4397983"/>
            <a:ext cx="1616021" cy="523220"/>
          </a:xfrm>
          <a:prstGeom prst="rect">
            <a:avLst/>
          </a:prstGeom>
          <a:noFill/>
        </p:spPr>
        <p:txBody>
          <a:bodyPr wrap="square" rtlCol="0">
            <a:spAutoFit/>
          </a:bodyPr>
          <a:lstStyle/>
          <a:p>
            <a:pPr algn="ctr" rtl="0"/>
            <a:r>
              <a:rPr lang="pt-BR" sz="1400" dirty="0"/>
              <a:t> UO de Desenvolvimento</a:t>
            </a:r>
          </a:p>
        </p:txBody>
      </p:sp>
      <p:pic>
        <p:nvPicPr>
          <p:cNvPr id="24" name="Graphic 23">
            <a:extLst>
              <a:ext uri="{FF2B5EF4-FFF2-40B4-BE49-F238E27FC236}">
                <a16:creationId xmlns:a16="http://schemas.microsoft.com/office/drawing/2014/main" id="{1751FC1B-DCDA-0B46-8E89-C8827B57E08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974492" y="4117521"/>
            <a:ext cx="469900" cy="469900"/>
          </a:xfrm>
          <a:prstGeom prst="rect">
            <a:avLst/>
          </a:prstGeom>
        </p:spPr>
      </p:pic>
      <p:sp>
        <p:nvSpPr>
          <p:cNvPr id="25" name="TextBox 24">
            <a:extLst>
              <a:ext uri="{FF2B5EF4-FFF2-40B4-BE49-F238E27FC236}">
                <a16:creationId xmlns:a16="http://schemas.microsoft.com/office/drawing/2014/main" id="{78F7F15D-20F5-9B48-B14A-556725DED076}"/>
              </a:ext>
              <a:ext uri="{C183D7F6-B498-43B3-948B-1728B52AA6E4}">
                <adec:decorative xmlns:adec="http://schemas.microsoft.com/office/drawing/2017/decorative" xmlns="" val="1"/>
              </a:ext>
            </a:extLst>
          </p:cNvPr>
          <p:cNvSpPr txBox="1"/>
          <p:nvPr/>
        </p:nvSpPr>
        <p:spPr>
          <a:xfrm>
            <a:off x="6131270" y="5306609"/>
            <a:ext cx="1623830" cy="307777"/>
          </a:xfrm>
          <a:prstGeom prst="rect">
            <a:avLst/>
          </a:prstGeom>
          <a:noFill/>
        </p:spPr>
        <p:txBody>
          <a:bodyPr wrap="square" rtlCol="0">
            <a:spAutoFit/>
          </a:bodyPr>
          <a:lstStyle/>
          <a:p>
            <a:pPr algn="ctr" rtl="0"/>
            <a:r>
              <a:rPr lang="pt-BR" sz="1400"/>
              <a:t> UO de Produção</a:t>
            </a:r>
          </a:p>
        </p:txBody>
      </p:sp>
      <p:cxnSp>
        <p:nvCxnSpPr>
          <p:cNvPr id="4" name="Straight Connector 3">
            <a:extLst>
              <a:ext uri="{FF2B5EF4-FFF2-40B4-BE49-F238E27FC236}">
                <a16:creationId xmlns:a16="http://schemas.microsoft.com/office/drawing/2014/main" id="{079FB4CA-EE59-4D46-BB31-A2DC55CFE377}"/>
              </a:ext>
              <a:ext uri="{C183D7F6-B498-43B3-948B-1728B52AA6E4}">
                <adec:decorative xmlns:adec="http://schemas.microsoft.com/office/drawing/2017/decorative" xmlns="" val="1"/>
              </a:ext>
            </a:extLst>
          </p:cNvPr>
          <p:cNvCxnSpPr>
            <a:cxnSpLocks/>
            <a:stCxn id="2" idx="3"/>
            <a:endCxn id="15" idx="1"/>
          </p:cNvCxnSpPr>
          <p:nvPr/>
        </p:nvCxnSpPr>
        <p:spPr>
          <a:xfrm flipV="1">
            <a:off x="5391786" y="2738441"/>
            <a:ext cx="656475" cy="54766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D27698-F291-1F45-941E-4EF436BAEBD5}"/>
              </a:ext>
              <a:ext uri="{C183D7F6-B498-43B3-948B-1728B52AA6E4}">
                <adec:decorative xmlns:adec="http://schemas.microsoft.com/office/drawing/2017/decorative" xmlns="" val="1"/>
              </a:ext>
            </a:extLst>
          </p:cNvPr>
          <p:cNvCxnSpPr>
            <a:cxnSpLocks/>
            <a:stCxn id="2" idx="3"/>
            <a:endCxn id="17" idx="1"/>
          </p:cNvCxnSpPr>
          <p:nvPr/>
        </p:nvCxnSpPr>
        <p:spPr>
          <a:xfrm>
            <a:off x="5391786" y="3286110"/>
            <a:ext cx="693451" cy="26012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2534D-46C3-CF41-820D-84E54740690C}"/>
              </a:ext>
              <a:ext uri="{C183D7F6-B498-43B3-948B-1728B52AA6E4}">
                <adec:decorative xmlns:adec="http://schemas.microsoft.com/office/drawing/2017/decorative" xmlns="" val="1"/>
              </a:ext>
            </a:extLst>
          </p:cNvPr>
          <p:cNvCxnSpPr>
            <a:cxnSpLocks/>
            <a:stCxn id="17" idx="3"/>
            <a:endCxn id="21" idx="1"/>
          </p:cNvCxnSpPr>
          <p:nvPr/>
        </p:nvCxnSpPr>
        <p:spPr>
          <a:xfrm>
            <a:off x="6555137" y="3546239"/>
            <a:ext cx="279908" cy="153483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AA80BF-4D79-F14A-8895-B80C8B39F3B0}"/>
              </a:ext>
              <a:ext uri="{C183D7F6-B498-43B3-948B-1728B52AA6E4}">
                <adec:decorative xmlns:adec="http://schemas.microsoft.com/office/drawing/2017/decorative" xmlns="" val="1"/>
              </a:ext>
            </a:extLst>
          </p:cNvPr>
          <p:cNvCxnSpPr>
            <a:cxnSpLocks/>
            <a:stCxn id="17" idx="3"/>
            <a:endCxn id="24" idx="1"/>
          </p:cNvCxnSpPr>
          <p:nvPr/>
        </p:nvCxnSpPr>
        <p:spPr>
          <a:xfrm>
            <a:off x="6555137" y="3546239"/>
            <a:ext cx="419355" cy="80623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33788F8-1B83-4148-A706-0474A6E3B146}"/>
              </a:ext>
              <a:ext uri="{C183D7F6-B498-43B3-948B-1728B52AA6E4}">
                <adec:decorative xmlns:adec="http://schemas.microsoft.com/office/drawing/2017/decorative" xmlns="" val="1"/>
              </a:ext>
            </a:extLst>
          </p:cNvPr>
          <p:cNvSpPr/>
          <p:nvPr/>
        </p:nvSpPr>
        <p:spPr>
          <a:xfrm>
            <a:off x="9746762" y="2411775"/>
            <a:ext cx="1630089" cy="6318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rtl="0"/>
            <a:r>
              <a:rPr lang="pt-BR" sz="1400" dirty="0">
                <a:solidFill>
                  <a:sysClr val="windowText" lastClr="000000"/>
                </a:solidFill>
              </a:rPr>
              <a:t>Conta da AWS</a:t>
            </a:r>
          </a:p>
        </p:txBody>
      </p:sp>
      <p:pic>
        <p:nvPicPr>
          <p:cNvPr id="55" name="Graphic 54">
            <a:extLst>
              <a:ext uri="{FF2B5EF4-FFF2-40B4-BE49-F238E27FC236}">
                <a16:creationId xmlns:a16="http://schemas.microsoft.com/office/drawing/2014/main" id="{E57E3621-9FA0-DB4C-AA9E-0E1872A6D09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48806" y="2411776"/>
            <a:ext cx="274320" cy="274320"/>
          </a:xfrm>
          <a:prstGeom prst="rect">
            <a:avLst/>
          </a:prstGeom>
        </p:spPr>
      </p:pic>
      <p:cxnSp>
        <p:nvCxnSpPr>
          <p:cNvPr id="89" name="Straight Connector 88">
            <a:extLst>
              <a:ext uri="{FF2B5EF4-FFF2-40B4-BE49-F238E27FC236}">
                <a16:creationId xmlns:a16="http://schemas.microsoft.com/office/drawing/2014/main" id="{474FAC97-2B1D-7E45-950B-725152330132}"/>
              </a:ext>
              <a:ext uri="{C183D7F6-B498-43B3-948B-1728B52AA6E4}">
                <adec:decorative xmlns:adec="http://schemas.microsoft.com/office/drawing/2017/decorative" xmlns="" val="1"/>
              </a:ext>
            </a:extLst>
          </p:cNvPr>
          <p:cNvCxnSpPr>
            <a:cxnSpLocks/>
            <a:stCxn id="15" idx="3"/>
            <a:endCxn id="126" idx="1"/>
          </p:cNvCxnSpPr>
          <p:nvPr/>
        </p:nvCxnSpPr>
        <p:spPr>
          <a:xfrm flipV="1">
            <a:off x="6518161" y="2727704"/>
            <a:ext cx="2122006" cy="10737"/>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B32D182-08E9-F945-A53E-119D271E6365}"/>
              </a:ext>
              <a:ext uri="{C183D7F6-B498-43B3-948B-1728B52AA6E4}">
                <adec:decorative xmlns:adec="http://schemas.microsoft.com/office/drawing/2017/decorative" xmlns="" val="1"/>
              </a:ext>
            </a:extLst>
          </p:cNvPr>
          <p:cNvCxnSpPr>
            <a:cxnSpLocks/>
            <a:stCxn id="17" idx="3"/>
            <a:endCxn id="130" idx="1"/>
          </p:cNvCxnSpPr>
          <p:nvPr/>
        </p:nvCxnSpPr>
        <p:spPr>
          <a:xfrm>
            <a:off x="6555137" y="3546239"/>
            <a:ext cx="2095663" cy="10256"/>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CEF5A55-FD59-104D-A63D-E5ECAC1316B2}"/>
              </a:ext>
              <a:ext uri="{C183D7F6-B498-43B3-948B-1728B52AA6E4}">
                <adec:decorative xmlns:adec="http://schemas.microsoft.com/office/drawing/2017/decorative" xmlns="" val="1"/>
              </a:ext>
            </a:extLst>
          </p:cNvPr>
          <p:cNvCxnSpPr>
            <a:cxnSpLocks/>
            <a:stCxn id="152" idx="3"/>
            <a:endCxn id="162" idx="1"/>
          </p:cNvCxnSpPr>
          <p:nvPr/>
        </p:nvCxnSpPr>
        <p:spPr>
          <a:xfrm>
            <a:off x="9026909" y="4370331"/>
            <a:ext cx="7198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82C3FED-32D5-8542-911D-995A4A9E9AF1}"/>
              </a:ext>
              <a:ext uri="{C183D7F6-B498-43B3-948B-1728B52AA6E4}">
                <adec:decorative xmlns:adec="http://schemas.microsoft.com/office/drawing/2017/decorative" xmlns="" val="1"/>
              </a:ext>
            </a:extLst>
          </p:cNvPr>
          <p:cNvCxnSpPr>
            <a:cxnSpLocks/>
            <a:stCxn id="21" idx="3"/>
            <a:endCxn id="173" idx="1"/>
          </p:cNvCxnSpPr>
          <p:nvPr/>
        </p:nvCxnSpPr>
        <p:spPr>
          <a:xfrm>
            <a:off x="7304945" y="5081071"/>
            <a:ext cx="1335222" cy="19147"/>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62B3B93-AC7F-3049-BC6B-8BE52A205DC7}"/>
              </a:ext>
              <a:ext uri="{C183D7F6-B498-43B3-948B-1728B52AA6E4}">
                <adec:decorative xmlns:adec="http://schemas.microsoft.com/office/drawing/2017/decorative" xmlns="" val="1"/>
              </a:ext>
            </a:extLst>
          </p:cNvPr>
          <p:cNvCxnSpPr>
            <a:cxnSpLocks/>
            <a:stCxn id="21" idx="3"/>
            <a:endCxn id="174" idx="1"/>
          </p:cNvCxnSpPr>
          <p:nvPr/>
        </p:nvCxnSpPr>
        <p:spPr>
          <a:xfrm>
            <a:off x="7304945" y="5081071"/>
            <a:ext cx="1335222" cy="638636"/>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4EEEFCE-CEA0-244D-9B7F-676C8D9C1526}"/>
              </a:ext>
              <a:ext uri="{C183D7F6-B498-43B3-948B-1728B52AA6E4}">
                <adec:decorative xmlns:adec="http://schemas.microsoft.com/office/drawing/2017/decorative" xmlns="" val="1"/>
              </a:ext>
            </a:extLst>
          </p:cNvPr>
          <p:cNvSpPr txBox="1"/>
          <p:nvPr/>
        </p:nvSpPr>
        <p:spPr>
          <a:xfrm>
            <a:off x="4002634" y="2450705"/>
            <a:ext cx="1704313" cy="307777"/>
          </a:xfrm>
          <a:prstGeom prst="rect">
            <a:avLst/>
          </a:prstGeom>
          <a:noFill/>
        </p:spPr>
        <p:txBody>
          <a:bodyPr wrap="none" rtlCol="0">
            <a:spAutoFit/>
          </a:bodyPr>
          <a:lstStyle/>
          <a:p>
            <a:pPr rtl="0"/>
            <a:r>
              <a:rPr lang="pt-BR" sz="1400">
                <a:solidFill>
                  <a:sysClr val="windowText" lastClr="000000"/>
                </a:solidFill>
              </a:rPr>
              <a:t>AWS Organizations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6" name="Graphic 125">
            <a:extLst>
              <a:ext uri="{FF2B5EF4-FFF2-40B4-BE49-F238E27FC236}">
                <a16:creationId xmlns:a16="http://schemas.microsoft.com/office/drawing/2014/main" id="{BE5A25A4-94D2-9640-ABFB-4823C032E4D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640167" y="2534333"/>
            <a:ext cx="386742" cy="386742"/>
          </a:xfrm>
          <a:prstGeom prst="rect">
            <a:avLst/>
          </a:prstGeom>
        </p:spPr>
      </p:pic>
      <p:sp>
        <p:nvSpPr>
          <p:cNvPr id="129" name="TextBox 128">
            <a:extLst>
              <a:ext uri="{FF2B5EF4-FFF2-40B4-BE49-F238E27FC236}">
                <a16:creationId xmlns:a16="http://schemas.microsoft.com/office/drawing/2014/main" id="{4CFA7835-13EE-C24E-A4AD-8E63211D22CD}"/>
              </a:ext>
              <a:ext uri="{C183D7F6-B498-43B3-948B-1728B52AA6E4}">
                <adec:decorative xmlns:adec="http://schemas.microsoft.com/office/drawing/2017/decorative" xmlns="" val="1"/>
              </a:ext>
            </a:extLst>
          </p:cNvPr>
          <p:cNvSpPr txBox="1"/>
          <p:nvPr/>
        </p:nvSpPr>
        <p:spPr>
          <a:xfrm>
            <a:off x="8158909" y="2890035"/>
            <a:ext cx="1124127" cy="307777"/>
          </a:xfrm>
          <a:prstGeom prst="rect">
            <a:avLst/>
          </a:prstGeom>
          <a:noFill/>
        </p:spPr>
        <p:txBody>
          <a:bodyPr wrap="square" rtlCol="0">
            <a:spAutoFit/>
          </a:bodyPr>
          <a:lstStyle/>
          <a:p>
            <a:pPr algn="ctr" rtl="0"/>
            <a:r>
              <a:rPr lang="pt-BR" sz="1400"/>
              <a:t>Conta 1</a:t>
            </a:r>
          </a:p>
        </p:txBody>
      </p:sp>
      <p:pic>
        <p:nvPicPr>
          <p:cNvPr id="130" name="Graphic 129">
            <a:extLst>
              <a:ext uri="{FF2B5EF4-FFF2-40B4-BE49-F238E27FC236}">
                <a16:creationId xmlns:a16="http://schemas.microsoft.com/office/drawing/2014/main" id="{C8D4CB2B-2455-9540-AC36-BA8C9A4C2EB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650800" y="3363124"/>
            <a:ext cx="386742" cy="386742"/>
          </a:xfrm>
          <a:prstGeom prst="rect">
            <a:avLst/>
          </a:prstGeom>
        </p:spPr>
      </p:pic>
      <p:pic>
        <p:nvPicPr>
          <p:cNvPr id="152" name="Graphic 151">
            <a:extLst>
              <a:ext uri="{FF2B5EF4-FFF2-40B4-BE49-F238E27FC236}">
                <a16:creationId xmlns:a16="http://schemas.microsoft.com/office/drawing/2014/main" id="{9A92A50B-33CF-4F4A-BB57-5F9F564C533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640167" y="4176960"/>
            <a:ext cx="386742" cy="386742"/>
          </a:xfrm>
          <a:prstGeom prst="rect">
            <a:avLst/>
          </a:prstGeom>
        </p:spPr>
      </p:pic>
      <p:cxnSp>
        <p:nvCxnSpPr>
          <p:cNvPr id="155" name="Straight Connector 154">
            <a:extLst>
              <a:ext uri="{FF2B5EF4-FFF2-40B4-BE49-F238E27FC236}">
                <a16:creationId xmlns:a16="http://schemas.microsoft.com/office/drawing/2014/main" id="{E8EE4DBA-F782-C242-92E2-4E9BAB443A41}"/>
              </a:ext>
              <a:ext uri="{C183D7F6-B498-43B3-948B-1728B52AA6E4}">
                <adec:decorative xmlns:adec="http://schemas.microsoft.com/office/drawing/2017/decorative" xmlns="" val="1"/>
              </a:ext>
            </a:extLst>
          </p:cNvPr>
          <p:cNvCxnSpPr>
            <a:cxnSpLocks/>
            <a:stCxn id="130" idx="3"/>
            <a:endCxn id="164" idx="1"/>
          </p:cNvCxnSpPr>
          <p:nvPr/>
        </p:nvCxnSpPr>
        <p:spPr>
          <a:xfrm>
            <a:off x="9037542" y="3556495"/>
            <a:ext cx="70922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07A32D4-CB6C-C141-B341-809120B87E1C}"/>
              </a:ext>
              <a:ext uri="{C183D7F6-B498-43B3-948B-1728B52AA6E4}">
                <adec:decorative xmlns:adec="http://schemas.microsoft.com/office/drawing/2017/decorative" xmlns="" val="1"/>
              </a:ext>
            </a:extLst>
          </p:cNvPr>
          <p:cNvCxnSpPr>
            <a:cxnSpLocks/>
            <a:stCxn id="126" idx="3"/>
            <a:endCxn id="54" idx="1"/>
          </p:cNvCxnSpPr>
          <p:nvPr/>
        </p:nvCxnSpPr>
        <p:spPr>
          <a:xfrm>
            <a:off x="9026909" y="2727704"/>
            <a:ext cx="719853" cy="0"/>
          </a:xfrm>
          <a:prstGeom prst="line">
            <a:avLst/>
          </a:prstGeom>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A5B16E5-B533-E84A-9A06-73EDDB76AB09}"/>
              </a:ext>
              <a:ext uri="{C183D7F6-B498-43B3-948B-1728B52AA6E4}">
                <adec:decorative xmlns:adec="http://schemas.microsoft.com/office/drawing/2017/decorative" xmlns="" val="1"/>
              </a:ext>
            </a:extLst>
          </p:cNvPr>
          <p:cNvSpPr/>
          <p:nvPr/>
        </p:nvSpPr>
        <p:spPr>
          <a:xfrm>
            <a:off x="9746762" y="4185704"/>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Conta da AWS</a:t>
            </a:r>
          </a:p>
        </p:txBody>
      </p:sp>
      <p:pic>
        <p:nvPicPr>
          <p:cNvPr id="163" name="Graphic 162">
            <a:extLst>
              <a:ext uri="{FF2B5EF4-FFF2-40B4-BE49-F238E27FC236}">
                <a16:creationId xmlns:a16="http://schemas.microsoft.com/office/drawing/2014/main" id="{212092E1-72CF-8543-8C2C-7AE689F7B0B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49828" y="4186730"/>
            <a:ext cx="274320" cy="274320"/>
          </a:xfrm>
          <a:prstGeom prst="rect">
            <a:avLst/>
          </a:prstGeom>
        </p:spPr>
      </p:pic>
      <p:pic>
        <p:nvPicPr>
          <p:cNvPr id="165" name="Graphic 164">
            <a:extLst>
              <a:ext uri="{FF2B5EF4-FFF2-40B4-BE49-F238E27FC236}">
                <a16:creationId xmlns:a16="http://schemas.microsoft.com/office/drawing/2014/main" id="{A198CAB6-86A4-7F4C-8AD7-8DD56B20016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43209" y="3377339"/>
            <a:ext cx="274320" cy="274320"/>
          </a:xfrm>
          <a:prstGeom prst="rect">
            <a:avLst/>
          </a:prstGeom>
        </p:spPr>
      </p:pic>
      <p:cxnSp>
        <p:nvCxnSpPr>
          <p:cNvPr id="170" name="Straight Connector 169">
            <a:extLst>
              <a:ext uri="{FF2B5EF4-FFF2-40B4-BE49-F238E27FC236}">
                <a16:creationId xmlns:a16="http://schemas.microsoft.com/office/drawing/2014/main" id="{0ABEEDFF-2D0A-314C-BF40-D429329120B5}"/>
              </a:ext>
              <a:ext uri="{C183D7F6-B498-43B3-948B-1728B52AA6E4}">
                <adec:decorative xmlns:adec="http://schemas.microsoft.com/office/drawing/2017/decorative" xmlns="" val="1"/>
              </a:ext>
            </a:extLst>
          </p:cNvPr>
          <p:cNvCxnSpPr>
            <a:cxnSpLocks/>
            <a:stCxn id="24" idx="3"/>
            <a:endCxn id="152" idx="1"/>
          </p:cNvCxnSpPr>
          <p:nvPr/>
        </p:nvCxnSpPr>
        <p:spPr>
          <a:xfrm>
            <a:off x="7444392" y="4352471"/>
            <a:ext cx="1195775" cy="17860"/>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pic>
        <p:nvPicPr>
          <p:cNvPr id="173" name="Graphic 172">
            <a:extLst>
              <a:ext uri="{FF2B5EF4-FFF2-40B4-BE49-F238E27FC236}">
                <a16:creationId xmlns:a16="http://schemas.microsoft.com/office/drawing/2014/main" id="{024D0482-B6C8-CE4E-A3C0-5E3C9592F48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640167" y="4906847"/>
            <a:ext cx="386742" cy="386742"/>
          </a:xfrm>
          <a:prstGeom prst="rect">
            <a:avLst/>
          </a:prstGeom>
        </p:spPr>
      </p:pic>
      <p:pic>
        <p:nvPicPr>
          <p:cNvPr id="174" name="Graphic 173">
            <a:extLst>
              <a:ext uri="{FF2B5EF4-FFF2-40B4-BE49-F238E27FC236}">
                <a16:creationId xmlns:a16="http://schemas.microsoft.com/office/drawing/2014/main" id="{E3471878-3445-0348-BDE9-85CBDA90812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640167" y="5526336"/>
            <a:ext cx="386742" cy="386742"/>
          </a:xfrm>
          <a:prstGeom prst="rect">
            <a:avLst/>
          </a:prstGeom>
        </p:spPr>
      </p:pic>
      <p:sp>
        <p:nvSpPr>
          <p:cNvPr id="185" name="TextBox 184">
            <a:extLst>
              <a:ext uri="{FF2B5EF4-FFF2-40B4-BE49-F238E27FC236}">
                <a16:creationId xmlns:a16="http://schemas.microsoft.com/office/drawing/2014/main" id="{47116A92-3CF9-CD40-A1BF-1501F3BAB682}"/>
              </a:ext>
              <a:ext uri="{C183D7F6-B498-43B3-948B-1728B52AA6E4}">
                <adec:decorative xmlns:adec="http://schemas.microsoft.com/office/drawing/2017/decorative" xmlns="" val="1"/>
              </a:ext>
            </a:extLst>
          </p:cNvPr>
          <p:cNvSpPr txBox="1"/>
          <p:nvPr/>
        </p:nvSpPr>
        <p:spPr>
          <a:xfrm>
            <a:off x="8137991" y="3743246"/>
            <a:ext cx="1145045" cy="307777"/>
          </a:xfrm>
          <a:prstGeom prst="rect">
            <a:avLst/>
          </a:prstGeom>
          <a:noFill/>
        </p:spPr>
        <p:txBody>
          <a:bodyPr wrap="square" rtlCol="0">
            <a:spAutoFit/>
          </a:bodyPr>
          <a:lstStyle/>
          <a:p>
            <a:pPr algn="ctr" rtl="0"/>
            <a:r>
              <a:rPr lang="pt-BR" sz="1400"/>
              <a:t>Conta 2</a:t>
            </a:r>
          </a:p>
        </p:txBody>
      </p:sp>
      <p:sp>
        <p:nvSpPr>
          <p:cNvPr id="186" name="TextBox 185">
            <a:extLst>
              <a:ext uri="{FF2B5EF4-FFF2-40B4-BE49-F238E27FC236}">
                <a16:creationId xmlns:a16="http://schemas.microsoft.com/office/drawing/2014/main" id="{072EDB02-4D2D-AF46-A980-1312D5B6C8CD}"/>
              </a:ext>
              <a:ext uri="{C183D7F6-B498-43B3-948B-1728B52AA6E4}">
                <adec:decorative xmlns:adec="http://schemas.microsoft.com/office/drawing/2017/decorative" xmlns="" val="1"/>
              </a:ext>
            </a:extLst>
          </p:cNvPr>
          <p:cNvSpPr txBox="1"/>
          <p:nvPr/>
        </p:nvSpPr>
        <p:spPr>
          <a:xfrm>
            <a:off x="8134919" y="4488584"/>
            <a:ext cx="1109209" cy="307777"/>
          </a:xfrm>
          <a:prstGeom prst="rect">
            <a:avLst/>
          </a:prstGeom>
          <a:noFill/>
        </p:spPr>
        <p:txBody>
          <a:bodyPr wrap="square" rtlCol="0">
            <a:spAutoFit/>
          </a:bodyPr>
          <a:lstStyle/>
          <a:p>
            <a:pPr algn="ctr" rtl="0"/>
            <a:r>
              <a:rPr lang="pt-BR" sz="1400"/>
              <a:t>Conta 3</a:t>
            </a:r>
          </a:p>
        </p:txBody>
      </p:sp>
      <p:sp>
        <p:nvSpPr>
          <p:cNvPr id="187" name="TextBox 186">
            <a:extLst>
              <a:ext uri="{FF2B5EF4-FFF2-40B4-BE49-F238E27FC236}">
                <a16:creationId xmlns:a16="http://schemas.microsoft.com/office/drawing/2014/main" id="{B48F3043-3A94-9346-B9DD-4895D06C913D}"/>
              </a:ext>
              <a:ext uri="{C183D7F6-B498-43B3-948B-1728B52AA6E4}">
                <adec:decorative xmlns:adec="http://schemas.microsoft.com/office/drawing/2017/decorative" xmlns="" val="1"/>
              </a:ext>
            </a:extLst>
          </p:cNvPr>
          <p:cNvSpPr txBox="1"/>
          <p:nvPr/>
        </p:nvSpPr>
        <p:spPr>
          <a:xfrm>
            <a:off x="8141917" y="5227074"/>
            <a:ext cx="1075154" cy="307777"/>
          </a:xfrm>
          <a:prstGeom prst="rect">
            <a:avLst/>
          </a:prstGeom>
          <a:noFill/>
        </p:spPr>
        <p:txBody>
          <a:bodyPr wrap="square" rtlCol="0">
            <a:spAutoFit/>
          </a:bodyPr>
          <a:lstStyle/>
          <a:p>
            <a:pPr algn="ctr" rtl="0"/>
            <a:r>
              <a:rPr lang="pt-BR" sz="1400" dirty="0"/>
              <a:t>Conta 4 </a:t>
            </a:r>
          </a:p>
        </p:txBody>
      </p:sp>
      <p:sp>
        <p:nvSpPr>
          <p:cNvPr id="188" name="TextBox 187">
            <a:extLst>
              <a:ext uri="{FF2B5EF4-FFF2-40B4-BE49-F238E27FC236}">
                <a16:creationId xmlns:a16="http://schemas.microsoft.com/office/drawing/2014/main" id="{CEB466B3-A79C-7F4C-BA02-B7AAF552B82B}"/>
              </a:ext>
              <a:ext uri="{C183D7F6-B498-43B3-948B-1728B52AA6E4}">
                <adec:decorative xmlns:adec="http://schemas.microsoft.com/office/drawing/2017/decorative" xmlns="" val="1"/>
              </a:ext>
            </a:extLst>
          </p:cNvPr>
          <p:cNvSpPr txBox="1"/>
          <p:nvPr/>
        </p:nvSpPr>
        <p:spPr>
          <a:xfrm>
            <a:off x="8137991" y="5867703"/>
            <a:ext cx="1145045" cy="307777"/>
          </a:xfrm>
          <a:prstGeom prst="rect">
            <a:avLst/>
          </a:prstGeom>
          <a:noFill/>
        </p:spPr>
        <p:txBody>
          <a:bodyPr wrap="square" rtlCol="0">
            <a:spAutoFit/>
          </a:bodyPr>
          <a:lstStyle/>
          <a:p>
            <a:pPr algn="ctr" rtl="0"/>
            <a:r>
              <a:rPr lang="pt-BR" sz="1400"/>
              <a:t>Conta 5</a:t>
            </a:r>
          </a:p>
        </p:txBody>
      </p:sp>
      <p:pic>
        <p:nvPicPr>
          <p:cNvPr id="192" name="Graphic 191">
            <a:extLst>
              <a:ext uri="{FF2B5EF4-FFF2-40B4-BE49-F238E27FC236}">
                <a16:creationId xmlns:a16="http://schemas.microsoft.com/office/drawing/2014/main" id="{1020E04B-CBDC-8647-B2FE-331FCC1B26D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55201" y="4917884"/>
            <a:ext cx="274320" cy="274320"/>
          </a:xfrm>
          <a:prstGeom prst="rect">
            <a:avLst/>
          </a:prstGeom>
        </p:spPr>
      </p:pic>
      <p:cxnSp>
        <p:nvCxnSpPr>
          <p:cNvPr id="193" name="Straight Connector 192">
            <a:extLst>
              <a:ext uri="{FF2B5EF4-FFF2-40B4-BE49-F238E27FC236}">
                <a16:creationId xmlns:a16="http://schemas.microsoft.com/office/drawing/2014/main" id="{8CAA7716-43FC-C347-BB1B-DE46EE4C6A44}"/>
              </a:ext>
              <a:ext uri="{C183D7F6-B498-43B3-948B-1728B52AA6E4}">
                <adec:decorative xmlns:adec="http://schemas.microsoft.com/office/drawing/2017/decorative" xmlns="" val="1"/>
              </a:ext>
            </a:extLst>
          </p:cNvPr>
          <p:cNvCxnSpPr>
            <a:cxnSpLocks/>
            <a:stCxn id="173" idx="3"/>
            <a:endCxn id="191" idx="1"/>
          </p:cNvCxnSpPr>
          <p:nvPr/>
        </p:nvCxnSpPr>
        <p:spPr>
          <a:xfrm>
            <a:off x="9026909" y="5100218"/>
            <a:ext cx="7198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5F28C49-FF95-BE49-B7FC-AA2D63848C1D}"/>
              </a:ext>
              <a:ext uri="{C183D7F6-B498-43B3-948B-1728B52AA6E4}">
                <adec:decorative xmlns:adec="http://schemas.microsoft.com/office/drawing/2017/decorative" xmlns="" val="1"/>
              </a:ext>
            </a:extLst>
          </p:cNvPr>
          <p:cNvCxnSpPr>
            <a:cxnSpLocks/>
            <a:stCxn id="174" idx="3"/>
            <a:endCxn id="197" idx="1"/>
          </p:cNvCxnSpPr>
          <p:nvPr/>
        </p:nvCxnSpPr>
        <p:spPr>
          <a:xfrm>
            <a:off x="9026909" y="5719707"/>
            <a:ext cx="719853" cy="1"/>
          </a:xfrm>
          <a:prstGeom prst="line">
            <a:avLst/>
          </a:prstGeom>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6F25293C-E315-814C-A86C-7D8F64E7C45E}"/>
              </a:ext>
              <a:ext uri="{C183D7F6-B498-43B3-948B-1728B52AA6E4}">
                <adec:decorative xmlns:adec="http://schemas.microsoft.com/office/drawing/2017/decorative" xmlns="" val="1"/>
              </a:ext>
            </a:extLst>
          </p:cNvPr>
          <p:cNvSpPr/>
          <p:nvPr/>
        </p:nvSpPr>
        <p:spPr>
          <a:xfrm>
            <a:off x="9746762" y="5535080"/>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Conta da AWS</a:t>
            </a:r>
          </a:p>
        </p:txBody>
      </p:sp>
      <p:pic>
        <p:nvPicPr>
          <p:cNvPr id="198" name="Graphic 197">
            <a:extLst>
              <a:ext uri="{FF2B5EF4-FFF2-40B4-BE49-F238E27FC236}">
                <a16:creationId xmlns:a16="http://schemas.microsoft.com/office/drawing/2014/main" id="{2E765517-4438-CC42-9952-B17E5F8068C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50205" y="5550914"/>
            <a:ext cx="274320" cy="274320"/>
          </a:xfrm>
          <a:prstGeom prst="rect">
            <a:avLst/>
          </a:prstGeom>
        </p:spPr>
      </p:pic>
      <p:sp>
        <p:nvSpPr>
          <p:cNvPr id="201" name="TextBox 200">
            <a:extLst>
              <a:ext uri="{FF2B5EF4-FFF2-40B4-BE49-F238E27FC236}">
                <a16:creationId xmlns:a16="http://schemas.microsoft.com/office/drawing/2014/main" id="{83DF470D-5FA9-9A47-BFDD-B910F9A0DE79}"/>
              </a:ext>
              <a:ext uri="{C183D7F6-B498-43B3-948B-1728B52AA6E4}">
                <adec:decorative xmlns:adec="http://schemas.microsoft.com/office/drawing/2017/decorative" xmlns="" val="1"/>
              </a:ext>
            </a:extLst>
          </p:cNvPr>
          <p:cNvSpPr txBox="1"/>
          <p:nvPr/>
        </p:nvSpPr>
        <p:spPr>
          <a:xfrm>
            <a:off x="3648726" y="4074059"/>
            <a:ext cx="1392338" cy="523220"/>
          </a:xfrm>
          <a:prstGeom prst="rect">
            <a:avLst/>
          </a:prstGeom>
          <a:noFill/>
        </p:spPr>
        <p:txBody>
          <a:bodyPr wrap="square" rtlCol="0">
            <a:spAutoFit/>
          </a:bodyPr>
          <a:lstStyle/>
          <a:p>
            <a:pPr algn="ctr" rtl="0"/>
            <a:r>
              <a:rPr lang="pt-BR" sz="1400" dirty="0"/>
              <a:t>Política </a:t>
            </a:r>
            <a:r>
              <a:rPr lang="pt-BR" sz="1400" dirty="0" smtClean="0"/>
              <a:t/>
            </a:r>
            <a:br>
              <a:rPr lang="pt-BR" sz="1400" dirty="0" smtClean="0"/>
            </a:br>
            <a:r>
              <a:rPr lang="pt-BR" sz="1400" dirty="0" smtClean="0"/>
              <a:t>A </a:t>
            </a:r>
            <a:r>
              <a:rPr lang="pt-BR" sz="1400" dirty="0"/>
              <a:t>de SCP</a:t>
            </a:r>
            <a:endParaRPr lang="en-US" sz="1400" dirty="0"/>
          </a:p>
        </p:txBody>
      </p:sp>
      <p:pic>
        <p:nvPicPr>
          <p:cNvPr id="202" name="Graphic 201">
            <a:extLst>
              <a:ext uri="{FF2B5EF4-FFF2-40B4-BE49-F238E27FC236}">
                <a16:creationId xmlns:a16="http://schemas.microsoft.com/office/drawing/2014/main" id="{C461AA55-475C-7844-AB71-B9A72E702192}"/>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153572" y="3691277"/>
            <a:ext cx="383863" cy="383863"/>
          </a:xfrm>
          <a:prstGeom prst="rect">
            <a:avLst/>
          </a:prstGeom>
        </p:spPr>
      </p:pic>
      <p:pic>
        <p:nvPicPr>
          <p:cNvPr id="204" name="Graphic 203">
            <a:extLst>
              <a:ext uri="{FF2B5EF4-FFF2-40B4-BE49-F238E27FC236}">
                <a16:creationId xmlns:a16="http://schemas.microsoft.com/office/drawing/2014/main" id="{040BF65F-12A9-7648-964E-1605EE1189A3}"/>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059120" y="2707761"/>
            <a:ext cx="273127" cy="273127"/>
          </a:xfrm>
          <a:prstGeom prst="rect">
            <a:avLst/>
          </a:prstGeom>
        </p:spPr>
      </p:pic>
      <p:pic>
        <p:nvPicPr>
          <p:cNvPr id="205" name="Graphic 204">
            <a:extLst>
              <a:ext uri="{FF2B5EF4-FFF2-40B4-BE49-F238E27FC236}">
                <a16:creationId xmlns:a16="http://schemas.microsoft.com/office/drawing/2014/main" id="{7FFFD27D-858B-3444-BCCF-B74F09852F2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452754" y="2716119"/>
            <a:ext cx="273127" cy="273127"/>
          </a:xfrm>
          <a:prstGeom prst="rect">
            <a:avLst/>
          </a:prstGeom>
        </p:spPr>
      </p:pic>
      <p:pic>
        <p:nvPicPr>
          <p:cNvPr id="206" name="Graphic 205">
            <a:extLst>
              <a:ext uri="{FF2B5EF4-FFF2-40B4-BE49-F238E27FC236}">
                <a16:creationId xmlns:a16="http://schemas.microsoft.com/office/drawing/2014/main" id="{15D36C02-0E10-0245-8A37-ACD846FBCBC4}"/>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823305" y="2712739"/>
            <a:ext cx="273127" cy="273127"/>
          </a:xfrm>
          <a:prstGeom prst="rect">
            <a:avLst/>
          </a:prstGeom>
        </p:spPr>
      </p:pic>
      <p:cxnSp>
        <p:nvCxnSpPr>
          <p:cNvPr id="208" name="Straight Connector 207">
            <a:extLst>
              <a:ext uri="{FF2B5EF4-FFF2-40B4-BE49-F238E27FC236}">
                <a16:creationId xmlns:a16="http://schemas.microsoft.com/office/drawing/2014/main" id="{D51E927C-1DC8-6348-A31A-9853140D02DF}"/>
              </a:ext>
              <a:ext uri="{C183D7F6-B498-43B3-948B-1728B52AA6E4}">
                <adec:decorative xmlns:adec="http://schemas.microsoft.com/office/drawing/2017/decorative" xmlns="" val="1"/>
              </a:ext>
            </a:extLst>
          </p:cNvPr>
          <p:cNvCxnSpPr>
            <a:cxnSpLocks/>
            <a:stCxn id="202" idx="3"/>
            <a:endCxn id="2" idx="2"/>
          </p:cNvCxnSpPr>
          <p:nvPr/>
        </p:nvCxnSpPr>
        <p:spPr>
          <a:xfrm flipV="1">
            <a:off x="4537435" y="3451210"/>
            <a:ext cx="536604" cy="431999"/>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6C384256-92CD-A949-A302-DAC2C3CEB31A}"/>
              </a:ext>
              <a:ext uri="{C183D7F6-B498-43B3-948B-1728B52AA6E4}">
                <adec:decorative xmlns:adec="http://schemas.microsoft.com/office/drawing/2017/decorative" xmlns="" val="1"/>
              </a:ext>
            </a:extLst>
          </p:cNvPr>
          <p:cNvSpPr txBox="1"/>
          <p:nvPr/>
        </p:nvSpPr>
        <p:spPr>
          <a:xfrm>
            <a:off x="3641480" y="4991234"/>
            <a:ext cx="1392338" cy="523220"/>
          </a:xfrm>
          <a:prstGeom prst="rect">
            <a:avLst/>
          </a:prstGeom>
          <a:noFill/>
        </p:spPr>
        <p:txBody>
          <a:bodyPr wrap="square" rtlCol="0">
            <a:spAutoFit/>
          </a:bodyPr>
          <a:lstStyle/>
          <a:p>
            <a:pPr algn="ctr" rtl="0"/>
            <a:r>
              <a:rPr lang="pt-BR" sz="1400" dirty="0"/>
              <a:t>Política </a:t>
            </a:r>
            <a:r>
              <a:rPr lang="pt-BR" sz="1400" dirty="0" smtClean="0"/>
              <a:t/>
            </a:r>
            <a:br>
              <a:rPr lang="pt-BR" sz="1400" dirty="0" smtClean="0"/>
            </a:br>
            <a:r>
              <a:rPr lang="pt-BR" sz="1400" dirty="0" smtClean="0"/>
              <a:t>B </a:t>
            </a:r>
            <a:r>
              <a:rPr lang="pt-BR" sz="1400" dirty="0"/>
              <a:t>de SCP</a:t>
            </a:r>
            <a:endParaRPr lang="en-US" sz="1400" dirty="0"/>
          </a:p>
        </p:txBody>
      </p:sp>
      <p:pic>
        <p:nvPicPr>
          <p:cNvPr id="212" name="Graphic 211">
            <a:extLst>
              <a:ext uri="{FF2B5EF4-FFF2-40B4-BE49-F238E27FC236}">
                <a16:creationId xmlns:a16="http://schemas.microsoft.com/office/drawing/2014/main" id="{0F0D90A8-376E-F64B-BADE-FA282A71C25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146326" y="4608452"/>
            <a:ext cx="383863" cy="383863"/>
          </a:xfrm>
          <a:prstGeom prst="rect">
            <a:avLst/>
          </a:prstGeom>
        </p:spPr>
      </p:pic>
      <p:sp>
        <p:nvSpPr>
          <p:cNvPr id="213" name="TextBox 212">
            <a:extLst>
              <a:ext uri="{FF2B5EF4-FFF2-40B4-BE49-F238E27FC236}">
                <a16:creationId xmlns:a16="http://schemas.microsoft.com/office/drawing/2014/main" id="{D9782629-14F9-5545-92E0-6CC8F746159C}"/>
              </a:ext>
              <a:ext uri="{C183D7F6-B498-43B3-948B-1728B52AA6E4}">
                <adec:decorative xmlns:adec="http://schemas.microsoft.com/office/drawing/2017/decorative" xmlns="" val="1"/>
              </a:ext>
            </a:extLst>
          </p:cNvPr>
          <p:cNvSpPr txBox="1"/>
          <p:nvPr/>
        </p:nvSpPr>
        <p:spPr>
          <a:xfrm>
            <a:off x="3418374" y="5891434"/>
            <a:ext cx="2068022" cy="307777"/>
          </a:xfrm>
          <a:prstGeom prst="rect">
            <a:avLst/>
          </a:prstGeom>
          <a:noFill/>
        </p:spPr>
        <p:txBody>
          <a:bodyPr wrap="square" rtlCol="0">
            <a:spAutoFit/>
          </a:bodyPr>
          <a:lstStyle/>
          <a:p>
            <a:pPr algn="ctr" rtl="0"/>
            <a:r>
              <a:rPr lang="pt-BR" sz="1400" dirty="0"/>
              <a:t>Política </a:t>
            </a:r>
            <a:r>
              <a:rPr lang="pt-BR" sz="1400" dirty="0" smtClean="0"/>
              <a:t>C </a:t>
            </a:r>
            <a:r>
              <a:rPr lang="pt-BR" sz="1400" dirty="0"/>
              <a:t>de SCP</a:t>
            </a:r>
          </a:p>
        </p:txBody>
      </p:sp>
      <p:pic>
        <p:nvPicPr>
          <p:cNvPr id="214" name="Graphic 213">
            <a:extLst>
              <a:ext uri="{FF2B5EF4-FFF2-40B4-BE49-F238E27FC236}">
                <a16:creationId xmlns:a16="http://schemas.microsoft.com/office/drawing/2014/main" id="{8B3A9BD7-C048-9D4D-BEFD-D134F697C79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138372" y="5527776"/>
            <a:ext cx="383863" cy="383863"/>
          </a:xfrm>
          <a:prstGeom prst="rect">
            <a:avLst/>
          </a:prstGeom>
        </p:spPr>
      </p:pic>
      <p:cxnSp>
        <p:nvCxnSpPr>
          <p:cNvPr id="215" name="Straight Connector 214">
            <a:extLst>
              <a:ext uri="{FF2B5EF4-FFF2-40B4-BE49-F238E27FC236}">
                <a16:creationId xmlns:a16="http://schemas.microsoft.com/office/drawing/2014/main" id="{ADCC917D-96A7-3840-9995-77781A8FF230}"/>
              </a:ext>
              <a:ext uri="{C183D7F6-B498-43B3-948B-1728B52AA6E4}">
                <adec:decorative xmlns:adec="http://schemas.microsoft.com/office/drawing/2017/decorative" xmlns="" val="1"/>
              </a:ext>
            </a:extLst>
          </p:cNvPr>
          <p:cNvCxnSpPr>
            <a:cxnSpLocks/>
            <a:stCxn id="212" idx="3"/>
          </p:cNvCxnSpPr>
          <p:nvPr/>
        </p:nvCxnSpPr>
        <p:spPr>
          <a:xfrm flipV="1">
            <a:off x="4530189" y="4344784"/>
            <a:ext cx="2488857" cy="45560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BC456E8-B1BE-B749-AC6D-3ACD827851E4}"/>
              </a:ext>
              <a:ext uri="{C183D7F6-B498-43B3-948B-1728B52AA6E4}">
                <adec:decorative xmlns:adec="http://schemas.microsoft.com/office/drawing/2017/decorative" xmlns="" val="1"/>
              </a:ext>
            </a:extLst>
          </p:cNvPr>
          <p:cNvCxnSpPr>
            <a:cxnSpLocks/>
            <a:stCxn id="214" idx="3"/>
            <a:endCxn id="174" idx="1"/>
          </p:cNvCxnSpPr>
          <p:nvPr/>
        </p:nvCxnSpPr>
        <p:spPr>
          <a:xfrm flipV="1">
            <a:off x="4522235" y="5719707"/>
            <a:ext cx="4117932" cy="1"/>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A0DB950B-B75D-2E4F-9D25-956C902314CD}"/>
              </a:ext>
            </a:extLst>
          </p:cNvPr>
          <p:cNvSpPr txBox="1"/>
          <p:nvPr/>
        </p:nvSpPr>
        <p:spPr>
          <a:xfrm>
            <a:off x="320103" y="1457002"/>
            <a:ext cx="2572278" cy="3924151"/>
          </a:xfrm>
          <a:prstGeom prst="rect">
            <a:avLst/>
          </a:prstGeom>
          <a:noFill/>
        </p:spPr>
        <p:txBody>
          <a:bodyPr wrap="square" rtlCol="0">
            <a:spAutoFit/>
          </a:bodyPr>
          <a:lstStyle/>
          <a:p>
            <a:pPr rtl="0"/>
            <a:r>
              <a:rPr lang="pt-BR" sz="1400" dirty="0">
                <a:latin typeface="Amazon Ember Light" panose="020B0403020204020204" pitchFamily="34" charset="0"/>
                <a:ea typeface="Amazon Ember" panose="020B0603020204020204" pitchFamily="34" charset="0"/>
                <a:cs typeface="Amazon Ember" panose="020B0603020204020204" pitchFamily="34" charset="0"/>
              </a:rPr>
              <a:t>Na </a:t>
            </a:r>
            <a:r>
              <a:rPr lang="pt-BR" sz="1400" dirty="0">
                <a:latin typeface="Amazon Ember" panose="02000000000000000000" pitchFamily="2" charset="0"/>
                <a:ea typeface="Amazon Ember" panose="02000000000000000000" pitchFamily="2" charset="0"/>
                <a:cs typeface="Amazon Ember" panose="020B0603020204020204" pitchFamily="34" charset="0"/>
              </a:rPr>
              <a:t>conta principal</a:t>
            </a:r>
            <a:r>
              <a:rPr lang="pt-BR" sz="1400" dirty="0">
                <a:latin typeface="Amazon Ember Light" panose="020B0403020204020204" pitchFamily="34" charset="0"/>
                <a:ea typeface="Amazon Ember" panose="020B0603020204020204" pitchFamily="34" charset="0"/>
                <a:cs typeface="Amazon Ember" panose="020B0603020204020204" pitchFamily="34" charset="0"/>
              </a:rPr>
              <a:t> do </a:t>
            </a:r>
            <a:r>
              <a:rPr lang="pt-BR" sz="1400" dirty="0" smtClean="0">
                <a:latin typeface="Amazon Ember Light" panose="020B0403020204020204" pitchFamily="34" charset="0"/>
                <a:ea typeface="Amazon Ember" panose="020B0603020204020204" pitchFamily="34" charset="0"/>
                <a:cs typeface="Amazon Ember" panose="020B0603020204020204" pitchFamily="34" charset="0"/>
              </a:rPr>
              <a:t/>
            </a:r>
            <a:br>
              <a:rPr lang="pt-BR" sz="1400" dirty="0" smtClean="0">
                <a:latin typeface="Amazon Ember Light" panose="020B0403020204020204" pitchFamily="34" charset="0"/>
                <a:ea typeface="Amazon Ember" panose="020B0603020204020204" pitchFamily="34" charset="0"/>
                <a:cs typeface="Amazon Ember" panose="020B0603020204020204" pitchFamily="34" charset="0"/>
              </a:rPr>
            </a:br>
            <a:r>
              <a:rPr lang="pt-BR" sz="1400" dirty="0" smtClean="0">
                <a:latin typeface="Amazon Ember Light" panose="020B0403020204020204" pitchFamily="34" charset="0"/>
                <a:ea typeface="Amazon Ember" panose="020B0603020204020204" pitchFamily="34" charset="0"/>
                <a:cs typeface="Amazon Ember" panose="020B0603020204020204" pitchFamily="34" charset="0"/>
              </a:rPr>
              <a:t>AWS </a:t>
            </a:r>
            <a:r>
              <a:rPr lang="pt-BR" sz="1400" dirty="0" err="1">
                <a:latin typeface="Amazon Ember Light" panose="020B0403020204020204" pitchFamily="34" charset="0"/>
                <a:ea typeface="Amazon Ember" panose="020B0603020204020204" pitchFamily="34" charset="0"/>
                <a:cs typeface="Amazon Ember" panose="020B0603020204020204" pitchFamily="34" charset="0"/>
              </a:rPr>
              <a:t>Organizations</a:t>
            </a:r>
            <a:r>
              <a:rPr lang="pt-BR" sz="1400" dirty="0">
                <a:ea typeface="Amazon Ember" panose="02000000000000000000" pitchFamily="2" charset="0"/>
                <a:cs typeface="Amazon Ember" panose="020B0603020204020204" pitchFamily="34" charset="0"/>
              </a:rPr>
              <a:t>:</a:t>
            </a:r>
          </a:p>
          <a:p>
            <a:pPr marL="800100" lvl="1" indent="-342900" rtl="0">
              <a:buFont typeface="Arial" panose="020B0604020202020204" pitchFamily="34" charset="0"/>
              <a:buChar char="•"/>
            </a:pPr>
            <a:endParaRPr lang="en-US" sz="1050" b="1" dirty="0">
              <a:latin typeface="Amazon Ember Light" panose="020B0403020204020204" pitchFamily="34" charset="0"/>
              <a:ea typeface="Amazon Ember" panose="020B0603020204020204" pitchFamily="34" charset="0"/>
              <a:cs typeface="Amazon Ember" panose="020B0603020204020204" pitchFamily="34" charset="0"/>
            </a:endParaRPr>
          </a:p>
          <a:p>
            <a:pPr marL="342900" indent="-342900" rtl="0">
              <a:buFont typeface="+mj-lt"/>
              <a:buAutoNum type="arabicPeriod"/>
            </a:pPr>
            <a:r>
              <a:rPr lang="pt-BR" sz="1400" dirty="0">
                <a:latin typeface="Amazon Ember Light" panose="020B0403020204020204" pitchFamily="34" charset="0"/>
                <a:ea typeface="Amazon Ember" panose="020B0603020204020204" pitchFamily="34" charset="0"/>
                <a:cs typeface="Amazon Ember" panose="020B0603020204020204" pitchFamily="34" charset="0"/>
              </a:rPr>
              <a:t>Criar uma hierarquia de </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unidades organizacionais (</a:t>
            </a:r>
            <a:r>
              <a:rPr lang="pt-BR" sz="1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UOs</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endParaRPr lang="en-US" sz="1400" dirty="0">
              <a:latin typeface="Amazon Ember Light" panose="020B0403020204020204" pitchFamily="34" charset="0"/>
              <a:ea typeface="Amazon Ember" panose="020B0603020204020204" pitchFamily="34" charset="0"/>
              <a:cs typeface="Amazon Ember" panose="020B0603020204020204" pitchFamily="34" charset="0"/>
            </a:endParaRPr>
          </a:p>
          <a:p>
            <a:pPr marL="342900" indent="-342900" rtl="0">
              <a:buFont typeface="+mj-lt"/>
              <a:buAutoNum type="arabicPeriod"/>
            </a:pPr>
            <a:endParaRPr lang="en-US" sz="1400" dirty="0">
              <a:latin typeface="Amazon Ember Light" panose="020B0403020204020204" pitchFamily="34" charset="0"/>
              <a:ea typeface="Amazon Ember" panose="020B0603020204020204" pitchFamily="34" charset="0"/>
              <a:cs typeface="Amazon Ember" panose="020B0603020204020204" pitchFamily="34" charset="0"/>
            </a:endParaRPr>
          </a:p>
          <a:p>
            <a:pPr marL="342900" indent="-342900" rtl="0">
              <a:buFont typeface="+mj-lt"/>
              <a:buAutoNum type="arabicPeriod"/>
            </a:pPr>
            <a:r>
              <a:rPr lang="pt-BR" sz="1400" dirty="0">
                <a:latin typeface="Amazon Ember Light" panose="020B0403020204020204" pitchFamily="34" charset="0"/>
                <a:ea typeface="Amazon Ember" panose="020B0603020204020204" pitchFamily="34" charset="0"/>
                <a:cs typeface="Amazon Ember" panose="020B0603020204020204" pitchFamily="34" charset="0"/>
              </a:rPr>
              <a:t>Atribuir contas a </a:t>
            </a:r>
            <a:r>
              <a:rPr lang="pt-BR" sz="1400" dirty="0" err="1">
                <a:latin typeface="Amazon Ember Light" panose="020B0403020204020204" pitchFamily="34" charset="0"/>
                <a:ea typeface="Amazon Ember" panose="020B0603020204020204" pitchFamily="34" charset="0"/>
                <a:cs typeface="Amazon Ember" panose="020B0603020204020204" pitchFamily="34" charset="0"/>
              </a:rPr>
              <a:t>UOs</a:t>
            </a:r>
            <a:r>
              <a:rPr lang="pt-BR" sz="1400" dirty="0">
                <a:latin typeface="Amazon Ember Light" panose="020B0403020204020204" pitchFamily="34" charset="0"/>
                <a:ea typeface="Amazon Ember" panose="020B0603020204020204" pitchFamily="34" charset="0"/>
                <a:cs typeface="Amazon Ember" panose="020B0603020204020204" pitchFamily="34" charset="0"/>
              </a:rPr>
              <a:t> como </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contas de membro</a:t>
            </a:r>
            <a:endParaRPr lang="en-US" sz="1400" dirty="0">
              <a:latin typeface="Amazon Ember Light" panose="020B0403020204020204" pitchFamily="34" charset="0"/>
              <a:ea typeface="Amazon Ember" panose="020B0603020204020204" pitchFamily="34" charset="0"/>
              <a:cs typeface="Amazon Ember" panose="020B0603020204020204" pitchFamily="34" charset="0"/>
            </a:endParaRPr>
          </a:p>
          <a:p>
            <a:pPr rtl="0"/>
            <a:endParaRPr lang="en-US" sz="1400" dirty="0">
              <a:latin typeface="Amazon Ember Light" panose="020B0403020204020204" pitchFamily="34" charset="0"/>
              <a:ea typeface="Amazon Ember" panose="020B0603020204020204" pitchFamily="34" charset="0"/>
              <a:cs typeface="Amazon Ember" panose="020B0603020204020204" pitchFamily="34" charset="0"/>
            </a:endParaRPr>
          </a:p>
          <a:p>
            <a:pPr marL="342900" indent="-342900" rtl="0">
              <a:buFont typeface="+mj-lt"/>
              <a:buAutoNum type="arabicPeriod" startAt="3"/>
            </a:pPr>
            <a:r>
              <a:rPr lang="pt-BR" sz="1400" dirty="0">
                <a:latin typeface="Amazon Ember Light" panose="020B0403020204020204" pitchFamily="34" charset="0"/>
                <a:ea typeface="Amazon Ember" panose="020B0603020204020204" pitchFamily="34" charset="0"/>
                <a:cs typeface="Amazon Ember" panose="020B0603020204020204" pitchFamily="34" charset="0"/>
              </a:rPr>
              <a:t>Definir </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políticas de controle de serviço (</a:t>
            </a:r>
            <a:r>
              <a:rPr lang="pt-BR" sz="1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SCPs</a:t>
            </a:r>
            <a:r>
              <a:rPr lang="pt-BR" sz="1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1400" dirty="0">
                <a:latin typeface="Amazon Ember Light" panose="020B0403020204020204" pitchFamily="34" charset="0"/>
                <a:ea typeface="Amazon Ember" panose="020B0603020204020204" pitchFamily="34" charset="0"/>
                <a:cs typeface="Amazon Ember" panose="020B0603020204020204" pitchFamily="34" charset="0"/>
              </a:rPr>
              <a:t>que restringem as permissões de contas de membro específicas</a:t>
            </a:r>
          </a:p>
          <a:p>
            <a:pPr marL="342900" indent="-342900" rtl="0">
              <a:buFont typeface="Arial" panose="020B0604020202020204" pitchFamily="34" charset="0"/>
              <a:buChar char="•"/>
            </a:pPr>
            <a:endParaRPr lang="en-US" sz="1000" dirty="0">
              <a:latin typeface="Amazon Ember Light" panose="020B0403020204020204" pitchFamily="34" charset="0"/>
              <a:ea typeface="Amazon Ember" panose="020B0603020204020204" pitchFamily="34" charset="0"/>
              <a:cs typeface="Amazon Ember" panose="020B0603020204020204" pitchFamily="34" charset="0"/>
            </a:endParaRPr>
          </a:p>
          <a:p>
            <a:pPr marL="342900" indent="-342900" rtl="0">
              <a:buFont typeface="+mj-lt"/>
              <a:buAutoNum type="arabicPeriod" startAt="4"/>
            </a:pPr>
            <a:r>
              <a:rPr lang="pt-BR" sz="1400" dirty="0">
                <a:latin typeface="Amazon Ember Light" panose="020B0403020204020204" pitchFamily="34" charset="0"/>
                <a:ea typeface="Amazon Ember" panose="020B0603020204020204" pitchFamily="34" charset="0"/>
                <a:cs typeface="Amazon Ember" panose="020B0603020204020204" pitchFamily="34" charset="0"/>
              </a:rPr>
              <a:t>Associar </a:t>
            </a:r>
            <a:r>
              <a:rPr lang="pt-BR" sz="1400" dirty="0" err="1">
                <a:latin typeface="Amazon Ember Light" panose="020B0403020204020204" pitchFamily="34" charset="0"/>
                <a:ea typeface="Amazon Ember" panose="020B0603020204020204" pitchFamily="34" charset="0"/>
                <a:cs typeface="Amazon Ember" panose="020B0603020204020204" pitchFamily="34" charset="0"/>
              </a:rPr>
              <a:t>SPCs</a:t>
            </a:r>
            <a:r>
              <a:rPr lang="pt-BR" sz="1400" dirty="0">
                <a:latin typeface="Amazon Ember Light" panose="020B0403020204020204" pitchFamily="34" charset="0"/>
                <a:ea typeface="Amazon Ember" panose="020B0603020204020204" pitchFamily="34" charset="0"/>
                <a:cs typeface="Amazon Ember" panose="020B0603020204020204" pitchFamily="34" charset="0"/>
              </a:rPr>
              <a:t> à raiz, </a:t>
            </a:r>
            <a:r>
              <a:rPr lang="pt-BR" sz="1400" dirty="0" err="1">
                <a:latin typeface="Amazon Ember Light" panose="020B0403020204020204" pitchFamily="34" charset="0"/>
                <a:ea typeface="Amazon Ember" panose="020B0603020204020204" pitchFamily="34" charset="0"/>
                <a:cs typeface="Amazon Ember" panose="020B0603020204020204" pitchFamily="34" charset="0"/>
              </a:rPr>
              <a:t>UOs</a:t>
            </a:r>
            <a:r>
              <a:rPr lang="pt-BR" sz="1400" dirty="0">
                <a:latin typeface="Amazon Ember Light" panose="020B0403020204020204" pitchFamily="34" charset="0"/>
                <a:ea typeface="Amazon Ember" panose="020B0603020204020204" pitchFamily="34" charset="0"/>
                <a:cs typeface="Amazon Ember" panose="020B0603020204020204" pitchFamily="34" charset="0"/>
              </a:rPr>
              <a:t> ou contas</a:t>
            </a:r>
            <a:endParaRPr lang="en-US" sz="1600" dirty="0">
              <a:latin typeface="Amazon Ember Light" panose="020B0403020204020204" pitchFamily="34" charset="0"/>
              <a:ea typeface="Amazon Ember" panose="020B0603020204020204" pitchFamily="34" charset="0"/>
              <a:cs typeface="Amazon Ember" panose="020B0603020204020204" pitchFamily="34" charset="0"/>
            </a:endParaRPr>
          </a:p>
        </p:txBody>
      </p:sp>
      <p:sp>
        <p:nvSpPr>
          <p:cNvPr id="227" name="Oval 226">
            <a:extLst>
              <a:ext uri="{FF2B5EF4-FFF2-40B4-BE49-F238E27FC236}">
                <a16:creationId xmlns:a16="http://schemas.microsoft.com/office/drawing/2014/main" id="{8F192607-AA97-084B-B50E-59801BD19CBD}"/>
              </a:ext>
              <a:ext uri="{C183D7F6-B498-43B3-948B-1728B52AA6E4}">
                <adec:decorative xmlns:adec="http://schemas.microsoft.com/office/drawing/2017/decorative" xmlns="" val="1"/>
              </a:ext>
            </a:extLst>
          </p:cNvPr>
          <p:cNvSpPr/>
          <p:nvPr/>
        </p:nvSpPr>
        <p:spPr>
          <a:xfrm>
            <a:off x="3939373" y="3793608"/>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A</a:t>
            </a:r>
          </a:p>
        </p:txBody>
      </p:sp>
      <p:sp>
        <p:nvSpPr>
          <p:cNvPr id="228" name="Oval 227">
            <a:extLst>
              <a:ext uri="{FF2B5EF4-FFF2-40B4-BE49-F238E27FC236}">
                <a16:creationId xmlns:a16="http://schemas.microsoft.com/office/drawing/2014/main" id="{D1E3462D-744F-FF4E-AEB5-456E6DD875CB}"/>
              </a:ext>
              <a:ext uri="{C183D7F6-B498-43B3-948B-1728B52AA6E4}">
                <adec:decorative xmlns:adec="http://schemas.microsoft.com/office/drawing/2017/decorative" xmlns="" val="1"/>
              </a:ext>
            </a:extLst>
          </p:cNvPr>
          <p:cNvSpPr/>
          <p:nvPr/>
        </p:nvSpPr>
        <p:spPr>
          <a:xfrm>
            <a:off x="3941098" y="4689960"/>
            <a:ext cx="223284" cy="21976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B</a:t>
            </a:r>
          </a:p>
        </p:txBody>
      </p:sp>
      <p:sp>
        <p:nvSpPr>
          <p:cNvPr id="229" name="Oval 228">
            <a:extLst>
              <a:ext uri="{FF2B5EF4-FFF2-40B4-BE49-F238E27FC236}">
                <a16:creationId xmlns:a16="http://schemas.microsoft.com/office/drawing/2014/main" id="{7743BE1E-4AC0-6948-8D26-9EB22E8016A1}"/>
              </a:ext>
              <a:ext uri="{C183D7F6-B498-43B3-948B-1728B52AA6E4}">
                <adec:decorative xmlns:adec="http://schemas.microsoft.com/office/drawing/2017/decorative" xmlns="" val="1"/>
              </a:ext>
            </a:extLst>
          </p:cNvPr>
          <p:cNvSpPr/>
          <p:nvPr/>
        </p:nvSpPr>
        <p:spPr>
          <a:xfrm>
            <a:off x="3932013" y="5568355"/>
            <a:ext cx="223284" cy="2197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C</a:t>
            </a:r>
          </a:p>
        </p:txBody>
      </p:sp>
      <p:sp>
        <p:nvSpPr>
          <p:cNvPr id="230" name="Oval 229">
            <a:extLst>
              <a:ext uri="{FF2B5EF4-FFF2-40B4-BE49-F238E27FC236}">
                <a16:creationId xmlns:a16="http://schemas.microsoft.com/office/drawing/2014/main" id="{243FF94D-229B-7E4B-AD9E-0B89F1FCC447}"/>
              </a:ext>
              <a:ext uri="{C183D7F6-B498-43B3-948B-1728B52AA6E4}">
                <adec:decorative xmlns:adec="http://schemas.microsoft.com/office/drawing/2017/decorative" xmlns="" val="1"/>
              </a:ext>
            </a:extLst>
          </p:cNvPr>
          <p:cNvSpPr/>
          <p:nvPr/>
        </p:nvSpPr>
        <p:spPr>
          <a:xfrm>
            <a:off x="11422089" y="2589204"/>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A</a:t>
            </a:r>
          </a:p>
        </p:txBody>
      </p:sp>
      <p:sp>
        <p:nvSpPr>
          <p:cNvPr id="231" name="Oval 230">
            <a:extLst>
              <a:ext uri="{FF2B5EF4-FFF2-40B4-BE49-F238E27FC236}">
                <a16:creationId xmlns:a16="http://schemas.microsoft.com/office/drawing/2014/main" id="{AD8032A2-6FDA-5E47-B1F1-FC0D3270F3B0}"/>
              </a:ext>
              <a:ext uri="{C183D7F6-B498-43B3-948B-1728B52AA6E4}">
                <adec:decorative xmlns:adec="http://schemas.microsoft.com/office/drawing/2017/decorative" xmlns="" val="1"/>
              </a:ext>
            </a:extLst>
          </p:cNvPr>
          <p:cNvSpPr/>
          <p:nvPr/>
        </p:nvSpPr>
        <p:spPr>
          <a:xfrm>
            <a:off x="11423386" y="3451210"/>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A</a:t>
            </a:r>
          </a:p>
        </p:txBody>
      </p:sp>
      <p:sp>
        <p:nvSpPr>
          <p:cNvPr id="232" name="Oval 231">
            <a:extLst>
              <a:ext uri="{FF2B5EF4-FFF2-40B4-BE49-F238E27FC236}">
                <a16:creationId xmlns:a16="http://schemas.microsoft.com/office/drawing/2014/main" id="{06AE0A0E-4BEB-0843-800F-EC70281FD0BD}"/>
              </a:ext>
              <a:ext uri="{C183D7F6-B498-43B3-948B-1728B52AA6E4}">
                <adec:decorative xmlns:adec="http://schemas.microsoft.com/office/drawing/2017/decorative" xmlns="" val="1"/>
              </a:ext>
            </a:extLst>
          </p:cNvPr>
          <p:cNvSpPr/>
          <p:nvPr/>
        </p:nvSpPr>
        <p:spPr>
          <a:xfrm>
            <a:off x="11426106" y="4273460"/>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A</a:t>
            </a:r>
          </a:p>
        </p:txBody>
      </p:sp>
      <p:sp>
        <p:nvSpPr>
          <p:cNvPr id="233" name="Oval 232">
            <a:extLst>
              <a:ext uri="{FF2B5EF4-FFF2-40B4-BE49-F238E27FC236}">
                <a16:creationId xmlns:a16="http://schemas.microsoft.com/office/drawing/2014/main" id="{A4EE2B35-0A55-2549-B70E-83E00045E888}"/>
              </a:ext>
              <a:ext uri="{C183D7F6-B498-43B3-948B-1728B52AA6E4}">
                <adec:decorative xmlns:adec="http://schemas.microsoft.com/office/drawing/2017/decorative" xmlns="" val="1"/>
              </a:ext>
            </a:extLst>
          </p:cNvPr>
          <p:cNvSpPr/>
          <p:nvPr/>
        </p:nvSpPr>
        <p:spPr>
          <a:xfrm>
            <a:off x="11422089" y="5019849"/>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A</a:t>
            </a:r>
          </a:p>
        </p:txBody>
      </p:sp>
      <p:sp>
        <p:nvSpPr>
          <p:cNvPr id="234" name="Oval 233">
            <a:extLst>
              <a:ext uri="{FF2B5EF4-FFF2-40B4-BE49-F238E27FC236}">
                <a16:creationId xmlns:a16="http://schemas.microsoft.com/office/drawing/2014/main" id="{79EF4A94-FEC8-9244-B27F-820E3F3ABAE9}"/>
              </a:ext>
              <a:ext uri="{C183D7F6-B498-43B3-948B-1728B52AA6E4}">
                <adec:decorative xmlns:adec="http://schemas.microsoft.com/office/drawing/2017/decorative" xmlns="" val="1"/>
              </a:ext>
            </a:extLst>
          </p:cNvPr>
          <p:cNvSpPr/>
          <p:nvPr/>
        </p:nvSpPr>
        <p:spPr>
          <a:xfrm>
            <a:off x="11421531" y="5592561"/>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A</a:t>
            </a:r>
          </a:p>
        </p:txBody>
      </p:sp>
      <p:sp>
        <p:nvSpPr>
          <p:cNvPr id="236" name="Oval 235">
            <a:extLst>
              <a:ext uri="{FF2B5EF4-FFF2-40B4-BE49-F238E27FC236}">
                <a16:creationId xmlns:a16="http://schemas.microsoft.com/office/drawing/2014/main" id="{C1C4A403-7F22-AD40-8871-2E373FE2EFD4}"/>
              </a:ext>
              <a:ext uri="{C183D7F6-B498-43B3-948B-1728B52AA6E4}">
                <adec:decorative xmlns:adec="http://schemas.microsoft.com/office/drawing/2017/decorative" xmlns="" val="1"/>
              </a:ext>
            </a:extLst>
          </p:cNvPr>
          <p:cNvSpPr/>
          <p:nvPr/>
        </p:nvSpPr>
        <p:spPr>
          <a:xfrm>
            <a:off x="11684096" y="4273460"/>
            <a:ext cx="223284" cy="21976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B</a:t>
            </a:r>
          </a:p>
        </p:txBody>
      </p:sp>
      <p:sp>
        <p:nvSpPr>
          <p:cNvPr id="238" name="Oval 237">
            <a:extLst>
              <a:ext uri="{FF2B5EF4-FFF2-40B4-BE49-F238E27FC236}">
                <a16:creationId xmlns:a16="http://schemas.microsoft.com/office/drawing/2014/main" id="{6F0E825A-7709-184A-A98E-C2A78591F953}"/>
              </a:ext>
              <a:ext uri="{C183D7F6-B498-43B3-948B-1728B52AA6E4}">
                <adec:decorative xmlns:adec="http://schemas.microsoft.com/office/drawing/2017/decorative" xmlns="" val="1"/>
              </a:ext>
            </a:extLst>
          </p:cNvPr>
          <p:cNvSpPr/>
          <p:nvPr/>
        </p:nvSpPr>
        <p:spPr>
          <a:xfrm>
            <a:off x="11734923" y="5592560"/>
            <a:ext cx="223284" cy="2197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t>C</a:t>
            </a:r>
          </a:p>
        </p:txBody>
      </p:sp>
      <p:sp>
        <p:nvSpPr>
          <p:cNvPr id="239" name="TextBox 238">
            <a:extLst>
              <a:ext uri="{FF2B5EF4-FFF2-40B4-BE49-F238E27FC236}">
                <a16:creationId xmlns:a16="http://schemas.microsoft.com/office/drawing/2014/main" id="{F264A7D2-44BF-054C-9E74-41C19569B4D3}"/>
              </a:ext>
              <a:ext uri="{C183D7F6-B498-43B3-948B-1728B52AA6E4}">
                <adec:decorative xmlns:adec="http://schemas.microsoft.com/office/drawing/2017/decorative" xmlns="" val="1"/>
              </a:ext>
            </a:extLst>
          </p:cNvPr>
          <p:cNvSpPr txBox="1"/>
          <p:nvPr/>
        </p:nvSpPr>
        <p:spPr>
          <a:xfrm>
            <a:off x="10057521" y="2008672"/>
            <a:ext cx="1471878" cy="307777"/>
          </a:xfrm>
          <a:prstGeom prst="rect">
            <a:avLst/>
          </a:prstGeom>
          <a:noFill/>
        </p:spPr>
        <p:txBody>
          <a:bodyPr wrap="none" rtlCol="0">
            <a:spAutoFit/>
          </a:bodyPr>
          <a:lstStyle/>
          <a:p>
            <a:pPr rtl="0"/>
            <a:r>
              <a:rPr lang="pt-BR" sz="1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Contas-membro</a:t>
            </a:r>
          </a:p>
        </p:txBody>
      </p:sp>
      <p:sp>
        <p:nvSpPr>
          <p:cNvPr id="240" name="TextBox 239">
            <a:extLst>
              <a:ext uri="{FF2B5EF4-FFF2-40B4-BE49-F238E27FC236}">
                <a16:creationId xmlns:a16="http://schemas.microsoft.com/office/drawing/2014/main" id="{2AB81B34-510F-734B-9764-BF7EFF6E8135}"/>
              </a:ext>
            </a:extLst>
          </p:cNvPr>
          <p:cNvSpPr txBox="1"/>
          <p:nvPr/>
        </p:nvSpPr>
        <p:spPr>
          <a:xfrm>
            <a:off x="5443220" y="1151753"/>
            <a:ext cx="2775119" cy="307777"/>
          </a:xfrm>
          <a:prstGeom prst="rect">
            <a:avLst/>
          </a:prstGeom>
          <a:noFill/>
        </p:spPr>
        <p:txBody>
          <a:bodyPr wrap="none" rtlCol="0">
            <a:spAutoFit/>
          </a:bodyPr>
          <a:lstStyle/>
          <a:p>
            <a:pPr rtl="0"/>
            <a:r>
              <a:rPr lang="pt-BR" sz="14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que contas cada SCP se aplica?</a:t>
            </a:r>
          </a:p>
        </p:txBody>
      </p:sp>
      <p:sp>
        <p:nvSpPr>
          <p:cNvPr id="191" name="Rectangle 190">
            <a:extLst>
              <a:ext uri="{FF2B5EF4-FFF2-40B4-BE49-F238E27FC236}">
                <a16:creationId xmlns:a16="http://schemas.microsoft.com/office/drawing/2014/main" id="{E8284901-CDAA-1E43-A674-48F125976035}"/>
              </a:ext>
              <a:ext uri="{C183D7F6-B498-43B3-948B-1728B52AA6E4}">
                <adec:decorative xmlns:adec="http://schemas.microsoft.com/office/drawing/2017/decorative" xmlns="" val="1"/>
              </a:ext>
            </a:extLst>
          </p:cNvPr>
          <p:cNvSpPr/>
          <p:nvPr/>
        </p:nvSpPr>
        <p:spPr>
          <a:xfrm>
            <a:off x="9746762" y="4915591"/>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Conta da AWS</a:t>
            </a:r>
          </a:p>
        </p:txBody>
      </p:sp>
      <p:sp>
        <p:nvSpPr>
          <p:cNvPr id="164" name="Rectangle 163">
            <a:extLst>
              <a:ext uri="{FF2B5EF4-FFF2-40B4-BE49-F238E27FC236}">
                <a16:creationId xmlns:a16="http://schemas.microsoft.com/office/drawing/2014/main" id="{E8FEC8E8-33F4-5748-BC8B-8FAC3764D8A5}"/>
              </a:ext>
              <a:ext uri="{C183D7F6-B498-43B3-948B-1728B52AA6E4}">
                <adec:decorative xmlns:adec="http://schemas.microsoft.com/office/drawing/2017/decorative" xmlns="" val="1"/>
              </a:ext>
            </a:extLst>
          </p:cNvPr>
          <p:cNvSpPr/>
          <p:nvPr/>
        </p:nvSpPr>
        <p:spPr>
          <a:xfrm>
            <a:off x="9746762" y="3371868"/>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Conta da AWS</a:t>
            </a:r>
          </a:p>
        </p:txBody>
      </p:sp>
    </p:spTree>
    <p:custDataLst>
      <p:tags r:id="rId1"/>
    </p:custDataLst>
    <p:extLst>
      <p:ext uri="{BB962C8B-B14F-4D97-AF65-F5344CB8AC3E}">
        <p14:creationId xmlns:p14="http://schemas.microsoft.com/office/powerpoint/2010/main" val="301442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6">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6">
                                            <p:txEl>
                                              <p:pRg st="4" end="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7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9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3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0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26">
                                            <p:txEl>
                                              <p:pRg st="6" end="6"/>
                                            </p:txEl>
                                          </p:spTgt>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27"/>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0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4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26">
                                            <p:txEl>
                                              <p:pRg st="8" end="8"/>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3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3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3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3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21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1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3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2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1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1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18"/>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6" grpId="0" animBg="1"/>
      <p:bldP spid="2" grpId="0" animBg="1"/>
      <p:bldP spid="18" grpId="0"/>
      <p:bldP spid="23" grpId="0"/>
      <p:bldP spid="25" grpId="0"/>
      <p:bldP spid="54" grpId="0" animBg="1"/>
      <p:bldP spid="123" grpId="0"/>
      <p:bldP spid="129" grpId="0"/>
      <p:bldP spid="162" grpId="0" animBg="1"/>
      <p:bldP spid="185" grpId="0"/>
      <p:bldP spid="186" grpId="0"/>
      <p:bldP spid="187" grpId="0"/>
      <p:bldP spid="188" grpId="0"/>
      <p:bldP spid="197" grpId="0" animBg="1"/>
      <p:bldP spid="201" grpId="0"/>
      <p:bldP spid="211" grpId="0"/>
      <p:bldP spid="213" grpId="0"/>
      <p:bldP spid="227" grpId="0" animBg="1"/>
      <p:bldP spid="228" grpId="0" animBg="1"/>
      <p:bldP spid="229" grpId="0" animBg="1"/>
      <p:bldP spid="230" grpId="0" animBg="1"/>
      <p:bldP spid="231" grpId="0" animBg="1"/>
      <p:bldP spid="232" grpId="0" animBg="1"/>
      <p:bldP spid="233" grpId="0" animBg="1"/>
      <p:bldP spid="234" grpId="0" animBg="1"/>
      <p:bldP spid="236" grpId="0" animBg="1"/>
      <p:bldP spid="238" grpId="0" animBg="1"/>
      <p:bldP spid="239" grpId="0"/>
      <p:bldP spid="240" grpId="0"/>
      <p:bldP spid="191" grpId="0" animBg="1"/>
      <p:bldP spid="16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8DC3-5896-DC4E-BCA5-EFFD1EC27D2E}"/>
              </a:ext>
            </a:extLst>
          </p:cNvPr>
          <p:cNvSpPr>
            <a:spLocks noGrp="1"/>
          </p:cNvSpPr>
          <p:nvPr>
            <p:ph type="title"/>
          </p:nvPr>
        </p:nvSpPr>
        <p:spPr/>
        <p:txBody>
          <a:bodyPr rtlCol="0"/>
          <a:lstStyle/>
          <a:p>
            <a:pPr rtl="0"/>
            <a:r>
              <a:rPr lang="pt-BR" sz="3600"/>
              <a:t>Exemplos de uso de SCPs</a:t>
            </a:r>
          </a:p>
        </p:txBody>
      </p:sp>
      <p:sp>
        <p:nvSpPr>
          <p:cNvPr id="3" name="Content Placeholder 2">
            <a:extLst>
              <a:ext uri="{FF2B5EF4-FFF2-40B4-BE49-F238E27FC236}">
                <a16:creationId xmlns:a16="http://schemas.microsoft.com/office/drawing/2014/main" id="{5514A204-481B-7D4B-BDDB-A045D62D81FD}"/>
              </a:ext>
            </a:extLst>
          </p:cNvPr>
          <p:cNvSpPr>
            <a:spLocks noGrp="1"/>
          </p:cNvSpPr>
          <p:nvPr>
            <p:ph idx="1"/>
          </p:nvPr>
        </p:nvSpPr>
        <p:spPr>
          <a:xfrm>
            <a:off x="306617" y="1528175"/>
            <a:ext cx="8159650" cy="4648788"/>
          </a:xfrm>
        </p:spPr>
        <p:txBody>
          <a:bodyPr rtlCol="0"/>
          <a:lstStyle/>
          <a:p>
            <a:pPr rtl="0"/>
            <a:r>
              <a:rPr lang="pt-BR" sz="2400" dirty="0"/>
              <a:t>Características das políticas de controle de serviços (</a:t>
            </a:r>
            <a:r>
              <a:rPr lang="pt-BR" sz="2400" dirty="0" err="1"/>
              <a:t>SCPs</a:t>
            </a:r>
            <a:r>
              <a:rPr lang="pt-BR" sz="2400" dirty="0"/>
              <a:t>)</a:t>
            </a:r>
          </a:p>
          <a:p>
            <a:pPr lvl="1" rtl="0"/>
            <a:r>
              <a:rPr lang="pt-BR" sz="1800" dirty="0"/>
              <a:t>Elas permitem que você controle quais serviços podem ser acessados por usuários do IAM em contas de membro</a:t>
            </a:r>
          </a:p>
          <a:p>
            <a:pPr lvl="1" rtl="0"/>
            <a:r>
              <a:rPr lang="pt-BR" sz="1800" dirty="0" err="1"/>
              <a:t>SCPs</a:t>
            </a:r>
            <a:r>
              <a:rPr lang="pt-BR" sz="1800" dirty="0"/>
              <a:t> não podem ser canceladas pelo administrador local</a:t>
            </a:r>
          </a:p>
          <a:p>
            <a:pPr lvl="1" rtl="0"/>
            <a:r>
              <a:rPr lang="pt-BR" sz="1800" dirty="0"/>
              <a:t>As políticas do IAM definidas em contas individuais ainda se aplicam</a:t>
            </a:r>
          </a:p>
          <a:p>
            <a:pPr marL="457200" lvl="1" indent="0" rtl="0">
              <a:buNone/>
            </a:pPr>
            <a:endParaRPr lang="en-US" sz="2000" dirty="0"/>
          </a:p>
          <a:p>
            <a:pPr rtl="0"/>
            <a:r>
              <a:rPr lang="pt-BR" sz="2400" dirty="0"/>
              <a:t>Exemplos de uso de </a:t>
            </a:r>
            <a:r>
              <a:rPr lang="pt-BR" sz="2400" dirty="0" err="1"/>
              <a:t>SCPs</a:t>
            </a:r>
            <a:endParaRPr lang="pt-BR" sz="2400" dirty="0"/>
          </a:p>
          <a:p>
            <a:pPr lvl="1" rtl="0"/>
            <a:r>
              <a:rPr lang="pt-BR" sz="1800" dirty="0"/>
              <a:t>Criar uma política que </a:t>
            </a:r>
            <a:r>
              <a:rPr lang="pt-BR" sz="1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bloqueie</a:t>
            </a:r>
            <a:r>
              <a:rPr lang="pt-BR" sz="1800" dirty="0"/>
              <a:t> o acesso ao serviço ou a ações específicas</a:t>
            </a:r>
            <a:endParaRPr lang="en-US" sz="1800" dirty="0"/>
          </a:p>
          <a:p>
            <a:pPr marL="914400" lvl="2" indent="0" rtl="0">
              <a:buNone/>
            </a:pPr>
            <a:r>
              <a:rPr lang="pt-BR" sz="1600" dirty="0"/>
              <a:t>Exemplo: evitar que usuários desabilitem o AWS </a:t>
            </a:r>
            <a:r>
              <a:rPr lang="pt-BR" sz="1600" dirty="0" err="1"/>
              <a:t>CloudTrail</a:t>
            </a:r>
            <a:r>
              <a:rPr lang="pt-BR" sz="1600" dirty="0"/>
              <a:t> em todas as </a:t>
            </a:r>
            <a:r>
              <a:rPr lang="pt-BR" sz="1600" dirty="0" smtClean="0"/>
              <a:t/>
            </a:r>
            <a:br>
              <a:rPr lang="pt-BR" sz="1600" dirty="0" smtClean="0"/>
            </a:br>
            <a:r>
              <a:rPr lang="pt-BR" sz="1600" dirty="0" smtClean="0"/>
              <a:t>contas </a:t>
            </a:r>
            <a:r>
              <a:rPr lang="pt-BR" sz="1600" dirty="0"/>
              <a:t>de membros</a:t>
            </a:r>
          </a:p>
          <a:p>
            <a:pPr lvl="1" rtl="0"/>
            <a:r>
              <a:rPr lang="pt-BR" sz="1800" dirty="0"/>
              <a:t>Criar uma política que </a:t>
            </a:r>
            <a:r>
              <a:rPr lang="pt-BR" sz="1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permita</a:t>
            </a:r>
            <a:r>
              <a:rPr lang="pt-BR" sz="1800" dirty="0"/>
              <a:t> acesso total a serviços específicos</a:t>
            </a:r>
          </a:p>
          <a:p>
            <a:pPr marL="457200" lvl="1" indent="0" rtl="0">
              <a:buNone/>
            </a:pPr>
            <a:r>
              <a:rPr lang="pt-BR" sz="1600" dirty="0"/>
              <a:t>	Exemplo: permitir acesso total ao </a:t>
            </a:r>
            <a:r>
              <a:rPr lang="pt-BR" sz="1600" dirty="0" err="1"/>
              <a:t>Amazon</a:t>
            </a:r>
            <a:r>
              <a:rPr lang="pt-BR" sz="1600" dirty="0"/>
              <a:t> EC2 e ao CloudWatch</a:t>
            </a:r>
          </a:p>
          <a:p>
            <a:pPr lvl="1" rtl="0"/>
            <a:r>
              <a:rPr lang="pt-BR" sz="1800" dirty="0"/>
              <a:t>Criar uma política que </a:t>
            </a:r>
            <a:r>
              <a:rPr lang="pt-BR" sz="1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imponha a marcação </a:t>
            </a:r>
            <a:r>
              <a:rPr lang="pt-BR" sz="1800" dirty="0"/>
              <a:t>de recursos</a:t>
            </a:r>
          </a:p>
          <a:p>
            <a:pPr lvl="1" rtl="0"/>
            <a:endParaRPr lang="en-US" sz="2000" dirty="0"/>
          </a:p>
          <a:p>
            <a:pPr lvl="1" rtl="0"/>
            <a:endParaRPr lang="en-US" sz="2000" dirty="0"/>
          </a:p>
          <a:p>
            <a:pPr rtl="0"/>
            <a:endParaRPr lang="en-US" sz="2400" dirty="0"/>
          </a:p>
          <a:p>
            <a:pPr lvl="1" rtl="0"/>
            <a:endParaRPr lang="en-US" sz="2000" dirty="0"/>
          </a:p>
          <a:p>
            <a:pPr rtl="0"/>
            <a:endParaRPr lang="en-US" sz="2400" dirty="0"/>
          </a:p>
        </p:txBody>
      </p:sp>
      <p:pic>
        <p:nvPicPr>
          <p:cNvPr id="6" name="Picture 5">
            <a:extLst>
              <a:ext uri="{FF2B5EF4-FFF2-40B4-BE49-F238E27FC236}">
                <a16:creationId xmlns:a16="http://schemas.microsoft.com/office/drawing/2014/main" id="{D5F91B6E-C391-A646-84B4-2D7DE6CA7AB9}"/>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96973" y="2536790"/>
            <a:ext cx="3947337" cy="2631558"/>
          </a:xfrm>
          <a:prstGeom prst="rect">
            <a:avLst/>
          </a:prstGeom>
        </p:spPr>
      </p:pic>
    </p:spTree>
    <p:custDataLst>
      <p:tags r:id="rId1"/>
    </p:custDataLst>
    <p:extLst>
      <p:ext uri="{BB962C8B-B14F-4D97-AF65-F5344CB8AC3E}">
        <p14:creationId xmlns:p14="http://schemas.microsoft.com/office/powerpoint/2010/main" val="3794122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lnSpc>
                <a:spcPct val="100000"/>
              </a:lnSpc>
            </a:pPr>
            <a:r>
              <a:rPr lang="pt-BR" sz="2400" dirty="0">
                <a:latin typeface="+mn-lt"/>
              </a:rPr>
              <a:t>Você pode usar </a:t>
            </a:r>
            <a:r>
              <a:rPr lang="pt-BR" sz="2400" dirty="0">
                <a:solidFill>
                  <a:schemeClr val="accent5"/>
                </a:solidFill>
                <a:latin typeface="Amazon Ember" panose="02000000000000000000" pitchFamily="2" charset="0"/>
                <a:ea typeface="Amazon Ember" panose="02000000000000000000" pitchFamily="2" charset="0"/>
              </a:rPr>
              <a:t>várias contas da AWS </a:t>
            </a:r>
            <a:r>
              <a:rPr lang="pt-BR" sz="2400" dirty="0">
                <a:latin typeface="+mn-lt"/>
              </a:rPr>
              <a:t>para isolar unidades de negócios, ambientes de desenvolvimento e teste, cargas de trabalho regulamentadas e dados de auditoria</a:t>
            </a:r>
          </a:p>
          <a:p>
            <a:pPr lvl="1" rtl="0">
              <a:lnSpc>
                <a:spcPct val="100000"/>
              </a:lnSpc>
            </a:pPr>
            <a:endParaRPr lang="en-US" sz="2000" dirty="0">
              <a:latin typeface="+mn-lt"/>
            </a:endParaRPr>
          </a:p>
          <a:p>
            <a:pPr rtl="0">
              <a:lnSpc>
                <a:spcPct val="100000"/>
              </a:lnSpc>
            </a:pP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a:t>
            </a:r>
            <a:r>
              <a:rPr lang="pt-BR" sz="24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Organizations</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a:latin typeface="+mn-lt"/>
              </a:rPr>
              <a:t>permite configurar a criação automatizada de contas e o faturamento consolidado</a:t>
            </a:r>
          </a:p>
          <a:p>
            <a:pPr lvl="1" rtl="0">
              <a:lnSpc>
                <a:spcPct val="100000"/>
              </a:lnSpc>
            </a:pPr>
            <a:endParaRPr lang="en-US" sz="2000" dirty="0">
              <a:latin typeface="+mn-lt"/>
            </a:endParaRPr>
          </a:p>
          <a:p>
            <a:pPr rtl="0">
              <a:lnSpc>
                <a:spcPct val="100000"/>
              </a:lnSpc>
            </a:pPr>
            <a:r>
              <a:rPr lang="pt-BR" sz="2400" dirty="0">
                <a:latin typeface="+mn-lt"/>
              </a:rPr>
              <a:t>Você pode configurar controles de acesso entre contas usando </a:t>
            </a:r>
            <a:r>
              <a:rPr lang="pt-BR" sz="2400" dirty="0">
                <a:solidFill>
                  <a:schemeClr val="accent5"/>
                </a:solidFill>
                <a:latin typeface="Amazon Ember" panose="02000000000000000000" pitchFamily="2" charset="0"/>
                <a:ea typeface="Amazon Ember" panose="02000000000000000000" pitchFamily="2" charset="0"/>
              </a:rPr>
              <a:t>políticas de controle de serviço</a:t>
            </a:r>
            <a:r>
              <a:rPr lang="pt-BR" sz="2400" dirty="0">
                <a:latin typeface="+mn-lt"/>
              </a:rPr>
              <a:t> (</a:t>
            </a:r>
            <a:r>
              <a:rPr lang="pt-BR" sz="2400" dirty="0" err="1">
                <a:latin typeface="+mn-lt"/>
              </a:rPr>
              <a:t>SCPs</a:t>
            </a:r>
            <a:r>
              <a:rPr lang="pt-BR" sz="2400" dirty="0">
                <a:latin typeface="+mn-lt"/>
              </a:rPr>
              <a:t>)</a:t>
            </a:r>
          </a:p>
        </p:txBody>
      </p:sp>
    </p:spTree>
    <p:custDataLst>
      <p:tags r:id="rId1"/>
    </p:custDataLst>
    <p:extLst>
      <p:ext uri="{BB962C8B-B14F-4D97-AF65-F5344CB8AC3E}">
        <p14:creationId xmlns:p14="http://schemas.microsoft.com/office/powerpoint/2010/main" val="2628360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2714002"/>
          </a:xfrm>
        </p:spPr>
        <p:txBody>
          <a:bodyPr rtlCol="0">
            <a:noAutofit/>
          </a:bodyPr>
          <a:lstStyle/>
          <a:p>
            <a:pPr rtl="0"/>
            <a:r>
              <a:rPr lang="pt-BR" sz="3600">
                <a:latin typeface="+mj-lt"/>
              </a:rPr>
              <a:t>Módulo 8 – Laboratório de desafio: Controlar o acesso à conta da AWS usando o IAM</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1661890"/>
            <a:ext cx="5767388" cy="3846957"/>
          </a:xfrm>
          <a:prstGeom prst="rect">
            <a:avLst/>
          </a:prstGeom>
        </p:spPr>
      </p:pic>
    </p:spTree>
    <p:custDataLst>
      <p:tags r:id="rId1"/>
    </p:custDataLst>
    <p:extLst>
      <p:ext uri="{BB962C8B-B14F-4D97-AF65-F5344CB8AC3E}">
        <p14:creationId xmlns:p14="http://schemas.microsoft.com/office/powerpoint/2010/main" val="1115458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dirty="0">
                <a:latin typeface="+mj-lt"/>
              </a:rPr>
              <a:t>A necessidade de negócios: controle </a:t>
            </a:r>
            <a:r>
              <a:rPr lang="pt-BR" sz="3600" dirty="0" smtClean="0">
                <a:latin typeface="+mj-lt"/>
              </a:rPr>
              <a:t/>
            </a:r>
            <a:br>
              <a:rPr lang="pt-BR" sz="3600" dirty="0" smtClean="0">
                <a:latin typeface="+mj-lt"/>
              </a:rPr>
            </a:br>
            <a:r>
              <a:rPr lang="pt-BR" sz="3600" dirty="0" smtClean="0">
                <a:latin typeface="+mj-lt"/>
              </a:rPr>
              <a:t>de </a:t>
            </a:r>
            <a:r>
              <a:rPr lang="pt-BR" sz="3600" dirty="0">
                <a:latin typeface="+mj-lt"/>
              </a:rPr>
              <a:t>acesso do usuário</a:t>
            </a:r>
          </a:p>
        </p:txBody>
      </p:sp>
      <p:sp>
        <p:nvSpPr>
          <p:cNvPr id="10" name="Content Placeholder 8">
            <a:extLst>
              <a:ext uri="{FF2B5EF4-FFF2-40B4-BE49-F238E27FC236}">
                <a16:creationId xmlns:a16="http://schemas.microsoft.com/office/drawing/2014/main" id="{98953FA5-D973-2A4C-ABE6-8372989E7262}"/>
              </a:ext>
            </a:extLst>
          </p:cNvPr>
          <p:cNvSpPr txBox="1">
            <a:spLocks/>
          </p:cNvSpPr>
          <p:nvPr/>
        </p:nvSpPr>
        <p:spPr>
          <a:xfrm>
            <a:off x="1187454" y="1777089"/>
            <a:ext cx="4179944"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buNone/>
              <a:defRPr/>
            </a:pPr>
            <a:r>
              <a:rPr lang="pt-BR" sz="2000">
                <a:latin typeface="+mn-lt"/>
                <a:ea typeface="Amazon Ember" panose="02000000000000000000" pitchFamily="2" charset="0"/>
              </a:rPr>
              <a:t> </a:t>
            </a:r>
            <a:endParaRPr kumimoji="0" lang="en-US" sz="2000" b="0" i="0" u="none" strike="noStrike" kern="1200" cap="none" spc="0" normalizeH="0" baseline="0" noProof="0" dirty="0">
              <a:ln>
                <a:noFill/>
              </a:ln>
              <a:effectLst/>
              <a:uLnTx/>
              <a:uFillTx/>
              <a:latin typeface="+mn-lt"/>
              <a:ea typeface="Amazon Ember" panose="02000000000000000000" pitchFamily="2" charset="0"/>
            </a:endParaRPr>
          </a:p>
        </p:txBody>
      </p:sp>
      <p:sp>
        <p:nvSpPr>
          <p:cNvPr id="3" name="TextBox 2">
            <a:extLst>
              <a:ext uri="{FF2B5EF4-FFF2-40B4-BE49-F238E27FC236}">
                <a16:creationId xmlns:a16="http://schemas.microsoft.com/office/drawing/2014/main" id="{2205BD1B-EB30-4D4D-981B-62774D962075}"/>
              </a:ext>
            </a:extLst>
          </p:cNvPr>
          <p:cNvSpPr txBox="1"/>
          <p:nvPr/>
        </p:nvSpPr>
        <p:spPr>
          <a:xfrm>
            <a:off x="4252676" y="1513126"/>
            <a:ext cx="5780314" cy="4832092"/>
          </a:xfrm>
          <a:prstGeom prst="rect">
            <a:avLst/>
          </a:prstGeom>
          <a:noFill/>
        </p:spPr>
        <p:txBody>
          <a:bodyPr wrap="square" rtlCol="0">
            <a:spAutoFit/>
          </a:bodyPr>
          <a:lstStyle/>
          <a:p>
            <a:pPr rtl="0"/>
            <a:r>
              <a:rPr lang="pt-BR" sz="2800" dirty="0"/>
              <a:t>A cafeteria precisa definir o nível de acesso que os usuários devem ter aos recursos da nuvem. Para isso, eles devem aplicar esses controles de acesso em toda a conta da AWS.</a:t>
            </a:r>
          </a:p>
          <a:p>
            <a:pPr rtl="0"/>
            <a:endParaRPr lang="en-US" sz="2800" dirty="0"/>
          </a:p>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Quando </a:t>
            </a:r>
            <a:r>
              <a:rPr lang="pt-BR" sz="2800" dirty="0" err="1">
                <a:latin typeface="Amazon Ember Light" panose="020B0403020204020204" pitchFamily="34" charset="0"/>
                <a:ea typeface="Amazon Ember Light" panose="020B0403020204020204" pitchFamily="34" charset="0"/>
                <a:cs typeface="Amazon Ember Light" panose="020B0403020204020204" pitchFamily="34" charset="0"/>
              </a:rPr>
              <a:t>Mateo</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visitou a cafeteria recentemente, ele contou à </a:t>
            </a:r>
            <a:r>
              <a:rPr lang="pt-BR" sz="2800" dirty="0" err="1">
                <a:ea typeface="Amazon Ember" panose="02000000000000000000" pitchFamily="2" charset="0"/>
              </a:rPr>
              <a:t>Sofía</a:t>
            </a:r>
            <a:r>
              <a:rPr lang="pt-BR" sz="2800" dirty="0">
                <a:ea typeface="Amazon Ember" panose="02000000000000000000" pitchFamily="2" charset="0"/>
              </a:rPr>
              <a:t> os recursos do serviço IAM. </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Ela planeja usar o IAM para atingir seu objetivo.</a:t>
            </a:r>
          </a:p>
        </p:txBody>
      </p:sp>
      <p:pic>
        <p:nvPicPr>
          <p:cNvPr id="11" name="Picture 10" descr="photo of Sofia">
            <a:extLst>
              <a:ext uri="{FF2B5EF4-FFF2-40B4-BE49-F238E27FC236}">
                <a16:creationId xmlns:a16="http://schemas.microsoft.com/office/drawing/2014/main" id="{AFABDAD4-BEC6-A344-AE93-DB0203A5ED4B}"/>
              </a:ext>
              <a:ext uri="{C183D7F6-B498-43B3-948B-1728B52AA6E4}">
                <adec:decorative xmlns:adec="http://schemas.microsoft.com/office/drawing/2017/decorative" xmlns="" val="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7966" y="1589068"/>
            <a:ext cx="3039876" cy="4556077"/>
          </a:xfrm>
          <a:prstGeom prst="rect">
            <a:avLst/>
          </a:prstGeom>
        </p:spPr>
      </p:pic>
      <p:pic>
        <p:nvPicPr>
          <p:cNvPr id="13" name="Picture 12" descr="photo of Mateo">
            <a:extLst>
              <a:ext uri="{FF2B5EF4-FFF2-40B4-BE49-F238E27FC236}">
                <a16:creationId xmlns:a16="http://schemas.microsoft.com/office/drawing/2014/main" id="{18DED866-8103-8546-BD18-9D1AAEDC0A19}"/>
              </a:ext>
              <a:ext uri="{C183D7F6-B498-43B3-948B-1728B52AA6E4}">
                <adec:decorative xmlns:adec="http://schemas.microsoft.com/office/drawing/2017/decorative" xmlns="" val="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70673" y="4062580"/>
            <a:ext cx="1425699" cy="2138548"/>
          </a:xfrm>
          <a:prstGeom prst="rect">
            <a:avLst/>
          </a:prstGeom>
        </p:spPr>
      </p:pic>
    </p:spTree>
    <p:custDataLst>
      <p:tags r:id="rId1"/>
    </p:custDataLst>
    <p:extLst>
      <p:ext uri="{BB962C8B-B14F-4D97-AF65-F5344CB8AC3E}">
        <p14:creationId xmlns:p14="http://schemas.microsoft.com/office/powerpoint/2010/main" val="361472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382626" cy="474119"/>
          </a:xfrm>
        </p:spPr>
        <p:txBody>
          <a:bodyPr rtlCol="0"/>
          <a:lstStyle/>
          <a:p>
            <a:pPr rtl="0"/>
            <a:r>
              <a:rPr lang="pt-BR"/>
              <a:t>Laboratório de desafio</a:t>
            </a:r>
            <a:r>
              <a:rPr lang="pt-BR">
                <a:latin typeface="+mj-lt"/>
              </a:rPr>
              <a:t>: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dirty="0">
                <a:latin typeface="+mn-lt"/>
              </a:rPr>
              <a:t>Configurar um grupo do IAM com políticas e um usuário do IAM</a:t>
            </a:r>
          </a:p>
          <a:p>
            <a:pPr marL="514350" indent="-514350" rtl="0">
              <a:buFont typeface="+mj-lt"/>
              <a:buAutoNum type="arabicPeriod"/>
            </a:pPr>
            <a:r>
              <a:rPr lang="pt-BR" dirty="0">
                <a:latin typeface="+mn-lt"/>
              </a:rPr>
              <a:t>Fazer </a:t>
            </a:r>
            <a:r>
              <a:rPr lang="pt-BR" dirty="0" err="1">
                <a:latin typeface="+mn-lt"/>
              </a:rPr>
              <a:t>login</a:t>
            </a:r>
            <a:r>
              <a:rPr lang="pt-BR" dirty="0">
                <a:latin typeface="+mn-lt"/>
              </a:rPr>
              <a:t> como Nikhil e testar o acesso</a:t>
            </a:r>
            <a:endParaRPr lang="en-US" dirty="0">
              <a:highlight>
                <a:srgbClr val="FFFF00"/>
              </a:highlight>
              <a:latin typeface="+mn-lt"/>
            </a:endParaRPr>
          </a:p>
          <a:p>
            <a:pPr marL="514350" indent="-514350" rtl="0">
              <a:buFont typeface="+mj-lt"/>
              <a:buAutoNum type="arabicPeriod"/>
            </a:pPr>
            <a:r>
              <a:rPr lang="pt-BR" dirty="0">
                <a:latin typeface="+mn-lt"/>
              </a:rPr>
              <a:t>Configurar o IAM para o acesso do usuário do administrador </a:t>
            </a:r>
            <a:r>
              <a:rPr lang="pt-BR" dirty="0" smtClean="0">
                <a:latin typeface="+mn-lt"/>
              </a:rPr>
              <a:t/>
            </a:r>
            <a:br>
              <a:rPr lang="pt-BR" dirty="0" smtClean="0">
                <a:latin typeface="+mn-lt"/>
              </a:rPr>
            </a:br>
            <a:r>
              <a:rPr lang="pt-BR" dirty="0" smtClean="0">
                <a:latin typeface="+mn-lt"/>
              </a:rPr>
              <a:t>do </a:t>
            </a:r>
            <a:r>
              <a:rPr lang="pt-BR" dirty="0">
                <a:latin typeface="+mn-lt"/>
              </a:rPr>
              <a:t>banco de dados</a:t>
            </a:r>
          </a:p>
          <a:p>
            <a:pPr marL="514350" indent="-514350" rtl="0">
              <a:buFont typeface="+mj-lt"/>
              <a:buAutoNum type="arabicPeriod"/>
            </a:pPr>
            <a:r>
              <a:rPr lang="pt-BR" dirty="0">
                <a:latin typeface="+mn-lt"/>
              </a:rPr>
              <a:t>Fazer </a:t>
            </a:r>
            <a:r>
              <a:rPr lang="pt-BR" dirty="0" err="1">
                <a:latin typeface="+mn-lt"/>
              </a:rPr>
              <a:t>login</a:t>
            </a:r>
            <a:r>
              <a:rPr lang="pt-BR" dirty="0">
                <a:latin typeface="+mn-lt"/>
              </a:rPr>
              <a:t> como administrador do banco de dados e resolver </a:t>
            </a:r>
            <a:r>
              <a:rPr lang="pt-BR" dirty="0" smtClean="0">
                <a:latin typeface="+mn-lt"/>
              </a:rPr>
              <a:t/>
            </a:r>
            <a:br>
              <a:rPr lang="pt-BR" dirty="0" smtClean="0">
                <a:latin typeface="+mn-lt"/>
              </a:rPr>
            </a:br>
            <a:r>
              <a:rPr lang="pt-BR" dirty="0" smtClean="0">
                <a:latin typeface="+mn-lt"/>
              </a:rPr>
              <a:t>o </a:t>
            </a:r>
            <a:r>
              <a:rPr lang="pt-BR" dirty="0">
                <a:latin typeface="+mn-lt"/>
              </a:rPr>
              <a:t>problema de conectividade do banco de dados</a:t>
            </a:r>
          </a:p>
          <a:p>
            <a:pPr marL="514350" indent="-514350" rtl="0">
              <a:buFont typeface="+mj-lt"/>
              <a:buAutoNum type="arabicPeriod"/>
            </a:pPr>
            <a:r>
              <a:rPr lang="pt-BR" dirty="0">
                <a:latin typeface="+mn-lt"/>
              </a:rPr>
              <a:t>Usar o simulador de políticas do IAM e criar uma política personalizada do IAM com o editor visual</a:t>
            </a: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rtlCol="0" anchor="ctr" anchorCtr="0">
            <a:normAutofit/>
          </a:bodyPr>
          <a:lstStyle/>
          <a:p>
            <a:pPr marL="0" indent="0" rtl="0">
              <a:buNone/>
            </a:pPr>
            <a:r>
              <a:rPr lang="pt-BR" sz="2400"/>
              <a:t>A cafeteria precisa definir o nível de acesso que os usuários e sistemas precisam ter para os recursos da nuvem e, em seguida, aplicar esses controles de acesso em toda a conta da AWS.</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3662860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200">
                <a:latin typeface="+mj-lt"/>
              </a:rPr>
              <a:t>Laboratório de desafio: Produto final</a:t>
            </a:r>
            <a:endParaRPr lang="en-US" sz="3200" dirty="0">
              <a:latin typeface="+mj-lt"/>
            </a:endParaRPr>
          </a:p>
        </p:txBody>
      </p:sp>
      <p:grpSp>
        <p:nvGrpSpPr>
          <p:cNvPr id="5" name="Group 4" descr="architectural diagram shows vocuser as Sofia, Nikhil as a member of the AppDevelopers IAM group, and Olivia as a member of the DBAdministrators group, with IAM policies attached to the IAM groups.">
            <a:extLst>
              <a:ext uri="{FF2B5EF4-FFF2-40B4-BE49-F238E27FC236}">
                <a16:creationId xmlns:a16="http://schemas.microsoft.com/office/drawing/2014/main" id="{4A1F1AF8-A2D7-1745-838E-508809381D73}"/>
              </a:ext>
            </a:extLst>
          </p:cNvPr>
          <p:cNvGrpSpPr/>
          <p:nvPr/>
        </p:nvGrpSpPr>
        <p:grpSpPr>
          <a:xfrm>
            <a:off x="373256" y="1299866"/>
            <a:ext cx="11385514" cy="4983008"/>
            <a:chOff x="291611" y="1299866"/>
            <a:chExt cx="11385514" cy="4983008"/>
          </a:xfrm>
        </p:grpSpPr>
        <p:sp>
          <p:nvSpPr>
            <p:cNvPr id="7" name="Rectangle 6">
              <a:extLst>
                <a:ext uri="{FF2B5EF4-FFF2-40B4-BE49-F238E27FC236}">
                  <a16:creationId xmlns:a16="http://schemas.microsoft.com/office/drawing/2014/main" id="{6529808B-789C-C749-99A1-FD0E593E922A}"/>
                </a:ext>
              </a:extLst>
            </p:cNvPr>
            <p:cNvSpPr/>
            <p:nvPr/>
          </p:nvSpPr>
          <p:spPr>
            <a:xfrm>
              <a:off x="1546916" y="1299866"/>
              <a:ext cx="10130209" cy="4983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ysClr val="windowText" lastClr="000000"/>
                  </a:solidFill>
                </a:rPr>
                <a:t>Nuvem AWS</a:t>
              </a:r>
            </a:p>
          </p:txBody>
        </p:sp>
        <p:pic>
          <p:nvPicPr>
            <p:cNvPr id="8" name="Graphic 7">
              <a:extLst>
                <a:ext uri="{FF2B5EF4-FFF2-40B4-BE49-F238E27FC236}">
                  <a16:creationId xmlns:a16="http://schemas.microsoft.com/office/drawing/2014/main" id="{96E2AFC9-8B26-BE47-A4AD-A039AB72775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50437" y="1299866"/>
              <a:ext cx="330200" cy="330200"/>
            </a:xfrm>
            <a:prstGeom prst="rect">
              <a:avLst/>
            </a:prstGeom>
          </p:spPr>
        </p:pic>
        <p:sp>
          <p:nvSpPr>
            <p:cNvPr id="9" name="Rectangle 8">
              <a:extLst>
                <a:ext uri="{FF2B5EF4-FFF2-40B4-BE49-F238E27FC236}">
                  <a16:creationId xmlns:a16="http://schemas.microsoft.com/office/drawing/2014/main" id="{032AED17-A95C-6749-8E94-9E24C6E15887}"/>
                </a:ext>
              </a:extLst>
            </p:cNvPr>
            <p:cNvSpPr/>
            <p:nvPr/>
          </p:nvSpPr>
          <p:spPr>
            <a:xfrm>
              <a:off x="5830628" y="1400658"/>
              <a:ext cx="5503104" cy="472502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solidFill>
                    <a:schemeClr val="accent3"/>
                  </a:solidFill>
                </a:rPr>
                <a:t>Região</a:t>
              </a:r>
              <a:endParaRPr lang="en-US" sz="1100" dirty="0">
                <a:solidFill>
                  <a:schemeClr val="accent3"/>
                </a:solidFill>
              </a:endParaRPr>
            </a:p>
          </p:txBody>
        </p:sp>
        <p:pic>
          <p:nvPicPr>
            <p:cNvPr id="10" name="Graphic 9">
              <a:extLst>
                <a:ext uri="{FF2B5EF4-FFF2-40B4-BE49-F238E27FC236}">
                  <a16:creationId xmlns:a16="http://schemas.microsoft.com/office/drawing/2014/main" id="{BE0CA4F2-221B-CC4E-8599-707B74F1032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30629" y="1387914"/>
              <a:ext cx="330200" cy="330200"/>
            </a:xfrm>
            <a:prstGeom prst="rect">
              <a:avLst/>
            </a:prstGeom>
          </p:spPr>
        </p:pic>
        <p:sp>
          <p:nvSpPr>
            <p:cNvPr id="11" name="Rectangle 10">
              <a:extLst>
                <a:ext uri="{FF2B5EF4-FFF2-40B4-BE49-F238E27FC236}">
                  <a16:creationId xmlns:a16="http://schemas.microsoft.com/office/drawing/2014/main" id="{C26D02D6-8876-1B4B-A55A-762FC64F5EE0}"/>
                </a:ext>
              </a:extLst>
            </p:cNvPr>
            <p:cNvSpPr/>
            <p:nvPr/>
          </p:nvSpPr>
          <p:spPr>
            <a:xfrm>
              <a:off x="6104718" y="2294251"/>
              <a:ext cx="4872934" cy="189776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a:solidFill>
                    <a:schemeClr val="accent5"/>
                  </a:solidFill>
                </a:rPr>
                <a:t>Sub-rede pública</a:t>
              </a:r>
            </a:p>
          </p:txBody>
        </p:sp>
        <p:pic>
          <p:nvPicPr>
            <p:cNvPr id="12" name="Graphic 11">
              <a:extLst>
                <a:ext uri="{FF2B5EF4-FFF2-40B4-BE49-F238E27FC236}">
                  <a16:creationId xmlns:a16="http://schemas.microsoft.com/office/drawing/2014/main" id="{2FBAB567-F0DB-8E47-961F-B8851436FD6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104719" y="2291892"/>
              <a:ext cx="274320" cy="274320"/>
            </a:xfrm>
            <a:prstGeom prst="rect">
              <a:avLst/>
            </a:prstGeom>
          </p:spPr>
        </p:pic>
        <p:sp>
          <p:nvSpPr>
            <p:cNvPr id="13" name="TextBox 12">
              <a:extLst>
                <a:ext uri="{FF2B5EF4-FFF2-40B4-BE49-F238E27FC236}">
                  <a16:creationId xmlns:a16="http://schemas.microsoft.com/office/drawing/2014/main" id="{9AD86296-CF4E-6F47-84C4-14198B179851}"/>
                </a:ext>
              </a:extLst>
            </p:cNvPr>
            <p:cNvSpPr txBox="1"/>
            <p:nvPr/>
          </p:nvSpPr>
          <p:spPr>
            <a:xfrm>
              <a:off x="2800510" y="2217337"/>
              <a:ext cx="2561491" cy="523220"/>
            </a:xfrm>
            <a:prstGeom prst="rect">
              <a:avLst/>
            </a:prstGeom>
            <a:noFill/>
          </p:spPr>
          <p:txBody>
            <a:bodyPr wrap="square" rtlCol="0">
              <a:spAutoFit/>
            </a:bodyPr>
            <a:lstStyle/>
            <a:p>
              <a:pPr rtl="0"/>
              <a:r>
                <a:rPr lang="pt-BR" sz="1400"/>
                <a:t>CafeRole – associada à instância do EC2</a:t>
              </a:r>
            </a:p>
          </p:txBody>
        </p:sp>
        <p:pic>
          <p:nvPicPr>
            <p:cNvPr id="14" name="Graphic 13">
              <a:extLst>
                <a:ext uri="{FF2B5EF4-FFF2-40B4-BE49-F238E27FC236}">
                  <a16:creationId xmlns:a16="http://schemas.microsoft.com/office/drawing/2014/main" id="{1DCF05AC-D343-1941-BB7D-DDAC5399E00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323787" y="2254993"/>
              <a:ext cx="469900" cy="469900"/>
            </a:xfrm>
            <a:prstGeom prst="rect">
              <a:avLst/>
            </a:prstGeom>
          </p:spPr>
        </p:pic>
        <p:pic>
          <p:nvPicPr>
            <p:cNvPr id="15" name="Graphic 14">
              <a:extLst>
                <a:ext uri="{FF2B5EF4-FFF2-40B4-BE49-F238E27FC236}">
                  <a16:creationId xmlns:a16="http://schemas.microsoft.com/office/drawing/2014/main" id="{CDBB369E-07E9-8D40-A34E-5A1BDEF5C88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608950" y="2724893"/>
              <a:ext cx="469900" cy="469900"/>
            </a:xfrm>
            <a:prstGeom prst="rect">
              <a:avLst/>
            </a:prstGeom>
          </p:spPr>
        </p:pic>
        <p:sp>
          <p:nvSpPr>
            <p:cNvPr id="16" name="TextBox 15">
              <a:extLst>
                <a:ext uri="{FF2B5EF4-FFF2-40B4-BE49-F238E27FC236}">
                  <a16:creationId xmlns:a16="http://schemas.microsoft.com/office/drawing/2014/main" id="{A3849930-BDF3-6749-9643-651739E86D36}"/>
                </a:ext>
              </a:extLst>
            </p:cNvPr>
            <p:cNvSpPr txBox="1"/>
            <p:nvPr/>
          </p:nvSpPr>
          <p:spPr>
            <a:xfrm>
              <a:off x="7571827" y="3214634"/>
              <a:ext cx="1630121" cy="954107"/>
            </a:xfrm>
            <a:prstGeom prst="rect">
              <a:avLst/>
            </a:prstGeom>
            <a:noFill/>
          </p:spPr>
          <p:txBody>
            <a:bodyPr wrap="square" rtlCol="0">
              <a:spAutoFit/>
            </a:bodyPr>
            <a:lstStyle/>
            <a:p>
              <a:pPr rtl="0"/>
              <a:r>
                <a:rPr lang="pt-BR" sz="1400"/>
                <a:t>Instância do EC2</a:t>
              </a:r>
              <a:r>
                <a:rPr lang="en-US" sz="1400" dirty="0"/>
                <a:t/>
              </a:r>
              <a:br>
                <a:rPr lang="en-US" sz="1400" dirty="0"/>
              </a:br>
              <a:r>
                <a:rPr lang="pt-BR" sz="1400"/>
                <a:t>instância </a:t>
              </a:r>
              <a:r>
                <a:rPr lang="pt-BR" sz="1400">
                  <a:solidFill>
                    <a:srgbClr val="0070C0"/>
                  </a:solidFill>
                </a:rPr>
                <a:t>DEV</a:t>
              </a:r>
              <a:r>
                <a:rPr lang="pt-BR" sz="1400"/>
                <a:t> da aplicação da cafeteria</a:t>
              </a:r>
            </a:p>
          </p:txBody>
        </p:sp>
        <p:sp>
          <p:nvSpPr>
            <p:cNvPr id="17" name="TextBox 16">
              <a:extLst>
                <a:ext uri="{FF2B5EF4-FFF2-40B4-BE49-F238E27FC236}">
                  <a16:creationId xmlns:a16="http://schemas.microsoft.com/office/drawing/2014/main" id="{1408F70F-551F-6C42-BB5B-F9E6F11B1CFC}"/>
                </a:ext>
              </a:extLst>
            </p:cNvPr>
            <p:cNvSpPr txBox="1"/>
            <p:nvPr/>
          </p:nvSpPr>
          <p:spPr>
            <a:xfrm>
              <a:off x="9458172" y="1522382"/>
              <a:ext cx="1519480" cy="523220"/>
            </a:xfrm>
            <a:prstGeom prst="rect">
              <a:avLst/>
            </a:prstGeom>
            <a:noFill/>
          </p:spPr>
          <p:txBody>
            <a:bodyPr wrap="square" rtlCol="0">
              <a:spAutoFit/>
            </a:bodyPr>
            <a:lstStyle/>
            <a:p>
              <a:pPr algn="ctr" rtl="0"/>
              <a:r>
                <a:rPr lang="pt-BR" sz="1400" dirty="0"/>
                <a:t> Parâmetro </a:t>
              </a:r>
              <a:r>
                <a:rPr lang="en-US" sz="1400" dirty="0"/>
                <a:t/>
              </a:r>
              <a:br>
                <a:rPr lang="en-US" sz="1400" dirty="0"/>
              </a:br>
              <a:r>
                <a:rPr lang="pt-BR" sz="1400" dirty="0"/>
                <a:t>Armazenamento</a:t>
              </a:r>
            </a:p>
          </p:txBody>
        </p:sp>
        <p:pic>
          <p:nvPicPr>
            <p:cNvPr id="18" name="Graphic 17">
              <a:extLst>
                <a:ext uri="{FF2B5EF4-FFF2-40B4-BE49-F238E27FC236}">
                  <a16:creationId xmlns:a16="http://schemas.microsoft.com/office/drawing/2014/main" id="{D6CE2D8C-8A88-1B4E-8940-95A505DFDF04}"/>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997940" y="1601567"/>
              <a:ext cx="469900" cy="469900"/>
            </a:xfrm>
            <a:prstGeom prst="rect">
              <a:avLst/>
            </a:prstGeom>
          </p:spPr>
        </p:pic>
        <p:cxnSp>
          <p:nvCxnSpPr>
            <p:cNvPr id="19" name="Straight Arrow Connector 44">
              <a:extLst>
                <a:ext uri="{FF2B5EF4-FFF2-40B4-BE49-F238E27FC236}">
                  <a16:creationId xmlns:a16="http://schemas.microsoft.com/office/drawing/2014/main" id="{D122D976-26AB-044E-8FD2-E282079663D4}"/>
                </a:ext>
              </a:extLst>
            </p:cNvPr>
            <p:cNvCxnSpPr>
              <a:cxnSpLocks/>
              <a:stCxn id="15" idx="0"/>
              <a:endCxn id="18" idx="2"/>
            </p:cNvCxnSpPr>
            <p:nvPr/>
          </p:nvCxnSpPr>
          <p:spPr>
            <a:xfrm rot="5400000" flipH="1" flipV="1">
              <a:off x="8211682" y="1703685"/>
              <a:ext cx="653426" cy="1388990"/>
            </a:xfrm>
            <a:prstGeom prst="bentConnector3">
              <a:avLst>
                <a:gd name="adj1" fmla="val 44169"/>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13D1A1-7414-6C49-B8DE-F44EEA5AB64E}"/>
                </a:ext>
              </a:extLst>
            </p:cNvPr>
            <p:cNvSpPr/>
            <p:nvPr/>
          </p:nvSpPr>
          <p:spPr>
            <a:xfrm>
              <a:off x="8808424" y="4380850"/>
              <a:ext cx="2031252" cy="1065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a:solidFill>
                    <a:schemeClr val="accent3"/>
                  </a:solidFill>
                </a:rPr>
                <a:t>Sub-rede privada 1</a:t>
              </a:r>
            </a:p>
          </p:txBody>
        </p:sp>
        <p:pic>
          <p:nvPicPr>
            <p:cNvPr id="21" name="Graphic 20">
              <a:extLst>
                <a:ext uri="{FF2B5EF4-FFF2-40B4-BE49-F238E27FC236}">
                  <a16:creationId xmlns:a16="http://schemas.microsoft.com/office/drawing/2014/main" id="{9A09D7C6-48BE-0945-9218-DA279E59992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808422" y="4380850"/>
              <a:ext cx="274320" cy="274320"/>
            </a:xfrm>
            <a:prstGeom prst="rect">
              <a:avLst/>
            </a:prstGeom>
          </p:spPr>
        </p:pic>
        <p:sp>
          <p:nvSpPr>
            <p:cNvPr id="22" name="TextBox 21">
              <a:extLst>
                <a:ext uri="{FF2B5EF4-FFF2-40B4-BE49-F238E27FC236}">
                  <a16:creationId xmlns:a16="http://schemas.microsoft.com/office/drawing/2014/main" id="{1C6F925A-7949-2A49-A12A-77DB1E66D0FD}"/>
                </a:ext>
              </a:extLst>
            </p:cNvPr>
            <p:cNvSpPr txBox="1"/>
            <p:nvPr/>
          </p:nvSpPr>
          <p:spPr>
            <a:xfrm>
              <a:off x="9361755" y="4615336"/>
              <a:ext cx="1193085" cy="738664"/>
            </a:xfrm>
            <a:prstGeom prst="rect">
              <a:avLst/>
            </a:prstGeom>
            <a:noFill/>
          </p:spPr>
          <p:txBody>
            <a:bodyPr wrap="square" rtlCol="0">
              <a:spAutoFit/>
            </a:bodyPr>
            <a:lstStyle/>
            <a:p>
              <a:pPr rtl="0"/>
              <a:r>
                <a:rPr lang="pt-BR" sz="1400"/>
                <a:t>Instância MariaDB do RDS</a:t>
              </a:r>
            </a:p>
          </p:txBody>
        </p:sp>
        <p:pic>
          <p:nvPicPr>
            <p:cNvPr id="23" name="Graphic 22">
              <a:extLst>
                <a:ext uri="{FF2B5EF4-FFF2-40B4-BE49-F238E27FC236}">
                  <a16:creationId xmlns:a16="http://schemas.microsoft.com/office/drawing/2014/main" id="{612EDD51-9E06-2C49-A111-2A5CA77E1F9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885754" y="4791205"/>
              <a:ext cx="469900" cy="469900"/>
            </a:xfrm>
            <a:prstGeom prst="rect">
              <a:avLst/>
            </a:prstGeom>
          </p:spPr>
        </p:pic>
        <p:cxnSp>
          <p:nvCxnSpPr>
            <p:cNvPr id="25" name="Straight Arrow Connector 44">
              <a:extLst>
                <a:ext uri="{FF2B5EF4-FFF2-40B4-BE49-F238E27FC236}">
                  <a16:creationId xmlns:a16="http://schemas.microsoft.com/office/drawing/2014/main" id="{296A1FEE-4C87-514B-9840-2BD565076F03}"/>
                </a:ext>
              </a:extLst>
            </p:cNvPr>
            <p:cNvCxnSpPr>
              <a:cxnSpLocks/>
              <a:stCxn id="15" idx="3"/>
              <a:endCxn id="23" idx="0"/>
            </p:cNvCxnSpPr>
            <p:nvPr/>
          </p:nvCxnSpPr>
          <p:spPr>
            <a:xfrm>
              <a:off x="8078850" y="2959843"/>
              <a:ext cx="1041854" cy="1831362"/>
            </a:xfrm>
            <a:prstGeom prst="bentConnector2">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8C305DC-4B0A-F447-B509-D477559157C0}"/>
                </a:ext>
              </a:extLst>
            </p:cNvPr>
            <p:cNvSpPr/>
            <p:nvPr/>
          </p:nvSpPr>
          <p:spPr>
            <a:xfrm>
              <a:off x="8846845" y="5570067"/>
              <a:ext cx="2031252" cy="46990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400">
                  <a:solidFill>
                    <a:schemeClr val="accent3"/>
                  </a:solidFill>
                </a:rPr>
                <a:t>Sub-rede privada 2</a:t>
              </a:r>
            </a:p>
          </p:txBody>
        </p:sp>
        <p:pic>
          <p:nvPicPr>
            <p:cNvPr id="27" name="Graphic 26">
              <a:extLst>
                <a:ext uri="{FF2B5EF4-FFF2-40B4-BE49-F238E27FC236}">
                  <a16:creationId xmlns:a16="http://schemas.microsoft.com/office/drawing/2014/main" id="{9D68491E-34EE-DF41-840E-79E5EAE6B31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833379" y="5582767"/>
              <a:ext cx="274320" cy="274320"/>
            </a:xfrm>
            <a:prstGeom prst="rect">
              <a:avLst/>
            </a:prstGeom>
          </p:spPr>
        </p:pic>
        <p:pic>
          <p:nvPicPr>
            <p:cNvPr id="28" name="Graphic 27">
              <a:extLst>
                <a:ext uri="{FF2B5EF4-FFF2-40B4-BE49-F238E27FC236}">
                  <a16:creationId xmlns:a16="http://schemas.microsoft.com/office/drawing/2014/main" id="{90AB7634-1016-D54E-BED1-2C646F6A0F7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504315" y="2724893"/>
              <a:ext cx="469900" cy="469900"/>
            </a:xfrm>
            <a:prstGeom prst="rect">
              <a:avLst/>
            </a:prstGeom>
          </p:spPr>
        </p:pic>
        <p:sp>
          <p:nvSpPr>
            <p:cNvPr id="29" name="TextBox 28">
              <a:extLst>
                <a:ext uri="{FF2B5EF4-FFF2-40B4-BE49-F238E27FC236}">
                  <a16:creationId xmlns:a16="http://schemas.microsoft.com/office/drawing/2014/main" id="{C0DC8DE1-A694-FC47-BA94-94B502A8ADBB}"/>
                </a:ext>
              </a:extLst>
            </p:cNvPr>
            <p:cNvSpPr txBox="1"/>
            <p:nvPr/>
          </p:nvSpPr>
          <p:spPr>
            <a:xfrm>
              <a:off x="9327492" y="3240796"/>
              <a:ext cx="1630121" cy="954107"/>
            </a:xfrm>
            <a:prstGeom prst="rect">
              <a:avLst/>
            </a:prstGeom>
            <a:noFill/>
          </p:spPr>
          <p:txBody>
            <a:bodyPr wrap="square" rtlCol="0">
              <a:spAutoFit/>
            </a:bodyPr>
            <a:lstStyle/>
            <a:p>
              <a:pPr rtl="0"/>
              <a:r>
                <a:rPr lang="pt-BR" sz="1400"/>
                <a:t>Instância do EC2</a:t>
              </a:r>
              <a:r>
                <a:rPr lang="en-US" sz="1400" dirty="0"/>
                <a:t/>
              </a:r>
              <a:br>
                <a:rPr lang="en-US" sz="1400" dirty="0"/>
              </a:br>
              <a:r>
                <a:rPr lang="pt-BR" sz="1400"/>
                <a:t>instância </a:t>
              </a:r>
              <a:r>
                <a:rPr lang="pt-BR" sz="1400">
                  <a:solidFill>
                    <a:srgbClr val="0070C0"/>
                  </a:solidFill>
                </a:rPr>
                <a:t>PROD</a:t>
              </a:r>
              <a:r>
                <a:rPr lang="pt-BR" sz="1400"/>
                <a:t> da aplicação da cafeteria</a:t>
              </a:r>
            </a:p>
          </p:txBody>
        </p:sp>
        <p:cxnSp>
          <p:nvCxnSpPr>
            <p:cNvPr id="30" name="Straight Arrow Connector 44">
              <a:extLst>
                <a:ext uri="{FF2B5EF4-FFF2-40B4-BE49-F238E27FC236}">
                  <a16:creationId xmlns:a16="http://schemas.microsoft.com/office/drawing/2014/main" id="{D43871B4-B11E-8648-A62F-E26C06C0FD8A}"/>
                </a:ext>
              </a:extLst>
            </p:cNvPr>
            <p:cNvCxnSpPr>
              <a:cxnSpLocks/>
              <a:stCxn id="28" idx="0"/>
              <a:endCxn id="18" idx="2"/>
            </p:cNvCxnSpPr>
            <p:nvPr/>
          </p:nvCxnSpPr>
          <p:spPr>
            <a:xfrm rot="16200000" flipV="1">
              <a:off x="9159365" y="2144992"/>
              <a:ext cx="653426" cy="506375"/>
            </a:xfrm>
            <a:prstGeom prst="bentConnector3">
              <a:avLst>
                <a:gd name="adj1" fmla="val 44169"/>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8C84BDBB-B80B-AB46-92C3-B2229C561A11}"/>
                </a:ext>
              </a:extLst>
            </p:cNvPr>
            <p:cNvPicPr>
              <a:picLocks noChangeAspect="1"/>
            </p:cNvPicPr>
            <p:nvPr/>
          </p:nvPicPr>
          <p:blipFill>
            <a:blip r:embed="rId20"/>
            <a:stretch>
              <a:fillRect/>
            </a:stretch>
          </p:blipFill>
          <p:spPr>
            <a:xfrm>
              <a:off x="6380699" y="2642343"/>
              <a:ext cx="635000" cy="635000"/>
            </a:xfrm>
            <a:prstGeom prst="rect">
              <a:avLst/>
            </a:prstGeom>
          </p:spPr>
        </p:pic>
        <p:sp>
          <p:nvSpPr>
            <p:cNvPr id="32" name="TextBox 31">
              <a:extLst>
                <a:ext uri="{FF2B5EF4-FFF2-40B4-BE49-F238E27FC236}">
                  <a16:creationId xmlns:a16="http://schemas.microsoft.com/office/drawing/2014/main" id="{47A9FED8-467B-D54B-B60D-F1AA5CC1F2B0}"/>
                </a:ext>
              </a:extLst>
            </p:cNvPr>
            <p:cNvSpPr txBox="1"/>
            <p:nvPr/>
          </p:nvSpPr>
          <p:spPr>
            <a:xfrm>
              <a:off x="5922628" y="3078495"/>
              <a:ext cx="1488597" cy="523220"/>
            </a:xfrm>
            <a:prstGeom prst="rect">
              <a:avLst/>
            </a:prstGeom>
            <a:noFill/>
          </p:spPr>
          <p:txBody>
            <a:bodyPr wrap="square" rtlCol="0">
              <a:spAutoFit/>
            </a:bodyPr>
            <a:lstStyle/>
            <a:p>
              <a:pPr algn="ctr" rtl="0"/>
              <a:r>
                <a:rPr lang="pt-BR" sz="1400"/>
                <a:t>Acesso ao Cloud9</a:t>
              </a:r>
            </a:p>
          </p:txBody>
        </p:sp>
        <p:cxnSp>
          <p:nvCxnSpPr>
            <p:cNvPr id="33" name="Straight Arrow Connector 24">
              <a:extLst>
                <a:ext uri="{FF2B5EF4-FFF2-40B4-BE49-F238E27FC236}">
                  <a16:creationId xmlns:a16="http://schemas.microsoft.com/office/drawing/2014/main" id="{8EC05CB4-EC74-464F-9E5F-C30FDB091EDB}"/>
                </a:ext>
              </a:extLst>
            </p:cNvPr>
            <p:cNvCxnSpPr>
              <a:cxnSpLocks/>
              <a:stCxn id="31" idx="3"/>
              <a:endCxn id="15" idx="1"/>
            </p:cNvCxnSpPr>
            <p:nvPr/>
          </p:nvCxnSpPr>
          <p:spPr>
            <a:xfrm>
              <a:off x="7015699" y="2959843"/>
              <a:ext cx="593251"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4">
              <a:extLst>
                <a:ext uri="{FF2B5EF4-FFF2-40B4-BE49-F238E27FC236}">
                  <a16:creationId xmlns:a16="http://schemas.microsoft.com/office/drawing/2014/main" id="{0F7BE68A-AD96-5B4B-9F57-E796E06E73BD}"/>
                </a:ext>
              </a:extLst>
            </p:cNvPr>
            <p:cNvCxnSpPr>
              <a:cxnSpLocks/>
              <a:stCxn id="28" idx="1"/>
              <a:endCxn id="23" idx="0"/>
            </p:cNvCxnSpPr>
            <p:nvPr/>
          </p:nvCxnSpPr>
          <p:spPr>
            <a:xfrm rot="10800000" flipV="1">
              <a:off x="9120705" y="2959843"/>
              <a:ext cx="383611" cy="1831362"/>
            </a:xfrm>
            <a:prstGeom prst="bentConnector2">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A97841-E839-1E48-8D0B-A8341E76F20F}"/>
                </a:ext>
              </a:extLst>
            </p:cNvPr>
            <p:cNvSpPr txBox="1"/>
            <p:nvPr/>
          </p:nvSpPr>
          <p:spPr>
            <a:xfrm>
              <a:off x="4188501" y="4125849"/>
              <a:ext cx="1571025" cy="523220"/>
            </a:xfrm>
            <a:prstGeom prst="rect">
              <a:avLst/>
            </a:prstGeom>
            <a:noFill/>
          </p:spPr>
          <p:txBody>
            <a:bodyPr wrap="square" rtlCol="0">
              <a:spAutoFit/>
            </a:bodyPr>
            <a:lstStyle/>
            <a:p>
              <a:pPr algn="ctr" rtl="0"/>
              <a:r>
                <a:rPr lang="pt-BR" sz="1400" dirty="0"/>
                <a:t>Políticas </a:t>
              </a:r>
              <a:r>
                <a:rPr lang="pt-BR" sz="1400" dirty="0" smtClean="0"/>
                <a:t/>
              </a:r>
              <a:br>
                <a:rPr lang="pt-BR" sz="1400" dirty="0" smtClean="0"/>
              </a:br>
              <a:r>
                <a:rPr lang="pt-BR" sz="1400" dirty="0" smtClean="0"/>
                <a:t>do </a:t>
              </a:r>
              <a:r>
                <a:rPr lang="pt-BR" sz="1400" dirty="0"/>
                <a:t>IAM</a:t>
              </a:r>
            </a:p>
          </p:txBody>
        </p:sp>
        <p:pic>
          <p:nvPicPr>
            <p:cNvPr id="36" name="Graphic 35">
              <a:extLst>
                <a:ext uri="{FF2B5EF4-FFF2-40B4-BE49-F238E27FC236}">
                  <a16:creationId xmlns:a16="http://schemas.microsoft.com/office/drawing/2014/main" id="{B960BA4D-C5E3-6A4B-BAC5-FDAA5B828AFE}"/>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4759092" y="3663270"/>
              <a:ext cx="469900" cy="469900"/>
            </a:xfrm>
            <a:prstGeom prst="rect">
              <a:avLst/>
            </a:prstGeom>
          </p:spPr>
        </p:pic>
        <p:pic>
          <p:nvPicPr>
            <p:cNvPr id="37" name="Graphic 36">
              <a:extLst>
                <a:ext uri="{FF2B5EF4-FFF2-40B4-BE49-F238E27FC236}">
                  <a16:creationId xmlns:a16="http://schemas.microsoft.com/office/drawing/2014/main" id="{1E99FACF-AA76-A941-8A0B-8D40B4898D95}"/>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637421" y="3672231"/>
              <a:ext cx="469900" cy="469900"/>
            </a:xfrm>
            <a:prstGeom prst="rect">
              <a:avLst/>
            </a:prstGeom>
          </p:spPr>
        </p:pic>
        <p:sp>
          <p:nvSpPr>
            <p:cNvPr id="38" name="TextBox 37">
              <a:extLst>
                <a:ext uri="{FF2B5EF4-FFF2-40B4-BE49-F238E27FC236}">
                  <a16:creationId xmlns:a16="http://schemas.microsoft.com/office/drawing/2014/main" id="{2ADD980B-7656-8047-A8ED-2C4AA72E34E7}"/>
                </a:ext>
              </a:extLst>
            </p:cNvPr>
            <p:cNvSpPr txBox="1"/>
            <p:nvPr/>
          </p:nvSpPr>
          <p:spPr>
            <a:xfrm>
              <a:off x="462659" y="4169792"/>
              <a:ext cx="819424" cy="307777"/>
            </a:xfrm>
            <a:prstGeom prst="rect">
              <a:avLst/>
            </a:prstGeom>
            <a:noFill/>
          </p:spPr>
          <p:txBody>
            <a:bodyPr wrap="square" rtlCol="0">
              <a:spAutoFit/>
            </a:bodyPr>
            <a:lstStyle/>
            <a:p>
              <a:pPr algn="ctr" rtl="0"/>
              <a:r>
                <a:rPr lang="pt-BR" sz="1400">
                  <a:solidFill>
                    <a:srgbClr val="232F3E"/>
                  </a:solidFill>
                </a:rPr>
                <a:t>Nikhil</a:t>
              </a:r>
            </a:p>
          </p:txBody>
        </p:sp>
        <p:sp>
          <p:nvSpPr>
            <p:cNvPr id="39" name="Rectangle 38">
              <a:extLst>
                <a:ext uri="{FF2B5EF4-FFF2-40B4-BE49-F238E27FC236}">
                  <a16:creationId xmlns:a16="http://schemas.microsoft.com/office/drawing/2014/main" id="{11C9963C-C3A0-6F49-9A84-3F149258616B}"/>
                </a:ext>
              </a:extLst>
            </p:cNvPr>
            <p:cNvSpPr/>
            <p:nvPr/>
          </p:nvSpPr>
          <p:spPr>
            <a:xfrm>
              <a:off x="2166414" y="3322178"/>
              <a:ext cx="1774100" cy="1170900"/>
            </a:xfrm>
            <a:prstGeom prst="rect">
              <a:avLst/>
            </a:prstGeom>
            <a:solidFill>
              <a:srgbClr val="5A6B86">
                <a:alpha val="9804"/>
              </a:srgb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chemeClr val="tx1"/>
                  </a:solidFill>
                </a:rPr>
                <a:t>Grupo AppDevelopers do IAM</a:t>
              </a:r>
            </a:p>
          </p:txBody>
        </p:sp>
        <p:pic>
          <p:nvPicPr>
            <p:cNvPr id="40" name="Graphic 39">
              <a:extLst>
                <a:ext uri="{FF2B5EF4-FFF2-40B4-BE49-F238E27FC236}">
                  <a16:creationId xmlns:a16="http://schemas.microsoft.com/office/drawing/2014/main" id="{CB30E755-6D53-FE40-A940-4CF4AC489A0C}"/>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637421" y="2149051"/>
              <a:ext cx="469900" cy="469900"/>
            </a:xfrm>
            <a:prstGeom prst="rect">
              <a:avLst/>
            </a:prstGeom>
          </p:spPr>
        </p:pic>
        <p:sp>
          <p:nvSpPr>
            <p:cNvPr id="41" name="TextBox 40">
              <a:extLst>
                <a:ext uri="{FF2B5EF4-FFF2-40B4-BE49-F238E27FC236}">
                  <a16:creationId xmlns:a16="http://schemas.microsoft.com/office/drawing/2014/main" id="{33575469-6FAE-E04F-BA12-502118CDA6F2}"/>
                </a:ext>
              </a:extLst>
            </p:cNvPr>
            <p:cNvSpPr txBox="1"/>
            <p:nvPr/>
          </p:nvSpPr>
          <p:spPr>
            <a:xfrm>
              <a:off x="291611" y="2651062"/>
              <a:ext cx="1161520" cy="523220"/>
            </a:xfrm>
            <a:prstGeom prst="rect">
              <a:avLst/>
            </a:prstGeom>
            <a:noFill/>
          </p:spPr>
          <p:txBody>
            <a:bodyPr wrap="square" rtlCol="0">
              <a:spAutoFit/>
            </a:bodyPr>
            <a:lstStyle/>
            <a:p>
              <a:pPr algn="ctr" rtl="0"/>
              <a:r>
                <a:rPr lang="pt-BR" sz="1400">
                  <a:solidFill>
                    <a:srgbClr val="232F3E"/>
                  </a:solidFill>
                </a:rPr>
                <a:t>vocuser (Sofía)</a:t>
              </a:r>
            </a:p>
          </p:txBody>
        </p:sp>
        <p:pic>
          <p:nvPicPr>
            <p:cNvPr id="42" name="Graphic 41">
              <a:extLst>
                <a:ext uri="{FF2B5EF4-FFF2-40B4-BE49-F238E27FC236}">
                  <a16:creationId xmlns:a16="http://schemas.microsoft.com/office/drawing/2014/main" id="{3D8DC99D-58AC-7444-89B0-6C80000F1B77}"/>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637421" y="5137255"/>
              <a:ext cx="469900" cy="469900"/>
            </a:xfrm>
            <a:prstGeom prst="rect">
              <a:avLst/>
            </a:prstGeom>
          </p:spPr>
        </p:pic>
        <p:sp>
          <p:nvSpPr>
            <p:cNvPr id="43" name="TextBox 42">
              <a:extLst>
                <a:ext uri="{FF2B5EF4-FFF2-40B4-BE49-F238E27FC236}">
                  <a16:creationId xmlns:a16="http://schemas.microsoft.com/office/drawing/2014/main" id="{5B31DB01-07D1-D04E-972E-3495EC01DF27}"/>
                </a:ext>
              </a:extLst>
            </p:cNvPr>
            <p:cNvSpPr txBox="1"/>
            <p:nvPr/>
          </p:nvSpPr>
          <p:spPr>
            <a:xfrm>
              <a:off x="452304" y="5679010"/>
              <a:ext cx="840134" cy="307777"/>
            </a:xfrm>
            <a:prstGeom prst="rect">
              <a:avLst/>
            </a:prstGeom>
            <a:noFill/>
          </p:spPr>
          <p:txBody>
            <a:bodyPr wrap="square" rtlCol="0">
              <a:spAutoFit/>
            </a:bodyPr>
            <a:lstStyle/>
            <a:p>
              <a:pPr algn="ctr" rtl="0"/>
              <a:r>
                <a:rPr lang="pt-BR" sz="1400">
                  <a:solidFill>
                    <a:srgbClr val="232F3E"/>
                  </a:solidFill>
                </a:rPr>
                <a:t>Olivia</a:t>
              </a:r>
            </a:p>
          </p:txBody>
        </p:sp>
        <p:sp>
          <p:nvSpPr>
            <p:cNvPr id="44" name="Rectangle 43">
              <a:extLst>
                <a:ext uri="{FF2B5EF4-FFF2-40B4-BE49-F238E27FC236}">
                  <a16:creationId xmlns:a16="http://schemas.microsoft.com/office/drawing/2014/main" id="{B173B35B-96E5-CE4B-A3A2-43AFE3114E1D}"/>
                </a:ext>
              </a:extLst>
            </p:cNvPr>
            <p:cNvSpPr/>
            <p:nvPr/>
          </p:nvSpPr>
          <p:spPr>
            <a:xfrm>
              <a:off x="2058105" y="1808322"/>
              <a:ext cx="3539413" cy="424345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rgbClr val="5A6B86"/>
                  </a:solidFill>
                </a:rPr>
                <a:t>Recursos do IAM</a:t>
              </a:r>
              <a:endParaRPr lang="en-US" sz="1100" dirty="0">
                <a:solidFill>
                  <a:srgbClr val="5A6B86"/>
                </a:solidFill>
              </a:endParaRPr>
            </a:p>
          </p:txBody>
        </p:sp>
        <p:pic>
          <p:nvPicPr>
            <p:cNvPr id="45" name="Graphic 44">
              <a:extLst>
                <a:ext uri="{FF2B5EF4-FFF2-40B4-BE49-F238E27FC236}">
                  <a16:creationId xmlns:a16="http://schemas.microsoft.com/office/drawing/2014/main" id="{12D33B4B-7330-1B43-8CA6-DD34FB05AEF6}"/>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361799" y="3951712"/>
              <a:ext cx="469900" cy="469900"/>
            </a:xfrm>
            <a:prstGeom prst="rect">
              <a:avLst/>
            </a:prstGeom>
          </p:spPr>
        </p:pic>
        <p:cxnSp>
          <p:nvCxnSpPr>
            <p:cNvPr id="46" name="Straight Arrow Connector 24">
              <a:extLst>
                <a:ext uri="{FF2B5EF4-FFF2-40B4-BE49-F238E27FC236}">
                  <a16:creationId xmlns:a16="http://schemas.microsoft.com/office/drawing/2014/main" id="{2390EC54-BC89-BE4F-8339-54643CC87762}"/>
                </a:ext>
              </a:extLst>
            </p:cNvPr>
            <p:cNvCxnSpPr>
              <a:cxnSpLocks/>
              <a:stCxn id="36" idx="1"/>
              <a:endCxn id="39" idx="3"/>
            </p:cNvCxnSpPr>
            <p:nvPr/>
          </p:nvCxnSpPr>
          <p:spPr>
            <a:xfrm rot="10800000" flipV="1">
              <a:off x="3940514" y="3907628"/>
              <a:ext cx="818578"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56E4B5C5-895A-5448-9440-DD9035B8A42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4767420" y="5136282"/>
              <a:ext cx="469900" cy="469900"/>
            </a:xfrm>
            <a:prstGeom prst="rect">
              <a:avLst/>
            </a:prstGeom>
          </p:spPr>
        </p:pic>
        <p:sp>
          <p:nvSpPr>
            <p:cNvPr id="48" name="Rectangle 47">
              <a:extLst>
                <a:ext uri="{FF2B5EF4-FFF2-40B4-BE49-F238E27FC236}">
                  <a16:creationId xmlns:a16="http://schemas.microsoft.com/office/drawing/2014/main" id="{FBB9EBB2-9407-7C44-94BE-561ED6B550C7}"/>
                </a:ext>
              </a:extLst>
            </p:cNvPr>
            <p:cNvSpPr/>
            <p:nvPr/>
          </p:nvSpPr>
          <p:spPr>
            <a:xfrm>
              <a:off x="2157305" y="4781690"/>
              <a:ext cx="1774101" cy="1170900"/>
            </a:xfrm>
            <a:prstGeom prst="rect">
              <a:avLst/>
            </a:prstGeom>
            <a:solidFill>
              <a:srgbClr val="5A6B86">
                <a:alpha val="9804"/>
              </a:srgb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400">
                  <a:solidFill>
                    <a:schemeClr val="tx1"/>
                  </a:solidFill>
                </a:rPr>
                <a:t>Grupo DBAdministrators do IAM</a:t>
              </a:r>
            </a:p>
          </p:txBody>
        </p:sp>
        <p:cxnSp>
          <p:nvCxnSpPr>
            <p:cNvPr id="49" name="Straight Arrow Connector 24">
              <a:extLst>
                <a:ext uri="{FF2B5EF4-FFF2-40B4-BE49-F238E27FC236}">
                  <a16:creationId xmlns:a16="http://schemas.microsoft.com/office/drawing/2014/main" id="{913CB35A-B591-364E-9BA8-33A0AA602BBA}"/>
                </a:ext>
              </a:extLst>
            </p:cNvPr>
            <p:cNvCxnSpPr>
              <a:cxnSpLocks/>
              <a:stCxn id="47" idx="1"/>
              <a:endCxn id="48" idx="3"/>
            </p:cNvCxnSpPr>
            <p:nvPr/>
          </p:nvCxnSpPr>
          <p:spPr>
            <a:xfrm rot="10800000">
              <a:off x="3931406" y="5371232"/>
              <a:ext cx="836014"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91B0424-44C8-1047-8F34-649DB9E28151}"/>
                </a:ext>
              </a:extLst>
            </p:cNvPr>
            <p:cNvSpPr txBox="1"/>
            <p:nvPr/>
          </p:nvSpPr>
          <p:spPr>
            <a:xfrm>
              <a:off x="4245365" y="5582767"/>
              <a:ext cx="1571025" cy="523220"/>
            </a:xfrm>
            <a:prstGeom prst="rect">
              <a:avLst/>
            </a:prstGeom>
            <a:noFill/>
          </p:spPr>
          <p:txBody>
            <a:bodyPr wrap="square" rtlCol="0">
              <a:spAutoFit/>
            </a:bodyPr>
            <a:lstStyle/>
            <a:p>
              <a:pPr algn="ctr" rtl="0"/>
              <a:r>
                <a:rPr lang="pt-BR" sz="1400" dirty="0"/>
                <a:t>Políticas </a:t>
              </a:r>
              <a:r>
                <a:rPr lang="pt-BR" sz="1400" dirty="0" smtClean="0"/>
                <a:t/>
              </a:r>
              <a:br>
                <a:rPr lang="pt-BR" sz="1400" dirty="0" smtClean="0"/>
              </a:br>
              <a:r>
                <a:rPr lang="pt-BR" sz="1400" dirty="0" smtClean="0"/>
                <a:t>do </a:t>
              </a:r>
              <a:r>
                <a:rPr lang="pt-BR" sz="1400" dirty="0"/>
                <a:t>IAM</a:t>
              </a:r>
            </a:p>
          </p:txBody>
        </p:sp>
        <p:sp>
          <p:nvSpPr>
            <p:cNvPr id="51" name="TextBox 50">
              <a:extLst>
                <a:ext uri="{FF2B5EF4-FFF2-40B4-BE49-F238E27FC236}">
                  <a16:creationId xmlns:a16="http://schemas.microsoft.com/office/drawing/2014/main" id="{7231DC8B-CC96-9C4D-8EE5-5F12D83A1533}"/>
                </a:ext>
              </a:extLst>
            </p:cNvPr>
            <p:cNvSpPr txBox="1"/>
            <p:nvPr/>
          </p:nvSpPr>
          <p:spPr>
            <a:xfrm>
              <a:off x="3574793" y="3601893"/>
              <a:ext cx="1571025" cy="307777"/>
            </a:xfrm>
            <a:prstGeom prst="rect">
              <a:avLst/>
            </a:prstGeom>
            <a:noFill/>
          </p:spPr>
          <p:txBody>
            <a:bodyPr wrap="square" rtlCol="0">
              <a:spAutoFit/>
            </a:bodyPr>
            <a:lstStyle/>
            <a:p>
              <a:pPr algn="ctr" rtl="0"/>
              <a:r>
                <a:rPr lang="pt-BR" sz="1400"/>
                <a:t>associada</a:t>
              </a:r>
            </a:p>
          </p:txBody>
        </p:sp>
        <p:sp>
          <p:nvSpPr>
            <p:cNvPr id="52" name="TextBox 51">
              <a:extLst>
                <a:ext uri="{FF2B5EF4-FFF2-40B4-BE49-F238E27FC236}">
                  <a16:creationId xmlns:a16="http://schemas.microsoft.com/office/drawing/2014/main" id="{0AA4CCE9-C99D-5841-A105-1063DBD6B36B}"/>
                </a:ext>
              </a:extLst>
            </p:cNvPr>
            <p:cNvSpPr txBox="1"/>
            <p:nvPr/>
          </p:nvSpPr>
          <p:spPr>
            <a:xfrm>
              <a:off x="3615198" y="5077551"/>
              <a:ext cx="1571025" cy="307777"/>
            </a:xfrm>
            <a:prstGeom prst="rect">
              <a:avLst/>
            </a:prstGeom>
            <a:noFill/>
          </p:spPr>
          <p:txBody>
            <a:bodyPr wrap="square" rtlCol="0">
              <a:spAutoFit/>
            </a:bodyPr>
            <a:lstStyle/>
            <a:p>
              <a:pPr algn="ctr" rtl="0"/>
              <a:r>
                <a:rPr lang="pt-BR" sz="1400"/>
                <a:t>associada</a:t>
              </a:r>
            </a:p>
          </p:txBody>
        </p:sp>
        <p:cxnSp>
          <p:nvCxnSpPr>
            <p:cNvPr id="53" name="Straight Arrow Connector 24">
              <a:extLst>
                <a:ext uri="{FF2B5EF4-FFF2-40B4-BE49-F238E27FC236}">
                  <a16:creationId xmlns:a16="http://schemas.microsoft.com/office/drawing/2014/main" id="{BCB8A38A-3A58-844C-8AA5-4CD270550CC8}"/>
                </a:ext>
              </a:extLst>
            </p:cNvPr>
            <p:cNvCxnSpPr>
              <a:cxnSpLocks/>
              <a:stCxn id="37" idx="3"/>
              <a:endCxn id="39" idx="1"/>
            </p:cNvCxnSpPr>
            <p:nvPr/>
          </p:nvCxnSpPr>
          <p:spPr>
            <a:xfrm>
              <a:off x="1107321" y="3907181"/>
              <a:ext cx="1059093" cy="447"/>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F174C3C-A332-0944-8F20-A23AECB07F26}"/>
                </a:ext>
              </a:extLst>
            </p:cNvPr>
            <p:cNvSpPr txBox="1"/>
            <p:nvPr/>
          </p:nvSpPr>
          <p:spPr>
            <a:xfrm>
              <a:off x="716193" y="3541692"/>
              <a:ext cx="1571025" cy="307777"/>
            </a:xfrm>
            <a:prstGeom prst="rect">
              <a:avLst/>
            </a:prstGeom>
            <a:noFill/>
          </p:spPr>
          <p:txBody>
            <a:bodyPr wrap="square" rtlCol="0">
              <a:spAutoFit/>
            </a:bodyPr>
            <a:lstStyle/>
            <a:p>
              <a:pPr algn="ctr" rtl="0"/>
              <a:r>
                <a:rPr lang="pt-BR" sz="1400" dirty="0"/>
                <a:t>membro de</a:t>
              </a:r>
            </a:p>
          </p:txBody>
        </p:sp>
        <p:cxnSp>
          <p:nvCxnSpPr>
            <p:cNvPr id="55" name="Straight Arrow Connector 24">
              <a:extLst>
                <a:ext uri="{FF2B5EF4-FFF2-40B4-BE49-F238E27FC236}">
                  <a16:creationId xmlns:a16="http://schemas.microsoft.com/office/drawing/2014/main" id="{AED6A7C9-6CC2-D841-AD38-94C4EA374237}"/>
                </a:ext>
              </a:extLst>
            </p:cNvPr>
            <p:cNvCxnSpPr>
              <a:cxnSpLocks/>
              <a:stCxn id="42" idx="3"/>
              <a:endCxn id="48" idx="1"/>
            </p:cNvCxnSpPr>
            <p:nvPr/>
          </p:nvCxnSpPr>
          <p:spPr>
            <a:xfrm flipV="1">
              <a:off x="1107321" y="5367140"/>
              <a:ext cx="1049984"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C3B9909-644C-D840-8CBC-0A179373823E}"/>
                </a:ext>
              </a:extLst>
            </p:cNvPr>
            <p:cNvSpPr txBox="1"/>
            <p:nvPr/>
          </p:nvSpPr>
          <p:spPr>
            <a:xfrm>
              <a:off x="695784" y="4995594"/>
              <a:ext cx="1571025" cy="307777"/>
            </a:xfrm>
            <a:prstGeom prst="rect">
              <a:avLst/>
            </a:prstGeom>
            <a:noFill/>
          </p:spPr>
          <p:txBody>
            <a:bodyPr wrap="square" rtlCol="0">
              <a:spAutoFit/>
            </a:bodyPr>
            <a:lstStyle/>
            <a:p>
              <a:pPr algn="ctr" rtl="0"/>
              <a:r>
                <a:rPr lang="pt-BR" sz="1400"/>
                <a:t>membro de</a:t>
              </a:r>
            </a:p>
          </p:txBody>
        </p:sp>
        <p:pic>
          <p:nvPicPr>
            <p:cNvPr id="57" name="Graphic 56">
              <a:extLst>
                <a:ext uri="{FF2B5EF4-FFF2-40B4-BE49-F238E27FC236}">
                  <a16:creationId xmlns:a16="http://schemas.microsoft.com/office/drawing/2014/main" id="{98320DE1-03E4-E94F-B768-AB972FDA4502}"/>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350205" y="5353991"/>
              <a:ext cx="469900" cy="469900"/>
            </a:xfrm>
            <a:prstGeom prst="rect">
              <a:avLst/>
            </a:prstGeom>
          </p:spPr>
        </p:pic>
      </p:grpSp>
    </p:spTree>
    <p:custDataLst>
      <p:tags r:id="rId1"/>
    </p:custDataLst>
    <p:extLst>
      <p:ext uri="{BB962C8B-B14F-4D97-AF65-F5344CB8AC3E}">
        <p14:creationId xmlns:p14="http://schemas.microsoft.com/office/powerpoint/2010/main" val="157778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464891" y="2172918"/>
            <a:ext cx="5404381" cy="3770682"/>
          </a:xfrm>
        </p:spPr>
        <p:txBody>
          <a:bodyPr rtlCol="0"/>
          <a:lstStyle/>
          <a:p>
            <a:pPr rtl="0"/>
            <a:r>
              <a:rPr lang="pt-BR" sz="3600" dirty="0">
                <a:solidFill>
                  <a:srgbClr val="FFFFFF"/>
                </a:solidFill>
                <a:ea typeface="Amazon Ember" panose="02000000000000000000" pitchFamily="2" charset="0"/>
              </a:rPr>
              <a:t>Iniciar Módulo 8 – Laboratório de desafio: Controlar o acesso à conta da AWS usando </a:t>
            </a:r>
            <a:r>
              <a:rPr lang="pt-BR" sz="3600" dirty="0" smtClean="0">
                <a:solidFill>
                  <a:srgbClr val="FFFFFF"/>
                </a:solidFill>
                <a:ea typeface="Amazon Ember" panose="02000000000000000000" pitchFamily="2" charset="0"/>
              </a:rPr>
              <a:t/>
            </a:r>
            <a:br>
              <a:rPr lang="pt-BR" sz="3600" dirty="0" smtClean="0">
                <a:solidFill>
                  <a:srgbClr val="FFFFFF"/>
                </a:solidFill>
                <a:ea typeface="Amazon Ember" panose="02000000000000000000" pitchFamily="2" charset="0"/>
              </a:rPr>
            </a:br>
            <a:r>
              <a:rPr lang="pt-BR" sz="3600" dirty="0" smtClean="0">
                <a:solidFill>
                  <a:srgbClr val="FFFFFF"/>
                </a:solidFill>
                <a:ea typeface="Amazon Ember" panose="02000000000000000000" pitchFamily="2" charset="0"/>
              </a:rPr>
              <a:t>o </a:t>
            </a:r>
            <a:r>
              <a:rPr lang="pt-BR" sz="3600" dirty="0">
                <a:solidFill>
                  <a:srgbClr val="FFFFFF"/>
                </a:solidFill>
                <a:ea typeface="Amazon Ember" panose="02000000000000000000" pitchFamily="2" charset="0"/>
              </a:rPr>
              <a:t>IAM </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983524"/>
            <a:ext cx="1971391" cy="584775"/>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80 minutos</a:t>
            </a:r>
          </a:p>
        </p:txBody>
      </p:sp>
    </p:spTree>
    <p:custDataLst>
      <p:tags r:id="rId1"/>
    </p:custDataLst>
    <p:extLst>
      <p:ext uri="{BB962C8B-B14F-4D97-AF65-F5344CB8AC3E}">
        <p14:creationId xmlns:p14="http://schemas.microsoft.com/office/powerpoint/2010/main" val="2084168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latin typeface="+mj-lt"/>
              </a:rPr>
              <a:t>Debate do laboratório </a:t>
            </a:r>
            <a:r>
              <a:rPr lang="pt-BR" sz="4000" dirty="0" smtClean="0">
                <a:latin typeface="+mj-lt"/>
              </a:rPr>
              <a:t/>
            </a:r>
            <a:br>
              <a:rPr lang="pt-BR" sz="4000" dirty="0" smtClean="0">
                <a:latin typeface="+mj-lt"/>
              </a:rPr>
            </a:br>
            <a:r>
              <a:rPr lang="pt-BR" sz="4000" dirty="0" smtClean="0">
                <a:latin typeface="+mj-lt"/>
              </a:rPr>
              <a:t>de </a:t>
            </a:r>
            <a:r>
              <a:rPr lang="pt-BR" sz="4000" dirty="0">
                <a:latin typeface="+mj-lt"/>
              </a:rPr>
              <a:t>desafio: </a:t>
            </a:r>
            <a:r>
              <a:rPr lang="en-US" sz="4000" dirty="0">
                <a:latin typeface="+mj-lt"/>
              </a:rPr>
              <a:t/>
            </a:r>
            <a:br>
              <a:rPr lang="en-US" sz="4000" dirty="0">
                <a:latin typeface="+mj-lt"/>
              </a:rPr>
            </a:br>
            <a:r>
              <a:rPr lang="pt-BR" sz="4000" dirty="0">
                <a:latin typeface="+mj-lt"/>
              </a:rPr>
              <a:t>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normAutofit fontScale="85000" lnSpcReduction="10000"/>
          </a:bodyPr>
          <a:lstStyle/>
          <a:p>
            <a:pPr rtl="0"/>
            <a:r>
              <a:rPr lang="pt-BR" b="1"/>
              <a:t>Módulo 8: Proteger o acesso de usuários e aplicações</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rtlCol="0"/>
          <a:lstStyle/>
          <a:p>
            <a:pPr marL="0" indent="0" rtl="0">
              <a:buNone/>
            </a:pPr>
            <a:r>
              <a:rPr lang="pt-BR"/>
              <a:t>Em resumo, neste módulo você aprendeu a:</a:t>
            </a:r>
          </a:p>
          <a:p>
            <a:pPr rtl="0"/>
            <a:r>
              <a:rPr lang="pt-BR" sz="2400">
                <a:latin typeface="+mn-lt"/>
              </a:rPr>
              <a:t>Explicar a finalidade de usuários, grupos e funções do AWS Identity and Access Management (IAM).</a:t>
            </a:r>
          </a:p>
          <a:p>
            <a:pPr rtl="0"/>
            <a:r>
              <a:rPr lang="pt-BR" sz="2400">
                <a:latin typeface="+mn-lt"/>
              </a:rPr>
              <a:t>Descrever como permitir a federação de usuários em uma arquitetura para aumentar a segurança</a:t>
            </a:r>
          </a:p>
          <a:p>
            <a:pPr rtl="0"/>
            <a:r>
              <a:rPr lang="pt-BR" sz="2400">
                <a:latin typeface="+mn-lt"/>
              </a:rPr>
              <a:t>Reconhecer como as políticas de controle de serviço (SCPs) do AWS Organizations aumentam a segurança em uma arquitetura</a:t>
            </a:r>
          </a:p>
          <a:p>
            <a:pPr rtl="0"/>
            <a:r>
              <a:rPr lang="pt-BR" sz="2400">
                <a:latin typeface="+mn-lt"/>
              </a:rPr>
              <a:t>Descrever como gerenciar várias contas da AWS</a:t>
            </a:r>
          </a:p>
          <a:p>
            <a:pPr rtl="0"/>
            <a:r>
              <a:rPr lang="pt-BR" sz="2400">
                <a:latin typeface="+mn-lt"/>
              </a:rPr>
              <a:t>Configurar usuários do IAM</a:t>
            </a:r>
          </a:p>
          <a:p>
            <a:pPr marL="0" indent="0" rtl="0">
              <a:buNone/>
            </a:pPr>
            <a:endParaRPr lang="en-US" dirty="0">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400" dirty="0"/>
              <a:t>Uma empresa está armazenando uma chave de acesso (ID de chave de acesso e chave de acesso secreta) em um arquivo de texto em uma AMI personalizada. A empresa usa a chave de acesso para acessar tabelas do </a:t>
            </a:r>
            <a:r>
              <a:rPr lang="pt-BR" sz="2400" dirty="0" err="1"/>
              <a:t>DynamoDB</a:t>
            </a:r>
            <a:r>
              <a:rPr lang="pt-BR" sz="2400" dirty="0"/>
              <a:t> a partir das instâncias criadas pela AMI. A equipe de segurança exigiu uma solução mais segura.</a:t>
            </a:r>
            <a:endParaRPr lang="en-US" sz="2400" dirty="0"/>
          </a:p>
          <a:p>
            <a:pPr marL="0" indent="0" rtl="0">
              <a:buNone/>
            </a:pPr>
            <a:r>
              <a:rPr lang="pt-BR" sz="2400" dirty="0"/>
              <a:t>Qual solução atenderá ao pedido da equipe de segurança?</a:t>
            </a:r>
            <a:endParaRPr lang="en-US" sz="2400" dirty="0"/>
          </a:p>
          <a:p>
            <a:pPr marL="0" indent="0" rtl="0">
              <a:buNone/>
            </a:pPr>
            <a:endParaRPr lang="en-US" sz="2400" dirty="0">
              <a:solidFill>
                <a:schemeClr val="tx2"/>
              </a:solidFill>
            </a:endParaRPr>
          </a:p>
          <a:p>
            <a:pPr marL="457200" lvl="0" indent="-457200" rtl="0">
              <a:buFont typeface="+mj-lt"/>
              <a:buAutoNum type="alphaUcPeriod"/>
            </a:pPr>
            <a:r>
              <a:rPr lang="pt-BR" sz="2200" dirty="0"/>
              <a:t>Colocar a chave de acesso em um </a:t>
            </a:r>
            <a:r>
              <a:rPr lang="pt-BR" sz="2200" dirty="0" err="1"/>
              <a:t>bucket</a:t>
            </a:r>
            <a:r>
              <a:rPr lang="pt-BR" sz="2200" dirty="0"/>
              <a:t> do S3 e recuperar a chave de acesso na inicialização da instância.</a:t>
            </a:r>
            <a:endParaRPr lang="en-US" sz="2200" dirty="0"/>
          </a:p>
          <a:p>
            <a:pPr marL="457200" lvl="0" indent="-457200" rtl="0">
              <a:buFont typeface="+mj-lt"/>
              <a:buAutoNum type="alphaUcPeriod"/>
            </a:pPr>
            <a:r>
              <a:rPr lang="pt-BR" sz="2200" dirty="0"/>
              <a:t>Passar a chave de acesso para as instâncias por meio de dados do usuário da instância.</a:t>
            </a:r>
            <a:endParaRPr lang="en-US" sz="2200" dirty="0"/>
          </a:p>
          <a:p>
            <a:pPr marL="457200" lvl="0" indent="-457200" rtl="0">
              <a:buFont typeface="+mj-lt"/>
              <a:buAutoNum type="alphaUcPeriod"/>
            </a:pPr>
            <a:r>
              <a:rPr lang="pt-BR" sz="2200" dirty="0"/>
              <a:t>Obter a chave de acesso de um servidor de chaves iniciado em uma </a:t>
            </a:r>
            <a:r>
              <a:rPr lang="pt-BR" sz="2200" dirty="0" err="1"/>
              <a:t>sub-rede</a:t>
            </a:r>
            <a:r>
              <a:rPr lang="pt-BR" sz="2200" dirty="0"/>
              <a:t> privada.</a:t>
            </a:r>
            <a:endParaRPr lang="en-US" sz="2200" dirty="0"/>
          </a:p>
          <a:p>
            <a:pPr marL="457200" lvl="0" indent="-457200" rtl="0">
              <a:buFont typeface="+mj-lt"/>
              <a:buAutoNum type="alphaUcPeriod"/>
            </a:pPr>
            <a:r>
              <a:rPr lang="pt-BR" sz="2200" dirty="0"/>
              <a:t>Criar uma função do IAM com permissões para acessar a tabela e executar todas as instâncias com a nova função.</a:t>
            </a:r>
            <a:r>
              <a:rPr lang="en-US" sz="2400" dirty="0"/>
              <a:t/>
            </a:r>
            <a:br>
              <a:rPr lang="en-US" sz="2400" dirty="0"/>
            </a:br>
            <a:endParaRPr lang="en-US" sz="2400" dirty="0">
              <a:solidFill>
                <a:schemeClr val="tx2"/>
              </a:solidFill>
            </a:endParaRPr>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3126264" y="1541264"/>
            <a:ext cx="4757347" cy="34608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ctangle 9" descr="box around 'first step'.">
            <a:extLst>
              <a:ext uri="{FF2B5EF4-FFF2-40B4-BE49-F238E27FC236}">
                <a16:creationId xmlns:a16="http://schemas.microsoft.com/office/drawing/2014/main" id="{0F458899-5FBB-984A-ADEC-4543083DBB31}"/>
              </a:ext>
            </a:extLst>
          </p:cNvPr>
          <p:cNvSpPr/>
          <p:nvPr/>
        </p:nvSpPr>
        <p:spPr>
          <a:xfrm>
            <a:off x="7056225" y="1931104"/>
            <a:ext cx="3788827" cy="30547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4674396" y="2215703"/>
            <a:ext cx="4778975" cy="34254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ctangle 10" descr="box around 'instance'.">
            <a:extLst>
              <a:ext uri="{FF2B5EF4-FFF2-40B4-BE49-F238E27FC236}">
                <a16:creationId xmlns:a16="http://schemas.microsoft.com/office/drawing/2014/main" id="{4FDC1675-A857-514F-A33E-F84460117E0F}"/>
              </a:ext>
            </a:extLst>
          </p:cNvPr>
          <p:cNvSpPr/>
          <p:nvPr/>
        </p:nvSpPr>
        <p:spPr>
          <a:xfrm>
            <a:off x="8768087" y="2558247"/>
            <a:ext cx="2836725" cy="34254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19099" y="5440987"/>
            <a:ext cx="11353799" cy="76744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P spid="24" grpId="0" animBg="1"/>
      <p:bldP spid="11" grpId="0" animBg="1"/>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sz="2400">
                <a:hlinkClick r:id="rId4"/>
              </a:rPr>
              <a:t>AWS Well-Architected Framework – pilar Segurança</a:t>
            </a:r>
            <a:endParaRPr lang="en-US" sz="2400" dirty="0"/>
          </a:p>
          <a:p>
            <a:pPr rtl="0"/>
            <a:r>
              <a:rPr lang="pt-BR" sz="2400">
                <a:hlinkClick r:id="rId5"/>
              </a:rPr>
              <a:t>Perguntas frequentes do IAM</a:t>
            </a:r>
            <a:endParaRPr lang="en-US" sz="2400" dirty="0"/>
          </a:p>
          <a:p>
            <a:pPr rtl="0"/>
            <a:r>
              <a:rPr lang="pt-BR" sz="2400">
                <a:hlinkClick r:id="rId6"/>
              </a:rPr>
              <a:t>Vídeo sobre como criar políticas do IAM</a:t>
            </a:r>
            <a:endParaRPr lang="en-US" sz="2400" dirty="0"/>
          </a:p>
          <a:p>
            <a:pPr rtl="0"/>
            <a:r>
              <a:rPr lang="pt-BR" sz="2400">
                <a:hlinkClick r:id="rId7"/>
              </a:rPr>
              <a:t>Vídeo sobre identidade em diferentes camadas</a:t>
            </a:r>
            <a:endParaRPr lang="en-US" sz="2400" dirty="0"/>
          </a:p>
          <a:p>
            <a:pPr rtl="0"/>
            <a:r>
              <a:rPr lang="pt-BR" sz="2400">
                <a:hlinkClick r:id="rId8"/>
              </a:rPr>
              <a:t>Provedores de identidade e federação</a:t>
            </a:r>
            <a:endParaRPr lang="en-US" sz="2400" dirty="0"/>
          </a:p>
          <a:p>
            <a:pPr marL="0" indent="0" rtl="0">
              <a:buNone/>
            </a:pPr>
            <a:endParaRPr lang="en-US" sz="2400" dirty="0">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8: Proteger o acesso de usuários e aplicações</a:t>
            </a:r>
          </a:p>
        </p:txBody>
      </p:sp>
      <p:sp>
        <p:nvSpPr>
          <p:cNvPr id="2" name="Title 1"/>
          <p:cNvSpPr>
            <a:spLocks noGrp="1"/>
          </p:cNvSpPr>
          <p:nvPr>
            <p:ph type="title"/>
          </p:nvPr>
        </p:nvSpPr>
        <p:spPr/>
        <p:txBody>
          <a:bodyPr rtlCol="0">
            <a:noAutofit/>
          </a:bodyPr>
          <a:lstStyle/>
          <a:p>
            <a:pPr rtl="0"/>
            <a:r>
              <a:rPr lang="pt-BR" sz="4000">
                <a:latin typeface="+mj-lt"/>
              </a:rPr>
              <a:t>Seção 2: Usuários da conta e IAM</a:t>
            </a:r>
          </a:p>
        </p:txBody>
      </p:sp>
    </p:spTree>
    <p:custDataLst>
      <p:tags r:id="rId1"/>
    </p:custDataLst>
    <p:extLst>
      <p:ext uri="{BB962C8B-B14F-4D97-AF65-F5344CB8AC3E}">
        <p14:creationId xmlns:p14="http://schemas.microsoft.com/office/powerpoint/2010/main" val="36366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423400" cy="474119"/>
          </a:xfrm>
        </p:spPr>
        <p:txBody>
          <a:bodyPr rtlCol="0"/>
          <a:lstStyle/>
          <a:p>
            <a:pPr rtl="0"/>
            <a:r>
              <a:rPr lang="pt-BR"/>
              <a:t>Proteger a conta raiz</a:t>
            </a:r>
          </a:p>
        </p:txBody>
      </p:sp>
      <p:sp>
        <p:nvSpPr>
          <p:cNvPr id="48" name="Rectangle 47">
            <a:extLst>
              <a:ext uri="{FF2B5EF4-FFF2-40B4-BE49-F238E27FC236}">
                <a16:creationId xmlns:a16="http://schemas.microsoft.com/office/drawing/2014/main" id="{2A3D0F4B-3D58-D345-8DD3-1E5421892714}"/>
              </a:ext>
            </a:extLst>
          </p:cNvPr>
          <p:cNvSpPr/>
          <p:nvPr/>
        </p:nvSpPr>
        <p:spPr>
          <a:xfrm>
            <a:off x="972656" y="1272302"/>
            <a:ext cx="9575601" cy="369332"/>
          </a:xfrm>
          <a:prstGeom prst="rect">
            <a:avLst/>
          </a:prstGeom>
        </p:spPr>
        <p:txBody>
          <a:bodyPr wrap="square" rtlCol="0">
            <a:spAutoFit/>
          </a:bodyPr>
          <a:lstStyle/>
          <a:p>
            <a:pPr algn="ctr" rtl="0"/>
            <a:r>
              <a:rPr lang="pt-BR">
                <a:solidFill>
                  <a:schemeClr val="accent5"/>
                </a:solidFill>
                <a:latin typeface="Amazon Ember" panose="02000000000000000000" pitchFamily="2" charset="0"/>
                <a:ea typeface="Amazon Ember" panose="02000000000000000000" pitchFamily="2" charset="0"/>
                <a:cs typeface="Amazon Ember" panose="020B0603020204020204" pitchFamily="34" charset="0"/>
              </a:rPr>
              <a:t>O usuário raiz da conta tem muito poder. Etapas de segurança recomendadas:</a:t>
            </a:r>
          </a:p>
        </p:txBody>
      </p:sp>
      <p:sp>
        <p:nvSpPr>
          <p:cNvPr id="13" name="TextBox 12">
            <a:extLst>
              <a:ext uri="{FF2B5EF4-FFF2-40B4-BE49-F238E27FC236}">
                <a16:creationId xmlns:a16="http://schemas.microsoft.com/office/drawing/2014/main" id="{8AA0099F-691B-6F43-9452-16C8B371CD11}"/>
              </a:ext>
            </a:extLst>
          </p:cNvPr>
          <p:cNvSpPr txBox="1"/>
          <p:nvPr/>
        </p:nvSpPr>
        <p:spPr>
          <a:xfrm>
            <a:off x="7299982" y="2183083"/>
            <a:ext cx="4570350" cy="707886"/>
          </a:xfrm>
          <a:prstGeom prst="rect">
            <a:avLst/>
          </a:prstGeom>
          <a:noFill/>
        </p:spPr>
        <p:txBody>
          <a:bodyPr wrap="square" rtlCol="0">
            <a:spAutoFit/>
          </a:bodyPr>
          <a:lstStyle/>
          <a:p>
            <a:pPr rtl="0"/>
            <a:r>
              <a:rPr lang="pt-BR" sz="20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1. Crie um usuário administrador </a:t>
            </a:r>
            <a:r>
              <a:rPr lang="pt-BR" sz="2000" dirty="0" smtClean="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a:r>
            <a:br>
              <a:rPr lang="pt-BR" sz="2000" dirty="0" smtClean="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sz="2000" dirty="0" smtClean="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do </a:t>
            </a:r>
            <a:r>
              <a:rPr lang="pt-BR" sz="20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IAM</a:t>
            </a:r>
          </a:p>
        </p:txBody>
      </p:sp>
      <p:grpSp>
        <p:nvGrpSpPr>
          <p:cNvPr id="7" name="Group 6" descr="root user creates an IAM user with a policy attached.">
            <a:extLst>
              <a:ext uri="{FF2B5EF4-FFF2-40B4-BE49-F238E27FC236}">
                <a16:creationId xmlns:a16="http://schemas.microsoft.com/office/drawing/2014/main" id="{1277ADB5-5E11-2443-9311-97C9618B8590}"/>
              </a:ext>
            </a:extLst>
          </p:cNvPr>
          <p:cNvGrpSpPr/>
          <p:nvPr/>
        </p:nvGrpSpPr>
        <p:grpSpPr>
          <a:xfrm>
            <a:off x="2468068" y="1544903"/>
            <a:ext cx="4708969" cy="1481758"/>
            <a:chOff x="2468068" y="1544903"/>
            <a:chExt cx="4708969" cy="1481758"/>
          </a:xfrm>
        </p:grpSpPr>
        <p:cxnSp>
          <p:nvCxnSpPr>
            <p:cNvPr id="6" name="Straight Arrow Connector 5">
              <a:extLst>
                <a:ext uri="{FF2B5EF4-FFF2-40B4-BE49-F238E27FC236}">
                  <a16:creationId xmlns:a16="http://schemas.microsoft.com/office/drawing/2014/main" id="{72D0E052-8670-874C-96B6-81AD9AC71433}"/>
                </a:ext>
              </a:extLst>
            </p:cNvPr>
            <p:cNvCxnSpPr>
              <a:cxnSpLocks/>
            </p:cNvCxnSpPr>
            <p:nvPr/>
          </p:nvCxnSpPr>
          <p:spPr>
            <a:xfrm>
              <a:off x="4256089" y="2345184"/>
              <a:ext cx="1381125"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3A28EC2-E4D5-D443-A786-55F6A25824D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40260" y="1919974"/>
              <a:ext cx="834145" cy="834145"/>
            </a:xfrm>
            <a:prstGeom prst="rect">
              <a:avLst/>
            </a:prstGeom>
          </p:spPr>
        </p:pic>
        <p:pic>
          <p:nvPicPr>
            <p:cNvPr id="20" name="Graphic 19" descr="Crown">
              <a:extLst>
                <a:ext uri="{FF2B5EF4-FFF2-40B4-BE49-F238E27FC236}">
                  <a16:creationId xmlns:a16="http://schemas.microsoft.com/office/drawing/2014/main" id="{955FE445-E60D-B542-87D8-C89D94D03DE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82618" y="1544903"/>
              <a:ext cx="749426" cy="513495"/>
            </a:xfrm>
            <a:prstGeom prst="rect">
              <a:avLst/>
            </a:prstGeom>
          </p:spPr>
        </p:pic>
        <p:pic>
          <p:nvPicPr>
            <p:cNvPr id="31" name="Graphic 30">
              <a:extLst>
                <a:ext uri="{FF2B5EF4-FFF2-40B4-BE49-F238E27FC236}">
                  <a16:creationId xmlns:a16="http://schemas.microsoft.com/office/drawing/2014/main" id="{D5695D57-EF88-E845-AE2A-BF89D806E48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65837" y="2219261"/>
              <a:ext cx="711200" cy="711200"/>
            </a:xfrm>
            <a:prstGeom prst="rect">
              <a:avLst/>
            </a:prstGeom>
          </p:spPr>
        </p:pic>
        <p:pic>
          <p:nvPicPr>
            <p:cNvPr id="38" name="Graphic 37">
              <a:extLst>
                <a:ext uri="{FF2B5EF4-FFF2-40B4-BE49-F238E27FC236}">
                  <a16:creationId xmlns:a16="http://schemas.microsoft.com/office/drawing/2014/main" id="{4D73429F-4D42-5E47-BCA9-894CFBCF4EA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11155" y="1879416"/>
              <a:ext cx="834145" cy="834145"/>
            </a:xfrm>
            <a:prstGeom prst="rect">
              <a:avLst/>
            </a:prstGeom>
          </p:spPr>
        </p:pic>
        <p:sp>
          <p:nvSpPr>
            <p:cNvPr id="57" name="TextBox 56">
              <a:extLst>
                <a:ext uri="{FF2B5EF4-FFF2-40B4-BE49-F238E27FC236}">
                  <a16:creationId xmlns:a16="http://schemas.microsoft.com/office/drawing/2014/main" id="{199DD3EC-C744-7740-B060-80679EA72304}"/>
                </a:ext>
              </a:extLst>
            </p:cNvPr>
            <p:cNvSpPr txBox="1"/>
            <p:nvPr/>
          </p:nvSpPr>
          <p:spPr>
            <a:xfrm>
              <a:off x="2468068" y="2688107"/>
              <a:ext cx="1378526" cy="338554"/>
            </a:xfrm>
            <a:prstGeom prst="rect">
              <a:avLst/>
            </a:prstGeom>
            <a:noFill/>
          </p:spPr>
          <p:txBody>
            <a:bodyPr wrap="square" rtlCol="0">
              <a:spAutoFit/>
            </a:bodyPr>
            <a:lstStyle/>
            <a:p>
              <a:pPr algn="ctr" rtl="0"/>
              <a:r>
                <a:rPr lang="pt-BR"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Usuário raiz</a:t>
              </a:r>
            </a:p>
          </p:txBody>
        </p:sp>
      </p:grpSp>
      <p:sp>
        <p:nvSpPr>
          <p:cNvPr id="23" name="TextBox 22">
            <a:extLst>
              <a:ext uri="{FF2B5EF4-FFF2-40B4-BE49-F238E27FC236}">
                <a16:creationId xmlns:a16="http://schemas.microsoft.com/office/drawing/2014/main" id="{37787B75-1E13-E044-A53E-483F07310F5D}"/>
              </a:ext>
            </a:extLst>
          </p:cNvPr>
          <p:cNvSpPr txBox="1"/>
          <p:nvPr/>
        </p:nvSpPr>
        <p:spPr>
          <a:xfrm>
            <a:off x="7277130" y="3412779"/>
            <a:ext cx="4914870" cy="400110"/>
          </a:xfrm>
          <a:prstGeom prst="rect">
            <a:avLst/>
          </a:prstGeom>
          <a:noFill/>
        </p:spPr>
        <p:txBody>
          <a:bodyPr wrap="square" rtlCol="0">
            <a:spAutoFit/>
          </a:bodyPr>
          <a:lstStyle/>
          <a:p>
            <a:pPr rtl="0"/>
            <a:r>
              <a:rPr lang="pt-BR" sz="20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2. Bloqueie as credenciais do usuário raiz</a:t>
            </a:r>
          </a:p>
        </p:txBody>
      </p:sp>
      <p:grpSp>
        <p:nvGrpSpPr>
          <p:cNvPr id="8" name="Group 7" descr="Account holder places the root account credentials in a safe location (a safe).">
            <a:extLst>
              <a:ext uri="{FF2B5EF4-FFF2-40B4-BE49-F238E27FC236}">
                <a16:creationId xmlns:a16="http://schemas.microsoft.com/office/drawing/2014/main" id="{70DCC21E-B60E-484C-9FA7-9738D8E29D9C}"/>
              </a:ext>
            </a:extLst>
          </p:cNvPr>
          <p:cNvGrpSpPr/>
          <p:nvPr/>
        </p:nvGrpSpPr>
        <p:grpSpPr>
          <a:xfrm>
            <a:off x="2740259" y="3071029"/>
            <a:ext cx="4229758" cy="1061626"/>
            <a:chOff x="2740259" y="3071029"/>
            <a:chExt cx="4229758" cy="1061626"/>
          </a:xfrm>
        </p:grpSpPr>
        <p:cxnSp>
          <p:nvCxnSpPr>
            <p:cNvPr id="39" name="Straight Arrow Connector 38">
              <a:extLst>
                <a:ext uri="{FF2B5EF4-FFF2-40B4-BE49-F238E27FC236}">
                  <a16:creationId xmlns:a16="http://schemas.microsoft.com/office/drawing/2014/main" id="{32EEA47F-98E5-3C47-A221-DE0EF42DC62A}"/>
                </a:ext>
              </a:extLst>
            </p:cNvPr>
            <p:cNvCxnSpPr>
              <a:cxnSpLocks/>
            </p:cNvCxnSpPr>
            <p:nvPr/>
          </p:nvCxnSpPr>
          <p:spPr>
            <a:xfrm>
              <a:off x="4256089" y="3488180"/>
              <a:ext cx="1381125"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descr="Safe">
              <a:extLst>
                <a:ext uri="{FF2B5EF4-FFF2-40B4-BE49-F238E27FC236}">
                  <a16:creationId xmlns:a16="http://schemas.microsoft.com/office/drawing/2014/main" id="{59BDB5E2-A493-264C-8C75-A5E553E561F8}"/>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908391" y="3071029"/>
              <a:ext cx="1061626" cy="1061626"/>
            </a:xfrm>
            <a:prstGeom prst="rect">
              <a:avLst/>
            </a:prstGeom>
          </p:spPr>
        </p:pic>
        <p:pic>
          <p:nvPicPr>
            <p:cNvPr id="43" name="Graphic 42">
              <a:extLst>
                <a:ext uri="{FF2B5EF4-FFF2-40B4-BE49-F238E27FC236}">
                  <a16:creationId xmlns:a16="http://schemas.microsoft.com/office/drawing/2014/main" id="{7C884C4E-BBC1-644A-885E-6EC29283A28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40259" y="3113973"/>
              <a:ext cx="834145" cy="834145"/>
            </a:xfrm>
            <a:prstGeom prst="rect">
              <a:avLst/>
            </a:prstGeom>
          </p:spPr>
        </p:pic>
        <p:pic>
          <p:nvPicPr>
            <p:cNvPr id="44" name="Graphic 43" descr="Crown">
              <a:extLst>
                <a:ext uri="{FF2B5EF4-FFF2-40B4-BE49-F238E27FC236}">
                  <a16:creationId xmlns:a16="http://schemas.microsoft.com/office/drawing/2014/main" id="{A5879589-AAEE-1D41-9EDA-6A3CD3F0E34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541932" y="3149522"/>
              <a:ext cx="749426" cy="513495"/>
            </a:xfrm>
            <a:prstGeom prst="rect">
              <a:avLst/>
            </a:prstGeom>
          </p:spPr>
        </p:pic>
        <p:pic>
          <p:nvPicPr>
            <p:cNvPr id="30" name="Graphic 29">
              <a:extLst>
                <a:ext uri="{FF2B5EF4-FFF2-40B4-BE49-F238E27FC236}">
                  <a16:creationId xmlns:a16="http://schemas.microsoft.com/office/drawing/2014/main" id="{086C74EE-D41A-AA48-AA9D-9A86B51E580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946650" y="3489500"/>
              <a:ext cx="469900" cy="469900"/>
            </a:xfrm>
            <a:prstGeom prst="rect">
              <a:avLst/>
            </a:prstGeom>
          </p:spPr>
        </p:pic>
      </p:grpSp>
      <p:grpSp>
        <p:nvGrpSpPr>
          <p:cNvPr id="9" name="Group 8" descr="An IAM user is used for further access for most tasks on AWS via the AWS Management Console, AWS CLI, or AWS SDKs.">
            <a:extLst>
              <a:ext uri="{FF2B5EF4-FFF2-40B4-BE49-F238E27FC236}">
                <a16:creationId xmlns:a16="http://schemas.microsoft.com/office/drawing/2014/main" id="{D70F47A7-2F59-7346-AD92-F3AB642882B0}"/>
              </a:ext>
            </a:extLst>
          </p:cNvPr>
          <p:cNvGrpSpPr/>
          <p:nvPr/>
        </p:nvGrpSpPr>
        <p:grpSpPr>
          <a:xfrm>
            <a:off x="2740259" y="4249869"/>
            <a:ext cx="7683645" cy="2401744"/>
            <a:chOff x="2740259" y="4249869"/>
            <a:chExt cx="7683645" cy="2401744"/>
          </a:xfrm>
        </p:grpSpPr>
        <p:cxnSp>
          <p:nvCxnSpPr>
            <p:cNvPr id="40" name="Straight Arrow Connector 39">
              <a:extLst>
                <a:ext uri="{FF2B5EF4-FFF2-40B4-BE49-F238E27FC236}">
                  <a16:creationId xmlns:a16="http://schemas.microsoft.com/office/drawing/2014/main" id="{FC2BB574-9A85-8348-8087-EDD0A69E7CEF}"/>
                </a:ext>
              </a:extLst>
            </p:cNvPr>
            <p:cNvCxnSpPr>
              <a:cxnSpLocks/>
            </p:cNvCxnSpPr>
            <p:nvPr/>
          </p:nvCxnSpPr>
          <p:spPr>
            <a:xfrm>
              <a:off x="4052949" y="4639243"/>
              <a:ext cx="5446651"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EAA607E-7718-1E47-B823-6215FFEAFD68}"/>
                </a:ext>
              </a:extLst>
            </p:cNvPr>
            <p:cNvSpPr txBox="1"/>
            <p:nvPr/>
          </p:nvSpPr>
          <p:spPr>
            <a:xfrm>
              <a:off x="4080685" y="6005282"/>
              <a:ext cx="1664903" cy="646331"/>
            </a:xfrm>
            <a:prstGeom prst="rect">
              <a:avLst/>
            </a:prstGeom>
            <a:noFill/>
          </p:spPr>
          <p:txBody>
            <a:bodyPr wrap="square" rtlCol="0">
              <a:spAutoFit/>
            </a:bodyPr>
            <a:lstStyle/>
            <a:p>
              <a:pPr algn="ctr" rtl="0"/>
              <a:r>
                <a:rPr lang="pt-BR" sz="1200" dirty="0"/>
                <a:t>Console de Gerenciamento </a:t>
              </a:r>
              <a:r>
                <a:rPr lang="pt-BR" sz="1200" dirty="0" smtClean="0"/>
                <a:t/>
              </a:r>
              <a:br>
                <a:rPr lang="pt-BR" sz="1200" dirty="0" smtClean="0"/>
              </a:br>
              <a:r>
                <a:rPr lang="pt-BR" sz="1200" dirty="0" smtClean="0"/>
                <a:t>da </a:t>
              </a:r>
              <a:r>
                <a:rPr lang="pt-BR" sz="1200" dirty="0"/>
                <a:t>AWS</a:t>
              </a:r>
              <a:endParaRPr lang="en-US" sz="1200" dirty="0"/>
            </a:p>
          </p:txBody>
        </p:sp>
        <p:pic>
          <p:nvPicPr>
            <p:cNvPr id="35" name="Graphic 34">
              <a:extLst>
                <a:ext uri="{FF2B5EF4-FFF2-40B4-BE49-F238E27FC236}">
                  <a16:creationId xmlns:a16="http://schemas.microsoft.com/office/drawing/2014/main" id="{ABCFA0F4-4A4B-8243-9E68-4A707CE321B6}"/>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557537" y="5298401"/>
              <a:ext cx="711200" cy="711200"/>
            </a:xfrm>
            <a:prstGeom prst="rect">
              <a:avLst/>
            </a:prstGeom>
          </p:spPr>
        </p:pic>
        <p:sp>
          <p:nvSpPr>
            <p:cNvPr id="36" name="TextBox 35">
              <a:extLst>
                <a:ext uri="{FF2B5EF4-FFF2-40B4-BE49-F238E27FC236}">
                  <a16:creationId xmlns:a16="http://schemas.microsoft.com/office/drawing/2014/main" id="{03F45572-6F84-5B4A-89DA-D0CC3A2EAEBD}"/>
                </a:ext>
              </a:extLst>
            </p:cNvPr>
            <p:cNvSpPr txBox="1"/>
            <p:nvPr/>
          </p:nvSpPr>
          <p:spPr>
            <a:xfrm>
              <a:off x="5908097" y="5968821"/>
              <a:ext cx="1547026" cy="646331"/>
            </a:xfrm>
            <a:prstGeom prst="rect">
              <a:avLst/>
            </a:prstGeom>
            <a:noFill/>
          </p:spPr>
          <p:txBody>
            <a:bodyPr wrap="square" rtlCol="0">
              <a:spAutoFit/>
            </a:bodyPr>
            <a:lstStyle/>
            <a:p>
              <a:pPr algn="ctr" rtl="0"/>
              <a:r>
                <a:rPr lang="pt-BR" sz="1200"/>
                <a:t>Interface de linha de comando da AWS (AWS CLI)</a:t>
              </a:r>
            </a:p>
          </p:txBody>
        </p:sp>
        <p:pic>
          <p:nvPicPr>
            <p:cNvPr id="37" name="Graphic 36">
              <a:extLst>
                <a:ext uri="{FF2B5EF4-FFF2-40B4-BE49-F238E27FC236}">
                  <a16:creationId xmlns:a16="http://schemas.microsoft.com/office/drawing/2014/main" id="{C075DE43-3414-F140-98DF-3725603A50D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326010" y="5257621"/>
              <a:ext cx="711200" cy="711200"/>
            </a:xfrm>
            <a:prstGeom prst="rect">
              <a:avLst/>
            </a:prstGeom>
          </p:spPr>
        </p:pic>
        <p:pic>
          <p:nvPicPr>
            <p:cNvPr id="45" name="Graphic 44">
              <a:extLst>
                <a:ext uri="{FF2B5EF4-FFF2-40B4-BE49-F238E27FC236}">
                  <a16:creationId xmlns:a16="http://schemas.microsoft.com/office/drawing/2014/main" id="{5B6EA9C9-2493-E54E-BFDF-463AA40F8F8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218804" y="4639243"/>
              <a:ext cx="711200" cy="711200"/>
            </a:xfrm>
            <a:prstGeom prst="rect">
              <a:avLst/>
            </a:prstGeom>
          </p:spPr>
        </p:pic>
        <p:pic>
          <p:nvPicPr>
            <p:cNvPr id="46" name="Graphic 45">
              <a:extLst>
                <a:ext uri="{FF2B5EF4-FFF2-40B4-BE49-F238E27FC236}">
                  <a16:creationId xmlns:a16="http://schemas.microsoft.com/office/drawing/2014/main" id="{7E306E3B-FEBC-964D-9C79-BDAFFDFC1DA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82618" y="4293002"/>
              <a:ext cx="834145" cy="834145"/>
            </a:xfrm>
            <a:prstGeom prst="rect">
              <a:avLst/>
            </a:prstGeom>
          </p:spPr>
        </p:pic>
        <p:pic>
          <p:nvPicPr>
            <p:cNvPr id="49" name="Picture 48">
              <a:extLst>
                <a:ext uri="{FF2B5EF4-FFF2-40B4-BE49-F238E27FC236}">
                  <a16:creationId xmlns:a16="http://schemas.microsoft.com/office/drawing/2014/main" id="{E6A0B397-66E8-BA4F-B693-7FF7B6B60B0B}"/>
                </a:ext>
                <a:ext uri="{C183D7F6-B498-43B3-948B-1728B52AA6E4}">
                  <adec:decorative xmlns:adec="http://schemas.microsoft.com/office/drawing/2017/decorative" xmlns="" val="1"/>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b="6922"/>
            <a:stretch/>
          </p:blipFill>
          <p:spPr>
            <a:xfrm>
              <a:off x="9611447" y="4261134"/>
              <a:ext cx="812457" cy="756218"/>
            </a:xfrm>
            <a:prstGeom prst="rect">
              <a:avLst/>
            </a:prstGeom>
          </p:spPr>
        </p:pic>
        <p:sp>
          <p:nvSpPr>
            <p:cNvPr id="51" name="TextBox 50">
              <a:extLst>
                <a:ext uri="{FF2B5EF4-FFF2-40B4-BE49-F238E27FC236}">
                  <a16:creationId xmlns:a16="http://schemas.microsoft.com/office/drawing/2014/main" id="{75B17308-0D19-6546-95C7-21FD947A6B3D}"/>
                </a:ext>
              </a:extLst>
            </p:cNvPr>
            <p:cNvSpPr txBox="1"/>
            <p:nvPr/>
          </p:nvSpPr>
          <p:spPr>
            <a:xfrm>
              <a:off x="3837463" y="4249869"/>
              <a:ext cx="5800649" cy="736164"/>
            </a:xfrm>
            <a:prstGeom prst="rect">
              <a:avLst/>
            </a:prstGeom>
            <a:noFill/>
          </p:spPr>
          <p:txBody>
            <a:bodyPr wrap="square" rtlCol="0">
              <a:spAutoFit/>
            </a:bodyPr>
            <a:lstStyle/>
            <a:p>
              <a:pPr algn="ctr" rtl="0">
                <a:lnSpc>
                  <a:spcPct val="120000"/>
                </a:lnSpc>
              </a:pPr>
              <a:r>
                <a:rPr lang="pt-BR"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3. Ampliar o acesso à conta para a maioria das tarefas</a:t>
              </a:r>
            </a:p>
            <a:p>
              <a:pPr algn="ctr" rtl="0">
                <a:lnSpc>
                  <a:spcPct val="120000"/>
                </a:lnSpc>
              </a:pPr>
              <a:r>
                <a:rPr lang="pt-BR"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via</a:t>
              </a:r>
            </a:p>
          </p:txBody>
        </p:sp>
        <p:sp>
          <p:nvSpPr>
            <p:cNvPr id="52" name="TextBox 51">
              <a:extLst>
                <a:ext uri="{FF2B5EF4-FFF2-40B4-BE49-F238E27FC236}">
                  <a16:creationId xmlns:a16="http://schemas.microsoft.com/office/drawing/2014/main" id="{B773BDBD-E19D-C94C-8867-14FD4E3A3C82}"/>
                </a:ext>
              </a:extLst>
            </p:cNvPr>
            <p:cNvSpPr txBox="1"/>
            <p:nvPr/>
          </p:nvSpPr>
          <p:spPr>
            <a:xfrm>
              <a:off x="7352913" y="5956121"/>
              <a:ext cx="2011995" cy="646331"/>
            </a:xfrm>
            <a:prstGeom prst="rect">
              <a:avLst/>
            </a:prstGeom>
            <a:noFill/>
          </p:spPr>
          <p:txBody>
            <a:bodyPr wrap="square" rtlCol="0">
              <a:spAutoFit/>
            </a:bodyPr>
            <a:lstStyle/>
            <a:p>
              <a:pPr algn="ctr" rtl="0"/>
              <a:r>
                <a:rPr lang="pt-BR" sz="1200"/>
                <a:t>Ferramentas e kits de desenvolvimento de software (SDKs) da AWS</a:t>
              </a:r>
            </a:p>
          </p:txBody>
        </p:sp>
        <p:pic>
          <p:nvPicPr>
            <p:cNvPr id="53" name="Graphic 52">
              <a:extLst>
                <a:ext uri="{FF2B5EF4-FFF2-40B4-BE49-F238E27FC236}">
                  <a16:creationId xmlns:a16="http://schemas.microsoft.com/office/drawing/2014/main" id="{76916965-0116-C148-B950-423F6A76C4F1}"/>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000719" y="5257621"/>
              <a:ext cx="711200" cy="711200"/>
            </a:xfrm>
            <a:prstGeom prst="rect">
              <a:avLst/>
            </a:prstGeom>
          </p:spPr>
        </p:pic>
        <p:sp>
          <p:nvSpPr>
            <p:cNvPr id="56" name="Left Brace 55">
              <a:extLst>
                <a:ext uri="{FF2B5EF4-FFF2-40B4-BE49-F238E27FC236}">
                  <a16:creationId xmlns:a16="http://schemas.microsoft.com/office/drawing/2014/main" id="{4356EF08-74DD-794A-9B19-6AFE4E5294FA}"/>
                </a:ext>
              </a:extLst>
            </p:cNvPr>
            <p:cNvSpPr/>
            <p:nvPr/>
          </p:nvSpPr>
          <p:spPr>
            <a:xfrm rot="5400000">
              <a:off x="6542440" y="2638171"/>
              <a:ext cx="278341" cy="50421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58" name="TextBox 57">
              <a:extLst>
                <a:ext uri="{FF2B5EF4-FFF2-40B4-BE49-F238E27FC236}">
                  <a16:creationId xmlns:a16="http://schemas.microsoft.com/office/drawing/2014/main" id="{E99FDB52-847A-5C4B-B1AE-76F6682144A6}"/>
                </a:ext>
              </a:extLst>
            </p:cNvPr>
            <p:cNvSpPr txBox="1"/>
            <p:nvPr/>
          </p:nvSpPr>
          <p:spPr>
            <a:xfrm>
              <a:off x="2740259" y="5289103"/>
              <a:ext cx="1050532" cy="338554"/>
            </a:xfrm>
            <a:prstGeom prst="rect">
              <a:avLst/>
            </a:prstGeom>
            <a:noFill/>
          </p:spPr>
          <p:txBody>
            <a:bodyPr wrap="square" rtlCol="0">
              <a:spAutoFit/>
            </a:bodyPr>
            <a:lstStyle/>
            <a:p>
              <a:pPr rtl="0"/>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Usuário do IAM</a:t>
              </a:r>
            </a:p>
          </p:txBody>
        </p:sp>
      </p:grpSp>
    </p:spTree>
    <p:custDataLst>
      <p:tags r:id="rId1"/>
    </p:custDataLst>
    <p:extLst>
      <p:ext uri="{BB962C8B-B14F-4D97-AF65-F5344CB8AC3E}">
        <p14:creationId xmlns:p14="http://schemas.microsoft.com/office/powerpoint/2010/main" val="134915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F8794-A796-1D4E-9160-505D5F4C2717}"/>
              </a:ext>
            </a:extLst>
          </p:cNvPr>
          <p:cNvSpPr>
            <a:spLocks noGrp="1"/>
          </p:cNvSpPr>
          <p:nvPr>
            <p:ph type="title"/>
          </p:nvPr>
        </p:nvSpPr>
        <p:spPr/>
        <p:txBody>
          <a:bodyPr rtlCol="0"/>
          <a:lstStyle/>
          <a:p>
            <a:pPr rtl="0"/>
            <a:r>
              <a:rPr lang="pt-BR" sz="3600"/>
              <a:t>AWS Identity and Access Management (IAM)</a:t>
            </a:r>
          </a:p>
        </p:txBody>
      </p:sp>
      <p:pic>
        <p:nvPicPr>
          <p:cNvPr id="9" name="Graphic 8">
            <a:extLst>
              <a:ext uri="{FF2B5EF4-FFF2-40B4-BE49-F238E27FC236}">
                <a16:creationId xmlns:a16="http://schemas.microsoft.com/office/drawing/2014/main" id="{E05B57EE-43CB-7F42-B234-80E66CC0944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2348" y="2331720"/>
            <a:ext cx="1097280" cy="1097280"/>
          </a:xfrm>
          <a:prstGeom prst="rect">
            <a:avLst/>
          </a:prstGeom>
        </p:spPr>
      </p:pic>
      <p:sp>
        <p:nvSpPr>
          <p:cNvPr id="8" name="TextBox 7">
            <a:extLst>
              <a:ext uri="{FF2B5EF4-FFF2-40B4-BE49-F238E27FC236}">
                <a16:creationId xmlns:a16="http://schemas.microsoft.com/office/drawing/2014/main" id="{8A790D73-C38B-0340-AFEC-D8A640D18562}"/>
              </a:ext>
            </a:extLst>
          </p:cNvPr>
          <p:cNvSpPr txBox="1"/>
          <p:nvPr/>
        </p:nvSpPr>
        <p:spPr>
          <a:xfrm>
            <a:off x="480036" y="3497161"/>
            <a:ext cx="2301904" cy="923330"/>
          </a:xfrm>
          <a:prstGeom prst="rect">
            <a:avLst/>
          </a:prstGeom>
          <a:noFill/>
        </p:spPr>
        <p:txBody>
          <a:bodyPr wrap="square" rtlCol="0">
            <a:spAutoFit/>
          </a:bodyPr>
          <a:lstStyle/>
          <a:p>
            <a:pPr algn="ctr" rtl="0"/>
            <a:r>
              <a:rPr lang="pt-BR"/>
              <a:t>AWS Identity and Access Management (IAM)</a:t>
            </a:r>
          </a:p>
        </p:txBody>
      </p:sp>
      <p:sp>
        <p:nvSpPr>
          <p:cNvPr id="7" name="Rectangle 6">
            <a:extLst>
              <a:ext uri="{FF2B5EF4-FFF2-40B4-BE49-F238E27FC236}">
                <a16:creationId xmlns:a16="http://schemas.microsoft.com/office/drawing/2014/main" id="{39E47489-05F4-FA45-9D59-34CFC5E27A7C}"/>
              </a:ext>
              <a:ext uri="{C183D7F6-B498-43B3-948B-1728B52AA6E4}">
                <adec:decorative xmlns:adec="http://schemas.microsoft.com/office/drawing/2017/decorative" xmlns="" val="1"/>
              </a:ext>
            </a:extLst>
          </p:cNvPr>
          <p:cNvSpPr/>
          <p:nvPr/>
        </p:nvSpPr>
        <p:spPr>
          <a:xfrm>
            <a:off x="419100" y="1940393"/>
            <a:ext cx="2423777" cy="2618907"/>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solidFill>
            </a:endParaRPr>
          </a:p>
        </p:txBody>
      </p:sp>
      <p:grpSp>
        <p:nvGrpSpPr>
          <p:cNvPr id="3" name="Group 2">
            <a:extLst>
              <a:ext uri="{FF2B5EF4-FFF2-40B4-BE49-F238E27FC236}">
                <a16:creationId xmlns:a16="http://schemas.microsoft.com/office/drawing/2014/main" id="{EECA4F42-DAEB-A743-A9AA-B5E6850A398B}"/>
              </a:ext>
              <a:ext uri="{C183D7F6-B498-43B3-948B-1728B52AA6E4}">
                <adec:decorative xmlns:adec="http://schemas.microsoft.com/office/drawing/2017/decorative" xmlns="" val="1"/>
              </a:ext>
            </a:extLst>
          </p:cNvPr>
          <p:cNvGrpSpPr/>
          <p:nvPr/>
        </p:nvGrpSpPr>
        <p:grpSpPr>
          <a:xfrm>
            <a:off x="3134471" y="1615723"/>
            <a:ext cx="743307" cy="4580343"/>
            <a:chOff x="3134471" y="1615723"/>
            <a:chExt cx="743307" cy="4580343"/>
          </a:xfrm>
        </p:grpSpPr>
        <p:pic>
          <p:nvPicPr>
            <p:cNvPr id="14" name="Graphic 13" descr="Lock">
              <a:extLst>
                <a:ext uri="{FF2B5EF4-FFF2-40B4-BE49-F238E27FC236}">
                  <a16:creationId xmlns:a16="http://schemas.microsoft.com/office/drawing/2014/main" id="{44ACF7DB-23DD-154E-9BBB-78A33D48C26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134471" y="1615723"/>
              <a:ext cx="743307" cy="743307"/>
            </a:xfrm>
            <a:prstGeom prst="rect">
              <a:avLst/>
            </a:prstGeom>
          </p:spPr>
        </p:pic>
        <p:pic>
          <p:nvPicPr>
            <p:cNvPr id="16" name="Graphic 15" descr="Transfer">
              <a:extLst>
                <a:ext uri="{FF2B5EF4-FFF2-40B4-BE49-F238E27FC236}">
                  <a16:creationId xmlns:a16="http://schemas.microsoft.com/office/drawing/2014/main" id="{97538917-0052-1045-8D66-A4E6A4E2A34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rot="18983941">
              <a:off x="3241797" y="2830467"/>
              <a:ext cx="526954" cy="526954"/>
            </a:xfrm>
            <a:prstGeom prst="rect">
              <a:avLst/>
            </a:prstGeom>
          </p:spPr>
        </p:pic>
        <p:pic>
          <p:nvPicPr>
            <p:cNvPr id="18" name="Graphic 17" descr="Flowchart">
              <a:extLst>
                <a:ext uri="{FF2B5EF4-FFF2-40B4-BE49-F238E27FC236}">
                  <a16:creationId xmlns:a16="http://schemas.microsoft.com/office/drawing/2014/main" id="{897F0049-F0C6-F944-9346-5AFC67AFD90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167172" y="3718805"/>
              <a:ext cx="658091" cy="658091"/>
            </a:xfrm>
            <a:prstGeom prst="rect">
              <a:avLst/>
            </a:prstGeom>
          </p:spPr>
        </p:pic>
        <p:pic>
          <p:nvPicPr>
            <p:cNvPr id="20" name="Graphic 19" descr="Fingerprint">
              <a:extLst>
                <a:ext uri="{FF2B5EF4-FFF2-40B4-BE49-F238E27FC236}">
                  <a16:creationId xmlns:a16="http://schemas.microsoft.com/office/drawing/2014/main" id="{D40A082A-D502-5843-BED5-0938D43AFA9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176230" y="4674599"/>
              <a:ext cx="658092" cy="658092"/>
            </a:xfrm>
            <a:prstGeom prst="rect">
              <a:avLst/>
            </a:prstGeom>
          </p:spPr>
        </p:pic>
        <p:pic>
          <p:nvPicPr>
            <p:cNvPr id="17" name="Graphic 16">
              <a:extLst>
                <a:ext uri="{FF2B5EF4-FFF2-40B4-BE49-F238E27FC236}">
                  <a16:creationId xmlns:a16="http://schemas.microsoft.com/office/drawing/2014/main" id="{0C5E4157-26AA-F145-9B06-1FA19399F086}"/>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62589" y="5537975"/>
              <a:ext cx="658091" cy="658091"/>
            </a:xfrm>
            <a:prstGeom prst="rect">
              <a:avLst/>
            </a:prstGeom>
          </p:spPr>
        </p:pic>
      </p:grpSp>
      <p:sp>
        <p:nvSpPr>
          <p:cNvPr id="6" name="Content Placeholder 5">
            <a:extLst>
              <a:ext uri="{FF2B5EF4-FFF2-40B4-BE49-F238E27FC236}">
                <a16:creationId xmlns:a16="http://schemas.microsoft.com/office/drawing/2014/main" id="{B3998FF6-CC82-9E4E-98C8-C8DCA863C8ED}"/>
              </a:ext>
            </a:extLst>
          </p:cNvPr>
          <p:cNvSpPr>
            <a:spLocks noGrp="1"/>
          </p:cNvSpPr>
          <p:nvPr>
            <p:ph idx="1"/>
          </p:nvPr>
        </p:nvSpPr>
        <p:spPr>
          <a:xfrm>
            <a:off x="3886199" y="1610592"/>
            <a:ext cx="6441141" cy="4561608"/>
          </a:xfrm>
        </p:spPr>
        <p:txBody>
          <a:bodyPr rtlCol="0"/>
          <a:lstStyle/>
          <a:p>
            <a:pPr marL="0" indent="0" rtl="0">
              <a:lnSpc>
                <a:spcPct val="100000"/>
              </a:lnSpc>
              <a:spcAft>
                <a:spcPts val="1200"/>
              </a:spcAft>
              <a:buClr>
                <a:schemeClr val="tx1">
                  <a:lumMod val="85000"/>
                  <a:lumOff val="15000"/>
                </a:schemeClr>
              </a:buClr>
              <a:buNone/>
            </a:pPr>
            <a:r>
              <a:rPr lang="pt-BR" sz="2400" dirty="0"/>
              <a:t>Controlar de modo seguro o acesso individual e de grupo aos seus recursos da AWS</a:t>
            </a:r>
          </a:p>
          <a:p>
            <a:pPr marL="457200" lvl="1" indent="0" rtl="0">
              <a:lnSpc>
                <a:spcPct val="100000"/>
              </a:lnSpc>
              <a:spcAft>
                <a:spcPts val="1200"/>
              </a:spcAft>
              <a:buClr>
                <a:schemeClr val="tx1">
                  <a:lumMod val="85000"/>
                  <a:lumOff val="15000"/>
                </a:schemeClr>
              </a:buClr>
              <a:buNone/>
            </a:pPr>
            <a:endParaRPr lang="en-US" sz="400" dirty="0"/>
          </a:p>
          <a:p>
            <a:pPr marL="0" indent="0" rtl="0">
              <a:lnSpc>
                <a:spcPct val="100000"/>
              </a:lnSpc>
              <a:spcAft>
                <a:spcPts val="1200"/>
              </a:spcAft>
              <a:buClr>
                <a:schemeClr val="tx1">
                  <a:lumMod val="85000"/>
                  <a:lumOff val="15000"/>
                </a:schemeClr>
              </a:buClr>
              <a:buNone/>
            </a:pPr>
            <a:r>
              <a:rPr lang="pt-BR" sz="2400" dirty="0"/>
              <a:t>Integração a outros serviços da AWS</a:t>
            </a:r>
          </a:p>
          <a:p>
            <a:pPr marL="457200" lvl="1" indent="0" rtl="0">
              <a:lnSpc>
                <a:spcPct val="100000"/>
              </a:lnSpc>
              <a:spcAft>
                <a:spcPts val="1200"/>
              </a:spcAft>
              <a:buClr>
                <a:schemeClr val="tx1">
                  <a:lumMod val="85000"/>
                  <a:lumOff val="15000"/>
                </a:schemeClr>
              </a:buClr>
              <a:buNone/>
            </a:pPr>
            <a:endParaRPr lang="en-US" sz="400" dirty="0"/>
          </a:p>
          <a:p>
            <a:pPr marL="0" indent="0" rtl="0">
              <a:lnSpc>
                <a:spcPct val="100000"/>
              </a:lnSpc>
              <a:spcAft>
                <a:spcPts val="1200"/>
              </a:spcAft>
              <a:buClr>
                <a:schemeClr val="tx1">
                  <a:lumMod val="85000"/>
                  <a:lumOff val="15000"/>
                </a:schemeClr>
              </a:buClr>
              <a:buNone/>
            </a:pPr>
            <a:r>
              <a:rPr lang="pt-BR" sz="2400" dirty="0"/>
              <a:t>Gerenciamento de identidade federado</a:t>
            </a:r>
          </a:p>
          <a:p>
            <a:pPr marL="457200" lvl="1" indent="0" rtl="0">
              <a:lnSpc>
                <a:spcPct val="100000"/>
              </a:lnSpc>
              <a:spcAft>
                <a:spcPts val="1200"/>
              </a:spcAft>
              <a:buClr>
                <a:schemeClr val="tx1">
                  <a:lumMod val="85000"/>
                  <a:lumOff val="15000"/>
                </a:schemeClr>
              </a:buClr>
              <a:buNone/>
            </a:pPr>
            <a:endParaRPr lang="en-US" sz="400" dirty="0"/>
          </a:p>
          <a:p>
            <a:pPr marL="0" indent="0" rtl="0">
              <a:lnSpc>
                <a:spcPct val="100000"/>
              </a:lnSpc>
              <a:spcAft>
                <a:spcPts val="1200"/>
              </a:spcAft>
              <a:buClr>
                <a:schemeClr val="tx1">
                  <a:lumMod val="85000"/>
                  <a:lumOff val="15000"/>
                </a:schemeClr>
              </a:buClr>
              <a:buNone/>
            </a:pPr>
            <a:r>
              <a:rPr lang="pt-BR" sz="2400" dirty="0"/>
              <a:t>Permissões granulares</a:t>
            </a:r>
            <a:r>
              <a:rPr lang="en-US" sz="800" dirty="0"/>
              <a:t/>
            </a:r>
            <a:br>
              <a:rPr lang="en-US" sz="800" dirty="0"/>
            </a:br>
            <a:endParaRPr lang="en-US" sz="900" dirty="0"/>
          </a:p>
          <a:p>
            <a:pPr marL="0" indent="0" rtl="0">
              <a:lnSpc>
                <a:spcPct val="100000"/>
              </a:lnSpc>
              <a:spcAft>
                <a:spcPts val="1200"/>
              </a:spcAft>
              <a:buClr>
                <a:schemeClr val="tx1">
                  <a:lumMod val="85000"/>
                  <a:lumOff val="15000"/>
                </a:schemeClr>
              </a:buClr>
              <a:buNone/>
            </a:pPr>
            <a:r>
              <a:rPr lang="pt-BR" sz="2400" dirty="0"/>
              <a:t>Suporte à autenticação </a:t>
            </a:r>
            <a:r>
              <a:rPr lang="pt-BR" sz="2400" dirty="0" err="1"/>
              <a:t>multifator</a:t>
            </a:r>
            <a:endParaRPr lang="pt-BR" sz="2400" dirty="0"/>
          </a:p>
        </p:txBody>
      </p:sp>
      <p:pic>
        <p:nvPicPr>
          <p:cNvPr id="12" name="Picture 11">
            <a:extLst>
              <a:ext uri="{FF2B5EF4-FFF2-40B4-BE49-F238E27FC236}">
                <a16:creationId xmlns:a16="http://schemas.microsoft.com/office/drawing/2014/main" id="{F0F1088F-F41A-ED4A-882F-610D03BE7074}"/>
              </a:ext>
              <a:ext uri="{C183D7F6-B498-43B3-948B-1728B52AA6E4}">
                <adec:decorative xmlns:adec="http://schemas.microsoft.com/office/drawing/2017/decorative" xmlns="" val="1"/>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091725" y="2502813"/>
            <a:ext cx="1718801" cy="3182180"/>
          </a:xfrm>
          <a:prstGeom prst="rect">
            <a:avLst/>
          </a:prstGeom>
        </p:spPr>
      </p:pic>
    </p:spTree>
    <p:custDataLst>
      <p:tags r:id="rId1"/>
    </p:custDataLst>
    <p:extLst>
      <p:ext uri="{BB962C8B-B14F-4D97-AF65-F5344CB8AC3E}">
        <p14:creationId xmlns:p14="http://schemas.microsoft.com/office/powerpoint/2010/main" val="312673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Componentes do IAM: Revisão</a:t>
            </a:r>
          </a:p>
        </p:txBody>
      </p:sp>
      <p:pic>
        <p:nvPicPr>
          <p:cNvPr id="1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44327" y="1568718"/>
            <a:ext cx="651502" cy="651502"/>
          </a:xfrm>
          <a:prstGeom prst="rect">
            <a:avLst/>
          </a:prstGeom>
        </p:spPr>
      </p:pic>
      <p:sp>
        <p:nvSpPr>
          <p:cNvPr id="45" name="TextBox 44"/>
          <p:cNvSpPr txBox="1"/>
          <p:nvPr/>
        </p:nvSpPr>
        <p:spPr>
          <a:xfrm>
            <a:off x="534908" y="2126407"/>
            <a:ext cx="1433726" cy="461665"/>
          </a:xfrm>
          <a:prstGeom prst="rect">
            <a:avLst/>
          </a:prstGeom>
          <a:noFill/>
        </p:spPr>
        <p:txBody>
          <a:bodyPr wrap="none" lIns="182880" tIns="146304" rIns="182880" bIns="146304" rtlCol="0">
            <a:spAutoFit/>
          </a:bodyPr>
          <a:lstStyle/>
          <a:p>
            <a:pPr algn="ctr" rtl="0">
              <a:lnSpc>
                <a:spcPct val="90000"/>
              </a:lnSpc>
              <a:spcAft>
                <a:spcPts val="1800"/>
              </a:spcAft>
            </a:pPr>
            <a:r>
              <a:rPr lang="pt-BR" sz="1200" dirty="0">
                <a:solidFill>
                  <a:schemeClr val="accent5"/>
                </a:solidFill>
                <a:latin typeface="Amazon Ember" panose="02000000000000000000" pitchFamily="2" charset="0"/>
                <a:ea typeface="Amazon Ember" panose="02000000000000000000" pitchFamily="2" charset="0"/>
              </a:rPr>
              <a:t>Usuário do IAM</a:t>
            </a:r>
          </a:p>
        </p:txBody>
      </p:sp>
      <p:sp>
        <p:nvSpPr>
          <p:cNvPr id="4" name="Content Placeholder 5"/>
          <p:cNvSpPr txBox="1">
            <a:spLocks/>
          </p:cNvSpPr>
          <p:nvPr/>
        </p:nvSpPr>
        <p:spPr>
          <a:xfrm>
            <a:off x="1843051" y="1628931"/>
            <a:ext cx="5300142" cy="863795"/>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1600">
                <a:latin typeface="+mn-lt"/>
              </a:rPr>
              <a:t>Definido na sua conta da AWS. Use credenciais para autenticar programaticamente ou pelo Console de Gerenciamento da AWS.</a:t>
            </a:r>
            <a:endParaRPr lang="en-US" sz="1600" dirty="0">
              <a:solidFill>
                <a:srgbClr val="000000"/>
              </a:solidFill>
              <a:latin typeface="Amazon Ember Light" panose="020B0403020204020204"/>
            </a:endParaRPr>
          </a:p>
        </p:txBody>
      </p:sp>
      <p:pic>
        <p:nvPicPr>
          <p:cNvPr id="1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flipH="1">
            <a:off x="911559" y="2723778"/>
            <a:ext cx="717038" cy="696745"/>
          </a:xfrm>
          <a:prstGeom prst="rect">
            <a:avLst/>
          </a:prstGeom>
        </p:spPr>
      </p:pic>
      <p:sp>
        <p:nvSpPr>
          <p:cNvPr id="24" name="TextBox 23"/>
          <p:cNvSpPr txBox="1"/>
          <p:nvPr/>
        </p:nvSpPr>
        <p:spPr>
          <a:xfrm>
            <a:off x="583800" y="3322821"/>
            <a:ext cx="1335942" cy="461665"/>
          </a:xfrm>
          <a:prstGeom prst="rect">
            <a:avLst/>
          </a:prstGeom>
          <a:noFill/>
        </p:spPr>
        <p:txBody>
          <a:bodyPr wrap="none" lIns="182880" tIns="146304" rIns="182880" bIns="146304" rtlCol="0">
            <a:spAutoFit/>
          </a:bodyPr>
          <a:lstStyle/>
          <a:p>
            <a:pPr algn="ctr" rtl="0">
              <a:lnSpc>
                <a:spcPct val="90000"/>
              </a:lnSpc>
              <a:spcAft>
                <a:spcPts val="1800"/>
              </a:spcAft>
            </a:pPr>
            <a:r>
              <a:rPr lang="pt-BR" sz="1200">
                <a:solidFill>
                  <a:schemeClr val="accent5"/>
                </a:solidFill>
                <a:latin typeface="Amazon Ember" panose="02000000000000000000" pitchFamily="2" charset="0"/>
                <a:ea typeface="Amazon Ember" panose="02000000000000000000" pitchFamily="2" charset="0"/>
              </a:rPr>
              <a:t>Grupo do IAM</a:t>
            </a:r>
          </a:p>
        </p:txBody>
      </p:sp>
      <p:sp>
        <p:nvSpPr>
          <p:cNvPr id="14" name="Content Placeholder 5">
            <a:extLst>
              <a:ext uri="{FF2B5EF4-FFF2-40B4-BE49-F238E27FC236}">
                <a16:creationId xmlns:a16="http://schemas.microsoft.com/office/drawing/2014/main" id="{F856B0C6-71EC-334E-8B21-CAF24DDFAC2C}"/>
              </a:ext>
            </a:extLst>
          </p:cNvPr>
          <p:cNvSpPr txBox="1">
            <a:spLocks/>
          </p:cNvSpPr>
          <p:nvPr/>
        </p:nvSpPr>
        <p:spPr>
          <a:xfrm>
            <a:off x="1880304" y="2784182"/>
            <a:ext cx="4070768" cy="888701"/>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1600">
                <a:latin typeface="+mn-lt"/>
              </a:rPr>
              <a:t>Uma </a:t>
            </a:r>
            <a:r>
              <a:rPr lang="pt-BR" sz="1600">
                <a:solidFill>
                  <a:schemeClr val="accent5"/>
                </a:solidFill>
                <a:latin typeface="Amazon Ember" panose="02000000000000000000" pitchFamily="2" charset="0"/>
                <a:ea typeface="Amazon Ember" panose="02000000000000000000" pitchFamily="2" charset="0"/>
              </a:rPr>
              <a:t>coleção de usuários do IAM </a:t>
            </a:r>
            <a:r>
              <a:rPr lang="pt-BR" sz="1600">
                <a:latin typeface="+mn-lt"/>
              </a:rPr>
              <a:t>que recebem autorização idêntica.</a:t>
            </a:r>
          </a:p>
        </p:txBody>
      </p:sp>
      <p:pic>
        <p:nvPicPr>
          <p:cNvPr id="22" name="Graphic 21">
            <a:extLst>
              <a:ext uri="{FF2B5EF4-FFF2-40B4-BE49-F238E27FC236}">
                <a16:creationId xmlns:a16="http://schemas.microsoft.com/office/drawing/2014/main" id="{E2560603-C87A-7E45-BF84-527BD8DE3AA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69224" y="4019566"/>
            <a:ext cx="618724" cy="618724"/>
          </a:xfrm>
          <a:prstGeom prst="rect">
            <a:avLst/>
          </a:prstGeom>
        </p:spPr>
      </p:pic>
      <p:sp>
        <p:nvSpPr>
          <p:cNvPr id="19" name="TextBox 18">
            <a:extLst>
              <a:ext uri="{FF2B5EF4-FFF2-40B4-BE49-F238E27FC236}">
                <a16:creationId xmlns:a16="http://schemas.microsoft.com/office/drawing/2014/main" id="{D1077742-8498-3A4A-8FC4-526A0CF145BA}"/>
              </a:ext>
            </a:extLst>
          </p:cNvPr>
          <p:cNvSpPr txBox="1"/>
          <p:nvPr/>
        </p:nvSpPr>
        <p:spPr>
          <a:xfrm>
            <a:off x="542923" y="4519235"/>
            <a:ext cx="1417696" cy="461665"/>
          </a:xfrm>
          <a:prstGeom prst="rect">
            <a:avLst/>
          </a:prstGeom>
          <a:noFill/>
          <a:effectLst/>
        </p:spPr>
        <p:txBody>
          <a:bodyPr wrap="none" lIns="182880" tIns="146304" rIns="182880" bIns="146304" rtlCol="0">
            <a:spAutoFit/>
          </a:bodyPr>
          <a:lstStyle/>
          <a:p>
            <a:pPr algn="ctr" rtl="0">
              <a:lnSpc>
                <a:spcPct val="90000"/>
              </a:lnSpc>
              <a:spcAft>
                <a:spcPts val="1800"/>
              </a:spcAft>
            </a:pPr>
            <a:r>
              <a:rPr lang="pt-BR" sz="1200">
                <a:solidFill>
                  <a:schemeClr val="accent5"/>
                </a:solidFill>
                <a:latin typeface="Amazon Ember" panose="02000000000000000000" pitchFamily="2" charset="0"/>
                <a:ea typeface="Amazon Ember" panose="02000000000000000000" pitchFamily="2" charset="0"/>
              </a:rPr>
              <a:t>Política do IAM</a:t>
            </a:r>
            <a:endParaRPr lang="en-US" sz="1200" dirty="0">
              <a:solidFill>
                <a:schemeClr val="accent5"/>
              </a:solidFill>
              <a:latin typeface="Amazon Ember" panose="02000000000000000000" pitchFamily="2" charset="0"/>
              <a:ea typeface="Amazon Ember" panose="02000000000000000000" pitchFamily="2" charset="0"/>
            </a:endParaRPr>
          </a:p>
        </p:txBody>
      </p:sp>
      <p:sp>
        <p:nvSpPr>
          <p:cNvPr id="20" name="Content Placeholder 5">
            <a:extLst>
              <a:ext uri="{FF2B5EF4-FFF2-40B4-BE49-F238E27FC236}">
                <a16:creationId xmlns:a16="http://schemas.microsoft.com/office/drawing/2014/main" id="{F81C3728-D05F-6741-B3AC-B69FEFB810ED}"/>
              </a:ext>
            </a:extLst>
          </p:cNvPr>
          <p:cNvSpPr txBox="1">
            <a:spLocks/>
          </p:cNvSpPr>
          <p:nvPr/>
        </p:nvSpPr>
        <p:spPr>
          <a:xfrm>
            <a:off x="1880304" y="4048834"/>
            <a:ext cx="4097580" cy="696832"/>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1600">
                <a:latin typeface="+mn-lt"/>
              </a:rPr>
              <a:t>Define</a:t>
            </a:r>
            <a:r>
              <a:rPr lang="pt-BR" sz="1600" b="1">
                <a:solidFill>
                  <a:schemeClr val="accent5"/>
                </a:solidFill>
                <a:latin typeface="+mn-lt"/>
              </a:rPr>
              <a:t> </a:t>
            </a:r>
            <a:r>
              <a:rPr lang="pt-BR" sz="1600">
                <a:solidFill>
                  <a:schemeClr val="accent5"/>
                </a:solidFill>
                <a:latin typeface="Amazon Ember" panose="02000000000000000000" pitchFamily="2" charset="0"/>
                <a:ea typeface="Amazon Ember" panose="02000000000000000000" pitchFamily="2" charset="0"/>
              </a:rPr>
              <a:t>quais recursos podem ser acessados</a:t>
            </a:r>
            <a:r>
              <a:rPr lang="pt-BR" sz="1600">
                <a:latin typeface="Amazon Ember" panose="02000000000000000000" pitchFamily="2" charset="0"/>
                <a:ea typeface="Amazon Ember" panose="02000000000000000000" pitchFamily="2" charset="0"/>
              </a:rPr>
              <a:t> </a:t>
            </a:r>
            <a:r>
              <a:rPr lang="pt-BR" sz="1600">
                <a:latin typeface="+mn-lt"/>
              </a:rPr>
              <a:t>e o </a:t>
            </a:r>
            <a:r>
              <a:rPr lang="pt-BR" sz="1600">
                <a:solidFill>
                  <a:schemeClr val="accent5"/>
                </a:solidFill>
                <a:latin typeface="Amazon Ember" panose="02000000000000000000" pitchFamily="2" charset="0"/>
                <a:ea typeface="Amazon Ember" panose="02000000000000000000" pitchFamily="2" charset="0"/>
              </a:rPr>
              <a:t>nível de acesso </a:t>
            </a:r>
            <a:r>
              <a:rPr lang="pt-BR" sz="1600">
                <a:latin typeface="+mn-lt"/>
              </a:rPr>
              <a:t>a cada recurso.</a:t>
            </a:r>
          </a:p>
        </p:txBody>
      </p:sp>
      <p:pic>
        <p:nvPicPr>
          <p:cNvPr id="21" name="Graphic 20">
            <a:extLst>
              <a:ext uri="{FF2B5EF4-FFF2-40B4-BE49-F238E27FC236}">
                <a16:creationId xmlns:a16="http://schemas.microsoft.com/office/drawing/2014/main" id="{04DE3113-77EB-BC4C-89BE-B4ADE87A708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98648" y="5050953"/>
            <a:ext cx="664403" cy="664403"/>
          </a:xfrm>
          <a:prstGeom prst="rect">
            <a:avLst/>
          </a:prstGeom>
        </p:spPr>
      </p:pic>
      <p:sp>
        <p:nvSpPr>
          <p:cNvPr id="26" name="TextBox 25"/>
          <p:cNvSpPr txBox="1"/>
          <p:nvPr/>
        </p:nvSpPr>
        <p:spPr>
          <a:xfrm>
            <a:off x="550137" y="5492430"/>
            <a:ext cx="1403268" cy="461665"/>
          </a:xfrm>
          <a:prstGeom prst="rect">
            <a:avLst/>
          </a:prstGeom>
          <a:noFill/>
          <a:effectLst/>
        </p:spPr>
        <p:txBody>
          <a:bodyPr wrap="none" lIns="182880" tIns="146304" rIns="182880" bIns="146304" rtlCol="0">
            <a:spAutoFit/>
          </a:bodyPr>
          <a:lstStyle/>
          <a:p>
            <a:pPr algn="ctr" rtl="0">
              <a:lnSpc>
                <a:spcPct val="90000"/>
              </a:lnSpc>
              <a:spcAft>
                <a:spcPts val="1800"/>
              </a:spcAft>
            </a:pPr>
            <a:r>
              <a:rPr lang="pt-BR" sz="1200">
                <a:solidFill>
                  <a:schemeClr val="accent5"/>
                </a:solidFill>
                <a:latin typeface="Amazon Ember" panose="02000000000000000000" pitchFamily="2" charset="0"/>
                <a:ea typeface="Amazon Ember" panose="02000000000000000000" pitchFamily="2" charset="0"/>
              </a:rPr>
              <a:t>Função do IAM</a:t>
            </a:r>
            <a:endParaRPr lang="en-US" sz="1200" dirty="0">
              <a:solidFill>
                <a:schemeClr val="accent5"/>
              </a:solidFill>
              <a:latin typeface="Amazon Ember" panose="02000000000000000000" pitchFamily="2" charset="0"/>
              <a:ea typeface="Amazon Ember" panose="02000000000000000000" pitchFamily="2" charset="0"/>
            </a:endParaRPr>
          </a:p>
        </p:txBody>
      </p:sp>
      <p:sp>
        <p:nvSpPr>
          <p:cNvPr id="15" name="Content Placeholder 5">
            <a:extLst>
              <a:ext uri="{FF2B5EF4-FFF2-40B4-BE49-F238E27FC236}">
                <a16:creationId xmlns:a16="http://schemas.microsoft.com/office/drawing/2014/main" id="{FC156BD0-B15D-C74C-9256-2D18304F816C}"/>
              </a:ext>
            </a:extLst>
          </p:cNvPr>
          <p:cNvSpPr txBox="1">
            <a:spLocks/>
          </p:cNvSpPr>
          <p:nvPr/>
        </p:nvSpPr>
        <p:spPr>
          <a:xfrm>
            <a:off x="1880304" y="5091699"/>
            <a:ext cx="4180708" cy="1080501"/>
          </a:xfrm>
          <a:prstGeom prst="rect">
            <a:avLst/>
          </a:prstGeom>
        </p:spPr>
        <p:txBody>
          <a:bodyPr rtlCol="0"/>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rtl="0">
              <a:lnSpc>
                <a:spcPct val="100000"/>
              </a:lnSpc>
            </a:pPr>
            <a:r>
              <a:rPr lang="pt-BR" sz="1600">
                <a:latin typeface="+mn-lt"/>
              </a:rPr>
              <a:t>Mecanismo que concede acesso temporário para fazer solicitações de serviço da AWS. </a:t>
            </a:r>
            <a:r>
              <a:rPr lang="pt-BR" sz="1600" i="1">
                <a:latin typeface="+mn-lt"/>
              </a:rPr>
              <a:t>Pode ser assumida</a:t>
            </a:r>
            <a:r>
              <a:rPr lang="pt-BR" sz="1600">
                <a:latin typeface="+mn-lt"/>
              </a:rPr>
              <a:t> por uma </a:t>
            </a:r>
            <a:r>
              <a:rPr lang="pt-BR" sz="1600">
                <a:solidFill>
                  <a:schemeClr val="accent5"/>
                </a:solidFill>
              </a:rPr>
              <a:t>pessoa</a:t>
            </a:r>
            <a:r>
              <a:rPr lang="pt-BR" sz="1600">
                <a:latin typeface="+mn-lt"/>
              </a:rPr>
              <a:t>, </a:t>
            </a:r>
            <a:r>
              <a:rPr lang="pt-BR" sz="1600">
                <a:solidFill>
                  <a:schemeClr val="accent5"/>
                </a:solidFill>
              </a:rPr>
              <a:t>aplicação</a:t>
            </a:r>
            <a:r>
              <a:rPr lang="pt-BR" sz="1600">
                <a:latin typeface="+mn-lt"/>
              </a:rPr>
              <a:t> ou </a:t>
            </a:r>
            <a:r>
              <a:rPr lang="pt-BR" sz="1600">
                <a:solidFill>
                  <a:schemeClr val="accent5"/>
                </a:solidFill>
              </a:rPr>
              <a:t>serviço</a:t>
            </a:r>
            <a:r>
              <a:rPr lang="pt-BR" sz="1600">
                <a:latin typeface="+mn-lt"/>
              </a:rPr>
              <a:t>.</a:t>
            </a:r>
          </a:p>
          <a:p>
            <a:pPr rtl="0">
              <a:lnSpc>
                <a:spcPct val="100000"/>
              </a:lnSpc>
            </a:pPr>
            <a:endParaRPr lang="en-US" sz="1600" dirty="0">
              <a:latin typeface="+mn-lt"/>
            </a:endParaRPr>
          </a:p>
        </p:txBody>
      </p:sp>
      <p:grpSp>
        <p:nvGrpSpPr>
          <p:cNvPr id="3" name="Group 2" descr="An IAM user, group or role is granted full access to EC2 and read only access to S3 via two IAM policies.">
            <a:extLst>
              <a:ext uri="{FF2B5EF4-FFF2-40B4-BE49-F238E27FC236}">
                <a16:creationId xmlns:a16="http://schemas.microsoft.com/office/drawing/2014/main" id="{24D9812F-D112-4FDE-88BD-071454A3381B}"/>
              </a:ext>
            </a:extLst>
          </p:cNvPr>
          <p:cNvGrpSpPr/>
          <p:nvPr/>
        </p:nvGrpSpPr>
        <p:grpSpPr>
          <a:xfrm>
            <a:off x="6105837" y="2766621"/>
            <a:ext cx="5945137" cy="2325075"/>
            <a:chOff x="6064893" y="2766621"/>
            <a:chExt cx="5945137" cy="2325075"/>
          </a:xfrm>
        </p:grpSpPr>
        <p:pic>
          <p:nvPicPr>
            <p:cNvPr id="35" name="Picture 34">
              <a:extLst>
                <a:ext uri="{FF2B5EF4-FFF2-40B4-BE49-F238E27FC236}">
                  <a16:creationId xmlns:a16="http://schemas.microsoft.com/office/drawing/2014/main" id="{2D4F83EE-2148-254C-AFB9-F0088562ABBE}"/>
                </a:ext>
                <a:ext uri="{C183D7F6-B498-43B3-948B-1728B52AA6E4}">
                  <adec:decorative xmlns:adec="http://schemas.microsoft.com/office/drawing/2017/decorative" xmlns="" val="1"/>
                </a:ext>
              </a:extLst>
            </p:cNvPr>
            <p:cNvPicPr>
              <a:picLocks noChangeAspect="1"/>
            </p:cNvPicPr>
            <p:nvPr/>
          </p:nvPicPr>
          <p:blipFill>
            <a:blip r:embed="rId12"/>
            <a:stretch>
              <a:fillRect/>
            </a:stretch>
          </p:blipFill>
          <p:spPr>
            <a:xfrm>
              <a:off x="7924613" y="2930434"/>
              <a:ext cx="719464" cy="719464"/>
            </a:xfrm>
            <a:prstGeom prst="rect">
              <a:avLst/>
            </a:prstGeom>
          </p:spPr>
        </p:pic>
        <p:sp>
          <p:nvSpPr>
            <p:cNvPr id="36" name="Rounded Rectangle 35">
              <a:extLst>
                <a:ext uri="{FF2B5EF4-FFF2-40B4-BE49-F238E27FC236}">
                  <a16:creationId xmlns:a16="http://schemas.microsoft.com/office/drawing/2014/main" id="{A27725AE-A584-E249-B2F2-961E7420D079}"/>
                </a:ext>
              </a:extLst>
            </p:cNvPr>
            <p:cNvSpPr/>
            <p:nvPr/>
          </p:nvSpPr>
          <p:spPr>
            <a:xfrm>
              <a:off x="7806839" y="2830287"/>
              <a:ext cx="1473801" cy="2261409"/>
            </a:xfrm>
            <a:prstGeom prst="roundRect">
              <a:avLst/>
            </a:prstGeom>
            <a:noFill/>
            <a:ln w="127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n-US" sz="1200" dirty="0"/>
            </a:p>
          </p:txBody>
        </p:sp>
        <p:sp>
          <p:nvSpPr>
            <p:cNvPr id="37" name="TextBox 36">
              <a:extLst>
                <a:ext uri="{FF2B5EF4-FFF2-40B4-BE49-F238E27FC236}">
                  <a16:creationId xmlns:a16="http://schemas.microsoft.com/office/drawing/2014/main" id="{E7BCFE0C-DEA2-1F48-ABB1-112C1EA85299}"/>
                </a:ext>
              </a:extLst>
            </p:cNvPr>
            <p:cNvSpPr txBox="1"/>
            <p:nvPr/>
          </p:nvSpPr>
          <p:spPr>
            <a:xfrm>
              <a:off x="6064893" y="4099334"/>
              <a:ext cx="1297384" cy="861774"/>
            </a:xfrm>
            <a:prstGeom prst="rect">
              <a:avLst/>
            </a:prstGeom>
            <a:noFill/>
          </p:spPr>
          <p:txBody>
            <a:bodyPr wrap="square" lIns="0" tIns="0" rIns="0" bIns="0" rtlCol="0">
              <a:spAutoFit/>
            </a:bodyPr>
            <a:lstStyle/>
            <a:p>
              <a:pPr algn="ctr" rtl="0"/>
              <a:r>
                <a:rPr lang="pt-BR" sz="1400" dirty="0">
                  <a:cs typeface="Helvetica Neue"/>
                </a:rPr>
                <a:t>Usuário do IAM, </a:t>
              </a:r>
              <a:r>
                <a:rPr lang="en-US" sz="1400" dirty="0">
                  <a:cs typeface="Helvetica Neue"/>
                </a:rPr>
                <a:t/>
              </a:r>
              <a:br>
                <a:rPr lang="en-US" sz="1400" dirty="0">
                  <a:cs typeface="Helvetica Neue"/>
                </a:rPr>
              </a:br>
              <a:r>
                <a:rPr lang="pt-BR" sz="1400" dirty="0">
                  <a:cs typeface="Helvetica Neue"/>
                </a:rPr>
                <a:t>grupo do IAM </a:t>
              </a:r>
              <a:r>
                <a:rPr lang="en-US" sz="1400" dirty="0">
                  <a:cs typeface="Helvetica Neue"/>
                </a:rPr>
                <a:t/>
              </a:r>
              <a:br>
                <a:rPr lang="en-US" sz="1400" dirty="0">
                  <a:cs typeface="Helvetica Neue"/>
                </a:rPr>
              </a:br>
              <a:r>
                <a:rPr lang="pt-BR" sz="1400" dirty="0">
                  <a:cs typeface="Helvetica Neue"/>
                </a:rPr>
                <a:t>ou função do IAM</a:t>
              </a:r>
              <a:endParaRPr lang="en-US" sz="1400" dirty="0">
                <a:latin typeface="Amazon Ember Light" panose="020B0403020204020204"/>
                <a:cs typeface="Helvetica Neue"/>
              </a:endParaRPr>
            </a:p>
          </p:txBody>
        </p:sp>
        <p:sp>
          <p:nvSpPr>
            <p:cNvPr id="38" name="TextBox 37">
              <a:extLst>
                <a:ext uri="{FF2B5EF4-FFF2-40B4-BE49-F238E27FC236}">
                  <a16:creationId xmlns:a16="http://schemas.microsoft.com/office/drawing/2014/main" id="{F504557A-1A65-0644-A407-97F1F11ED4A7}"/>
                </a:ext>
              </a:extLst>
            </p:cNvPr>
            <p:cNvSpPr txBox="1"/>
            <p:nvPr/>
          </p:nvSpPr>
          <p:spPr>
            <a:xfrm>
              <a:off x="7892573" y="4563638"/>
              <a:ext cx="891120" cy="430887"/>
            </a:xfrm>
            <a:prstGeom prst="rect">
              <a:avLst/>
            </a:prstGeom>
            <a:noFill/>
          </p:spPr>
          <p:txBody>
            <a:bodyPr wrap="square" lIns="0" tIns="0" rIns="0" bIns="0" rtlCol="0">
              <a:spAutoFit/>
            </a:bodyPr>
            <a:lstStyle/>
            <a:p>
              <a:pPr algn="ctr" rtl="0"/>
              <a:r>
                <a:rPr lang="pt-BR" sz="1400" dirty="0">
                  <a:solidFill>
                    <a:srgbClr val="000000"/>
                  </a:solidFill>
                  <a:cs typeface="Helvetica Neue"/>
                </a:rPr>
                <a:t>Políticas do IAM</a:t>
              </a:r>
              <a:endParaRPr lang="en-US" sz="1400" dirty="0">
                <a:solidFill>
                  <a:srgbClr val="000000"/>
                </a:solidFill>
                <a:latin typeface="Amazon Ember Light" panose="020B0403020204020204"/>
                <a:cs typeface="Helvetica Neue"/>
              </a:endParaRPr>
            </a:p>
          </p:txBody>
        </p:sp>
        <p:sp>
          <p:nvSpPr>
            <p:cNvPr id="39" name="TextBox 38">
              <a:extLst>
                <a:ext uri="{FF2B5EF4-FFF2-40B4-BE49-F238E27FC236}">
                  <a16:creationId xmlns:a16="http://schemas.microsoft.com/office/drawing/2014/main" id="{629438AB-02B0-0C4D-A3E9-D0AA16CDA9CD}"/>
                </a:ext>
              </a:extLst>
            </p:cNvPr>
            <p:cNvSpPr txBox="1"/>
            <p:nvPr/>
          </p:nvSpPr>
          <p:spPr>
            <a:xfrm>
              <a:off x="8583634" y="3059059"/>
              <a:ext cx="585973" cy="369332"/>
            </a:xfrm>
            <a:prstGeom prst="rect">
              <a:avLst/>
            </a:prstGeom>
            <a:noFill/>
          </p:spPr>
          <p:txBody>
            <a:bodyPr wrap="square" lIns="0" tIns="0" rIns="0" bIns="0" rtlCol="0">
              <a:spAutoFit/>
            </a:bodyPr>
            <a:lstStyle/>
            <a:p>
              <a:pPr algn="ctr" rtl="0"/>
              <a:r>
                <a:rPr lang="pt-BR" sz="1200" dirty="0">
                  <a:solidFill>
                    <a:srgbClr val="000000"/>
                  </a:solidFill>
                  <a:cs typeface="Helvetica Neue"/>
                </a:rPr>
                <a:t>Acesso total</a:t>
              </a:r>
              <a:endParaRPr lang="en-US" sz="1200" dirty="0">
                <a:solidFill>
                  <a:srgbClr val="000000"/>
                </a:solidFill>
                <a:latin typeface="Amazon Ember Light" panose="020B0403020204020204"/>
                <a:cs typeface="Helvetica Neue"/>
              </a:endParaRPr>
            </a:p>
          </p:txBody>
        </p:sp>
        <p:sp>
          <p:nvSpPr>
            <p:cNvPr id="40" name="TextBox 39">
              <a:extLst>
                <a:ext uri="{FF2B5EF4-FFF2-40B4-BE49-F238E27FC236}">
                  <a16:creationId xmlns:a16="http://schemas.microsoft.com/office/drawing/2014/main" id="{F75C851E-57BD-B240-8607-7BF8771BBA65}"/>
                </a:ext>
              </a:extLst>
            </p:cNvPr>
            <p:cNvSpPr txBox="1"/>
            <p:nvPr/>
          </p:nvSpPr>
          <p:spPr>
            <a:xfrm>
              <a:off x="8538910" y="3956618"/>
              <a:ext cx="708679" cy="369332"/>
            </a:xfrm>
            <a:prstGeom prst="rect">
              <a:avLst/>
            </a:prstGeom>
            <a:noFill/>
          </p:spPr>
          <p:txBody>
            <a:bodyPr wrap="square" lIns="0" tIns="0" rIns="0" bIns="0" rtlCol="0">
              <a:spAutoFit/>
            </a:bodyPr>
            <a:lstStyle/>
            <a:p>
              <a:pPr algn="ctr" rtl="0"/>
              <a:r>
                <a:rPr lang="pt-BR" sz="1200" dirty="0">
                  <a:solidFill>
                    <a:srgbClr val="000000"/>
                  </a:solidFill>
                  <a:cs typeface="Helvetica Neue"/>
                </a:rPr>
                <a:t>Somente leitura</a:t>
              </a:r>
              <a:endParaRPr lang="en-US" sz="1200" dirty="0">
                <a:solidFill>
                  <a:srgbClr val="000000"/>
                </a:solidFill>
                <a:latin typeface="Amazon Ember Light" panose="020B0403020204020204"/>
                <a:cs typeface="Helvetica Neue"/>
              </a:endParaRPr>
            </a:p>
          </p:txBody>
        </p:sp>
        <p:sp>
          <p:nvSpPr>
            <p:cNvPr id="41" name="TextBox 40">
              <a:extLst>
                <a:ext uri="{FF2B5EF4-FFF2-40B4-BE49-F238E27FC236}">
                  <a16:creationId xmlns:a16="http://schemas.microsoft.com/office/drawing/2014/main" id="{285CF294-87C6-7047-9FEE-2A01730047F5}"/>
                </a:ext>
              </a:extLst>
            </p:cNvPr>
            <p:cNvSpPr txBox="1"/>
            <p:nvPr/>
          </p:nvSpPr>
          <p:spPr>
            <a:xfrm>
              <a:off x="10373894" y="3925602"/>
              <a:ext cx="1636135" cy="861774"/>
            </a:xfrm>
            <a:prstGeom prst="rect">
              <a:avLst/>
            </a:prstGeom>
            <a:noFill/>
          </p:spPr>
          <p:txBody>
            <a:bodyPr wrap="square" lIns="0" tIns="0" rIns="0" bIns="0" rtlCol="0">
              <a:spAutoFit/>
            </a:bodyPr>
            <a:lstStyle/>
            <a:p>
              <a:pPr rtl="0"/>
              <a:r>
                <a:rPr lang="pt-BR" sz="1400">
                  <a:cs typeface="Helvetica Neue"/>
                </a:rPr>
                <a:t>Um </a:t>
              </a:r>
              <a:r>
                <a:rPr lang="pt-BR" sz="1400">
                  <a:solidFill>
                    <a:srgbClr val="000000"/>
                  </a:solidFill>
                  <a:cs typeface="Helvetica Neue"/>
                </a:rPr>
                <a:t>bucket</a:t>
              </a:r>
              <a:r>
                <a:rPr lang="pt-BR" sz="1400">
                  <a:cs typeface="Helvetica Neue"/>
                </a:rPr>
                <a:t> do Amazon Simple Storage Service (Amazon S3) </a:t>
              </a:r>
            </a:p>
          </p:txBody>
        </p:sp>
        <p:cxnSp>
          <p:nvCxnSpPr>
            <p:cNvPr id="42" name="Straight Connector 41">
              <a:extLst>
                <a:ext uri="{FF2B5EF4-FFF2-40B4-BE49-F238E27FC236}">
                  <a16:creationId xmlns:a16="http://schemas.microsoft.com/office/drawing/2014/main" id="{367C6A1A-C474-3445-90B0-C95451D1883D}"/>
                </a:ext>
              </a:extLst>
            </p:cNvPr>
            <p:cNvCxnSpPr/>
            <p:nvPr/>
          </p:nvCxnSpPr>
          <p:spPr>
            <a:xfrm>
              <a:off x="9059579" y="3320046"/>
              <a:ext cx="510391"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EB805D-3884-1448-A390-DB0DE90BBF9B}"/>
                </a:ext>
              </a:extLst>
            </p:cNvPr>
            <p:cNvCxnSpPr>
              <a:cxnSpLocks/>
            </p:cNvCxnSpPr>
            <p:nvPr/>
          </p:nvCxnSpPr>
          <p:spPr>
            <a:xfrm>
              <a:off x="9059578" y="4157115"/>
              <a:ext cx="55835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Graphic 41" descr="Groups can be assigned multiple policies to provide granular access to multiple AWS resources" title="IAM Groups">
              <a:extLst>
                <a:ext uri="{FF2B5EF4-FFF2-40B4-BE49-F238E27FC236}">
                  <a16:creationId xmlns:a16="http://schemas.microsoft.com/office/drawing/2014/main" id="{5556F786-21C2-7D43-84F4-67709F6B75B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flipH="1">
              <a:off x="6380921" y="3403095"/>
              <a:ext cx="671130" cy="652136"/>
            </a:xfrm>
            <a:prstGeom prst="rect">
              <a:avLst/>
            </a:prstGeom>
          </p:spPr>
        </p:pic>
        <p:pic>
          <p:nvPicPr>
            <p:cNvPr id="46" name="Graphic 52">
              <a:extLst>
                <a:ext uri="{FF2B5EF4-FFF2-40B4-BE49-F238E27FC236}">
                  <a16:creationId xmlns:a16="http://schemas.microsoft.com/office/drawing/2014/main" id="{34D25C2F-B209-B944-862B-37A72AB8705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924613" y="3774353"/>
              <a:ext cx="719502" cy="719502"/>
            </a:xfrm>
            <a:prstGeom prst="rect">
              <a:avLst/>
            </a:prstGeom>
          </p:spPr>
        </p:pic>
        <p:pic>
          <p:nvPicPr>
            <p:cNvPr id="47" name="Graphic 38">
              <a:extLst>
                <a:ext uri="{FF2B5EF4-FFF2-40B4-BE49-F238E27FC236}">
                  <a16:creationId xmlns:a16="http://schemas.microsoft.com/office/drawing/2014/main" id="{25A674D8-FE7D-584B-8DCD-3F187CC93A07}"/>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736548" y="3848058"/>
              <a:ext cx="585973" cy="585973"/>
            </a:xfrm>
            <a:prstGeom prst="rect">
              <a:avLst/>
            </a:prstGeom>
          </p:spPr>
        </p:pic>
        <p:cxnSp>
          <p:nvCxnSpPr>
            <p:cNvPr id="48" name="Straight Connector 47">
              <a:extLst>
                <a:ext uri="{FF2B5EF4-FFF2-40B4-BE49-F238E27FC236}">
                  <a16:creationId xmlns:a16="http://schemas.microsoft.com/office/drawing/2014/main" id="{FB79F107-4AB3-724E-8EFB-08775DC04BE3}"/>
                </a:ext>
              </a:extLst>
            </p:cNvPr>
            <p:cNvCxnSpPr/>
            <p:nvPr/>
          </p:nvCxnSpPr>
          <p:spPr>
            <a:xfrm flipV="1">
              <a:off x="7024507" y="3285202"/>
              <a:ext cx="996601" cy="416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1D9377-3C96-6148-97EC-C3082289F5D2}"/>
                </a:ext>
              </a:extLst>
            </p:cNvPr>
            <p:cNvCxnSpPr/>
            <p:nvPr/>
          </p:nvCxnSpPr>
          <p:spPr>
            <a:xfrm>
              <a:off x="7023416" y="3699768"/>
              <a:ext cx="996601" cy="399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Isosceles Triangle 10">
              <a:extLst>
                <a:ext uri="{FF2B5EF4-FFF2-40B4-BE49-F238E27FC236}">
                  <a16:creationId xmlns:a16="http://schemas.microsoft.com/office/drawing/2014/main" id="{A12877E5-3A6D-514A-ABCD-214A9059AD13}"/>
                </a:ext>
              </a:extLst>
            </p:cNvPr>
            <p:cNvSpPr/>
            <p:nvPr/>
          </p:nvSpPr>
          <p:spPr>
            <a:xfrm rot="16200000">
              <a:off x="6982434" y="3671659"/>
              <a:ext cx="58879" cy="602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pic>
          <p:nvPicPr>
            <p:cNvPr id="51" name="Graphic 50">
              <a:extLst>
                <a:ext uri="{FF2B5EF4-FFF2-40B4-BE49-F238E27FC236}">
                  <a16:creationId xmlns:a16="http://schemas.microsoft.com/office/drawing/2014/main" id="{21C99142-A9BF-3144-9242-E59F7CDB6C97}"/>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9617930" y="2895196"/>
              <a:ext cx="678313" cy="678313"/>
            </a:xfrm>
            <a:prstGeom prst="rect">
              <a:avLst/>
            </a:prstGeom>
          </p:spPr>
        </p:pic>
        <p:sp>
          <p:nvSpPr>
            <p:cNvPr id="52" name="TextBox 51">
              <a:extLst>
                <a:ext uri="{FF2B5EF4-FFF2-40B4-BE49-F238E27FC236}">
                  <a16:creationId xmlns:a16="http://schemas.microsoft.com/office/drawing/2014/main" id="{4091F2E4-ED2A-F243-BE66-F098EB5BAAA9}"/>
                </a:ext>
              </a:extLst>
            </p:cNvPr>
            <p:cNvSpPr txBox="1"/>
            <p:nvPr/>
          </p:nvSpPr>
          <p:spPr>
            <a:xfrm>
              <a:off x="10311695" y="2766621"/>
              <a:ext cx="1698335" cy="954107"/>
            </a:xfrm>
            <a:prstGeom prst="rect">
              <a:avLst/>
            </a:prstGeom>
            <a:noFill/>
          </p:spPr>
          <p:txBody>
            <a:bodyPr wrap="square" rtlCol="0">
              <a:spAutoFit/>
            </a:bodyPr>
            <a:lstStyle/>
            <a:p>
              <a:pPr rtl="0"/>
              <a:r>
                <a:rPr lang="pt-BR" sz="1400" dirty="0"/>
                <a:t>Instâncias do </a:t>
              </a:r>
              <a:r>
                <a:rPr lang="pt-BR" sz="1400" dirty="0" err="1"/>
                <a:t>Amazon</a:t>
              </a:r>
              <a:r>
                <a:rPr lang="pt-BR" sz="1400" dirty="0"/>
                <a:t> </a:t>
              </a:r>
              <a:r>
                <a:rPr lang="pt-BR" sz="1400" dirty="0" err="1"/>
                <a:t>Elastic</a:t>
              </a:r>
              <a:r>
                <a:rPr lang="pt-BR" sz="1400" dirty="0"/>
                <a:t> Compute </a:t>
              </a:r>
              <a:r>
                <a:rPr lang="pt-BR" sz="1400" dirty="0" err="1"/>
                <a:t>Cloud</a:t>
              </a:r>
              <a:r>
                <a:rPr lang="pt-BR" sz="1400" dirty="0"/>
                <a:t> (</a:t>
              </a:r>
              <a:r>
                <a:rPr lang="pt-BR" sz="1400" dirty="0" err="1"/>
                <a:t>Amazon</a:t>
              </a:r>
              <a:r>
                <a:rPr lang="pt-BR" sz="1400" dirty="0"/>
                <a:t> EC2)</a:t>
              </a:r>
            </a:p>
          </p:txBody>
        </p:sp>
      </p:grpSp>
    </p:spTree>
    <p:custDataLst>
      <p:tags r:id="rId1"/>
    </p:custDataLst>
    <p:extLst>
      <p:ext uri="{BB962C8B-B14F-4D97-AF65-F5344CB8AC3E}">
        <p14:creationId xmlns:p14="http://schemas.microsoft.com/office/powerpoint/2010/main" val="1715247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TotalTime>
  <Words>12110</Words>
  <Application>Microsoft Office PowerPoint</Application>
  <PresentationFormat>Widescreen</PresentationFormat>
  <Paragraphs>1016</Paragraphs>
  <Slides>58</Slides>
  <Notes>58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Helvetica Neue</vt:lpstr>
      <vt:lpstr>Amazon Ember</vt:lpstr>
      <vt:lpstr>Amazon Ember Light</vt:lpstr>
      <vt:lpstr>Arial</vt:lpstr>
      <vt:lpstr>Calibri</vt:lpstr>
      <vt:lpstr>Courier New</vt:lpstr>
      <vt:lpstr>Office Theme</vt:lpstr>
      <vt:lpstr>Módulo 8: Proteger o acesso de usuários e aplicações</vt:lpstr>
      <vt:lpstr>Visão geral do módulo</vt:lpstr>
      <vt:lpstr>Objetivos do módulo</vt:lpstr>
      <vt:lpstr>Seção 1: Necessidade arquitetônica</vt:lpstr>
      <vt:lpstr>Requisito de negócios da cafeteria</vt:lpstr>
      <vt:lpstr>Seção 2: Usuários da conta e IAM</vt:lpstr>
      <vt:lpstr>Proteger a conta raiz</vt:lpstr>
      <vt:lpstr>AWS Identity and Access Management (IAM)</vt:lpstr>
      <vt:lpstr>Componentes do IAM: Revisão</vt:lpstr>
      <vt:lpstr>Permissões do IAM</vt:lpstr>
      <vt:lpstr>Políticas com base na identidade e com base em recursos</vt:lpstr>
      <vt:lpstr>Estrutura do documento de política do IAM</vt:lpstr>
      <vt:lpstr>ARNs e curingas</vt:lpstr>
      <vt:lpstr>Exemplo de política do IAM</vt:lpstr>
      <vt:lpstr>Atividade: Examinar as políticas do IAM</vt:lpstr>
      <vt:lpstr>Atividade: Análise de políticas do IAM (1 de 3)</vt:lpstr>
      <vt:lpstr>Atividade: Análise de políticas do IAM (2 de 3)</vt:lpstr>
      <vt:lpstr>Atividade: Análise de políticas do IAM (3 de 3)</vt:lpstr>
      <vt:lpstr>AWS CloudTrail</vt:lpstr>
      <vt:lpstr>Principais lições da Seção 2</vt:lpstr>
      <vt:lpstr>Seção 3: Organizar os usuários</vt:lpstr>
      <vt:lpstr>Grupos do IAM</vt:lpstr>
      <vt:lpstr>Exemplo de grupos do IAM</vt:lpstr>
      <vt:lpstr>Caso de uso do IAM com o Amazon S3</vt:lpstr>
      <vt:lpstr>Seção 4: Federar os usuários</vt:lpstr>
      <vt:lpstr>Funções do IAM</vt:lpstr>
      <vt:lpstr>Demonstração: Perfil de Instância do EC2</vt:lpstr>
      <vt:lpstr>Resumo: Demonstração do perfil de instância do EC2</vt:lpstr>
      <vt:lpstr>Conceder permissões para assumir uma função</vt:lpstr>
      <vt:lpstr>Controle de acesso baseado em função (RBAC)</vt:lpstr>
      <vt:lpstr>Melhor prática: marcação com tags</vt:lpstr>
      <vt:lpstr>Usar controle de acesso baseado em atributos (ABAC)</vt:lpstr>
      <vt:lpstr>Aplicar o ABAC à sua organização</vt:lpstr>
      <vt:lpstr>Usuários autenticados externamente</vt:lpstr>
      <vt:lpstr>Federação de identidades com um agente de identidades</vt:lpstr>
      <vt:lpstr>Federação de identidades usando SAML</vt:lpstr>
      <vt:lpstr>Amazon Cognito</vt:lpstr>
      <vt:lpstr>Exemplo do Amazon Cognito</vt:lpstr>
      <vt:lpstr>Principais lições da Seção 4</vt:lpstr>
      <vt:lpstr>Seção 5: Várias contas</vt:lpstr>
      <vt:lpstr>Uma conta ou várias contas?</vt:lpstr>
      <vt:lpstr>Desafios para gerenciar várias contas</vt:lpstr>
      <vt:lpstr>Gerenciar várias contas com  o AWS Organizations</vt:lpstr>
      <vt:lpstr>AWS Organizations: ilustrações</vt:lpstr>
      <vt:lpstr>Exemplos de uso de SCPs</vt:lpstr>
      <vt:lpstr>Principais lições da Seção 5</vt:lpstr>
      <vt:lpstr>Módulo 8 – Laboratório de desafio: Controlar o acesso à conta da AWS usando o IAM</vt:lpstr>
      <vt:lpstr>A necessidade de negócios: controle  de acesso do usuário</vt:lpstr>
      <vt:lpstr>Laboratório de desafio: Tarefas</vt:lpstr>
      <vt:lpstr>Laboratório de desafio: Produto final</vt:lpstr>
      <vt:lpstr>Iniciar Módulo 8 – Laboratório de desafio: Controlar o acesso à conta da AWS usando  o IAM </vt:lpstr>
      <vt:lpstr>Debate do laboratório  de desafio:  Principais lições</vt:lpstr>
      <vt:lpstr>Conclusão do módulo</vt:lpstr>
      <vt:lpstr>Resumo do módulo                                                     </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656</cp:revision>
  <cp:lastPrinted>2018-12-10T23:37:28Z</cp:lastPrinted>
  <dcterms:created xsi:type="dcterms:W3CDTF">2019-09-16T17:01:53Z</dcterms:created>
  <dcterms:modified xsi:type="dcterms:W3CDTF">2021-03-30T06:09:11Z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